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0" r:id="rId5"/>
    <p:sldId id="261" r:id="rId6"/>
    <p:sldId id="272" r:id="rId7"/>
    <p:sldId id="271" r:id="rId8"/>
    <p:sldId id="270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Zebra Mussels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Environmental Sciences 12</a:t>
            </a:r>
          </a:p>
        </p:txBody>
      </p:sp>
    </p:spTree>
    <p:extLst>
      <p:ext uri="{BB962C8B-B14F-4D97-AF65-F5344CB8AC3E}">
        <p14:creationId xmlns:p14="http://schemas.microsoft.com/office/powerpoint/2010/main" val="416538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 3 Question and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131327" cy="3636511"/>
          </a:xfrm>
        </p:spPr>
        <p:txBody>
          <a:bodyPr>
            <a:normAutofit lnSpcReduction="10000"/>
          </a:bodyPr>
          <a:lstStyle/>
          <a:p>
            <a:r>
              <a:rPr lang="en-CA" sz="2400" b="1" dirty="0"/>
              <a:t>What are limiting factors of phytoplankton production?</a:t>
            </a:r>
          </a:p>
          <a:p>
            <a:endParaRPr lang="en-CA" sz="2400" b="1" dirty="0"/>
          </a:p>
          <a:p>
            <a:r>
              <a:rPr lang="en-CA" sz="2400" b="1" dirty="0"/>
              <a:t>Why have the population of phytoplankton decreased, but the population of </a:t>
            </a:r>
            <a:r>
              <a:rPr lang="en-CA" sz="2400" b="1" dirty="0" err="1"/>
              <a:t>Cladophora</a:t>
            </a:r>
            <a:r>
              <a:rPr lang="en-CA" sz="2400" b="1" dirty="0"/>
              <a:t> increased? Use the </a:t>
            </a:r>
            <a:r>
              <a:rPr lang="en-CA" sz="2400" b="1" dirty="0" err="1"/>
              <a:t>ipad</a:t>
            </a:r>
            <a:r>
              <a:rPr lang="en-CA" sz="2400" b="1" dirty="0"/>
              <a:t> to do some research on how this might happen.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481" y="1417638"/>
            <a:ext cx="4682519" cy="353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87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6" y="2222287"/>
            <a:ext cx="3348507" cy="3636511"/>
          </a:xfrm>
        </p:spPr>
        <p:txBody>
          <a:bodyPr>
            <a:normAutofit/>
          </a:bodyPr>
          <a:lstStyle/>
          <a:p>
            <a:r>
              <a:rPr lang="en-CA" sz="2400" b="1" dirty="0"/>
              <a:t>Explain in your own words how the zebra and Quagga  mussels has impacted phytoplankton and algal growth.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873" t="25716" r="24788" b="40277"/>
          <a:stretch/>
        </p:blipFill>
        <p:spPr>
          <a:xfrm>
            <a:off x="3852148" y="417800"/>
            <a:ext cx="7529850" cy="2804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957" y="3565062"/>
            <a:ext cx="3582665" cy="262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88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Filter Feeders Impact on Water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0501" y="1887437"/>
            <a:ext cx="4855336" cy="4467680"/>
          </a:xfrm>
        </p:spPr>
        <p:txBody>
          <a:bodyPr>
            <a:normAutofit/>
          </a:bodyPr>
          <a:lstStyle/>
          <a:p>
            <a:r>
              <a:rPr lang="en-CA" sz="2400" b="1" dirty="0"/>
              <a:t>Less phytoplankton due to food source for filter feeders</a:t>
            </a:r>
          </a:p>
          <a:p>
            <a:r>
              <a:rPr lang="en-CA" sz="2400" b="1" dirty="0"/>
              <a:t>More light penetrates down the water column</a:t>
            </a:r>
          </a:p>
          <a:p>
            <a:r>
              <a:rPr lang="en-CA" sz="2400" b="1" dirty="0"/>
              <a:t>More larger algal due to light</a:t>
            </a:r>
          </a:p>
          <a:p>
            <a:r>
              <a:rPr lang="en-CA" sz="2400" b="1" dirty="0"/>
              <a:t>Sun heats the lower water (thermocline goes lower)</a:t>
            </a:r>
          </a:p>
          <a:p>
            <a:r>
              <a:rPr lang="en-CA" sz="2400" b="1" dirty="0"/>
              <a:t>More larger algal due to increased heat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85" y="1725967"/>
            <a:ext cx="66675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2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Invasive Species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077546" cy="3880773"/>
          </a:xfrm>
        </p:spPr>
        <p:txBody>
          <a:bodyPr/>
          <a:lstStyle/>
          <a:p>
            <a:r>
              <a:rPr lang="en-US" dirty="0"/>
              <a:t>A species that is non-native to the area and due to no natural predator, their population goes unchecked</a:t>
            </a:r>
          </a:p>
          <a:p>
            <a:endParaRPr lang="en-US" dirty="0"/>
          </a:p>
          <a:p>
            <a:r>
              <a:rPr lang="en-US" dirty="0"/>
              <a:t>In video – record 3 notes that interest you. Share out with class and write down additional notes and concepts</a:t>
            </a:r>
          </a:p>
        </p:txBody>
      </p:sp>
    </p:spTree>
    <p:extLst>
      <p:ext uri="{BB962C8B-B14F-4D97-AF65-F5344CB8AC3E}">
        <p14:creationId xmlns:p14="http://schemas.microsoft.com/office/powerpoint/2010/main" val="124769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85A0F-7247-49B8-9753-9CC17350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Zebra Mussels in Canada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C593B-627A-48EF-9B0E-0F49623B1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20239"/>
            <a:ext cx="9633985" cy="4621124"/>
          </a:xfrm>
        </p:spPr>
        <p:txBody>
          <a:bodyPr>
            <a:normAutofit/>
          </a:bodyPr>
          <a:lstStyle/>
          <a:p>
            <a:r>
              <a:rPr lang="en-US" sz="2800" dirty="0"/>
              <a:t>Zebra mussels are an invasive species that has spread from their native Black Sea region of eastern Europe and western Asia waters to Canada</a:t>
            </a:r>
          </a:p>
          <a:p>
            <a:r>
              <a:rPr lang="en-US" sz="2800" dirty="0"/>
              <a:t>can be found throughout all of the Great Lakes, Lake St. Clair (between Michigan and Ontario) and the Mississippi River watershed.</a:t>
            </a:r>
          </a:p>
        </p:txBody>
      </p:sp>
      <p:pic>
        <p:nvPicPr>
          <p:cNvPr id="4" name="Picture 2" descr="Image result for zebra mussel canada 2020">
            <a:extLst>
              <a:ext uri="{FF2B5EF4-FFF2-40B4-BE49-F238E27FC236}">
                <a16:creationId xmlns:a16="http://schemas.microsoft.com/office/drawing/2014/main" id="{F8F65848-F945-4017-9E25-ED649EF76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98" y="3863326"/>
            <a:ext cx="3622019" cy="265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1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419600"/>
            <a:ext cx="8596668" cy="1621762"/>
          </a:xfrm>
        </p:spPr>
        <p:txBody>
          <a:bodyPr/>
          <a:lstStyle/>
          <a:p>
            <a:r>
              <a:rPr lang="en-US" dirty="0"/>
              <a:t>How does the Quagga impact the food chain in the Great Lakes?</a:t>
            </a:r>
          </a:p>
          <a:p>
            <a:endParaRPr lang="en-US" dirty="0"/>
          </a:p>
          <a:p>
            <a:r>
              <a:rPr lang="en-US" dirty="0"/>
              <a:t>What is the trophic cascade that this invasive species causes?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55" y="255589"/>
            <a:ext cx="857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6113080" cy="3880773"/>
          </a:xfrm>
        </p:spPr>
        <p:txBody>
          <a:bodyPr/>
          <a:lstStyle/>
          <a:p>
            <a:r>
              <a:rPr lang="en-US" dirty="0"/>
              <a:t>Read Part 1 and 2 as a table team</a:t>
            </a:r>
          </a:p>
          <a:p>
            <a:endParaRPr lang="en-US" dirty="0"/>
          </a:p>
          <a:p>
            <a:r>
              <a:rPr lang="en-US" dirty="0"/>
              <a:t>Answer the below questions:</a:t>
            </a:r>
          </a:p>
          <a:p>
            <a:pPr>
              <a:buAutoNum type="arabicPeriod"/>
            </a:pPr>
            <a:r>
              <a:rPr lang="en-US" dirty="0"/>
              <a:t>What might be causing what Matt and Flora are seeing?</a:t>
            </a:r>
          </a:p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r>
              <a:rPr lang="en-US" dirty="0"/>
              <a:t>What data or information should you collect to test this theory?</a:t>
            </a:r>
          </a:p>
          <a:p>
            <a:pPr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917" t="16624" r="35976" b="16275"/>
          <a:stretch/>
        </p:blipFill>
        <p:spPr>
          <a:xfrm rot="369902">
            <a:off x="6631387" y="451595"/>
            <a:ext cx="4913906" cy="61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3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They thought that it might be phosphorous.  Look at the data below.  What do you notice from the graph?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472" t="32855" r="31866" b="16040"/>
          <a:stretch/>
        </p:blipFill>
        <p:spPr>
          <a:xfrm>
            <a:off x="3503054" y="2846231"/>
            <a:ext cx="4713667" cy="350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2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Cladophora</a:t>
            </a:r>
            <a:r>
              <a:rPr lang="en-CA" dirty="0"/>
              <a:t> </a:t>
            </a:r>
            <a:r>
              <a:rPr lang="en-CA" dirty="0" err="1"/>
              <a:t>glomerata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b="1" dirty="0">
                <a:solidFill>
                  <a:srgbClr val="FF0000"/>
                </a:solidFill>
              </a:rPr>
              <a:t>Filamentous green algae</a:t>
            </a:r>
          </a:p>
          <a:p>
            <a:r>
              <a:rPr lang="en-CA" sz="2400" b="1" dirty="0">
                <a:solidFill>
                  <a:srgbClr val="FF0000"/>
                </a:solidFill>
              </a:rPr>
              <a:t>Phylum </a:t>
            </a:r>
            <a:r>
              <a:rPr lang="en-CA" sz="2400" b="1" dirty="0" err="1">
                <a:solidFill>
                  <a:srgbClr val="FF0000"/>
                </a:solidFill>
              </a:rPr>
              <a:t>Chlorophyta</a:t>
            </a:r>
            <a:endParaRPr lang="en-CA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048" y="1725768"/>
            <a:ext cx="6513631" cy="432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1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Eutrophication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2" y="2222287"/>
            <a:ext cx="4456090" cy="4410333"/>
          </a:xfrm>
        </p:spPr>
        <p:txBody>
          <a:bodyPr>
            <a:normAutofit fontScale="92500"/>
          </a:bodyPr>
          <a:lstStyle/>
          <a:p>
            <a:r>
              <a:rPr lang="en-CA" sz="2300" b="1" dirty="0"/>
              <a:t>High nitrogen and phosphorous can causes algal bloom</a:t>
            </a:r>
          </a:p>
          <a:p>
            <a:r>
              <a:rPr lang="en-CA" sz="2300" b="1" dirty="0"/>
              <a:t>Decreases light penetration of water</a:t>
            </a:r>
          </a:p>
          <a:p>
            <a:r>
              <a:rPr lang="en-CA" sz="2300" b="1" dirty="0"/>
              <a:t>Photosynthetic plants at bottom of water die</a:t>
            </a:r>
          </a:p>
          <a:p>
            <a:r>
              <a:rPr lang="en-CA" sz="2300" b="1" dirty="0"/>
              <a:t>No generation of oxygen to water</a:t>
            </a:r>
          </a:p>
          <a:p>
            <a:r>
              <a:rPr lang="en-CA" sz="2300" b="1" dirty="0"/>
              <a:t>Fish and other wild life die</a:t>
            </a:r>
          </a:p>
          <a:p>
            <a:r>
              <a:rPr lang="en-CA" sz="2300" b="1" dirty="0"/>
              <a:t>Can “kill” water ecosystem</a:t>
            </a:r>
          </a:p>
          <a:p>
            <a:r>
              <a:rPr lang="en-CA" sz="2300" b="1" dirty="0"/>
              <a:t>Destroy biodiversity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936" y="447187"/>
            <a:ext cx="6929383" cy="47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9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1" y="2222287"/>
            <a:ext cx="7342326" cy="4139876"/>
          </a:xfrm>
        </p:spPr>
        <p:txBody>
          <a:bodyPr>
            <a:normAutofit/>
          </a:bodyPr>
          <a:lstStyle/>
          <a:p>
            <a:r>
              <a:rPr lang="en-CA" sz="2800" b="1" dirty="0" err="1"/>
              <a:t>Secchi</a:t>
            </a:r>
            <a:r>
              <a:rPr lang="en-CA" sz="2800" b="1" dirty="0"/>
              <a:t> disc – tool used to measure light penetration of water</a:t>
            </a:r>
          </a:p>
          <a:p>
            <a:endParaRPr lang="en-CA" sz="2800" b="1" dirty="0"/>
          </a:p>
          <a:p>
            <a:r>
              <a:rPr lang="en-CA" sz="2800" b="1" dirty="0"/>
              <a:t>Production of phytoplankton includes the amount of carbon in the ocean they bind into glucose</a:t>
            </a:r>
          </a:p>
          <a:p>
            <a:endParaRPr lang="en-CA" sz="2000" b="1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034" y="447188"/>
            <a:ext cx="2719882" cy="47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315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239</TotalTime>
  <Words>370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Zebra Mussels</vt:lpstr>
      <vt:lpstr>Invasive Species</vt:lpstr>
      <vt:lpstr>Zebra Mussels in Canada</vt:lpstr>
      <vt:lpstr>PowerPoint Presentation</vt:lpstr>
      <vt:lpstr>Case Study</vt:lpstr>
      <vt:lpstr>Part 2</vt:lpstr>
      <vt:lpstr>Cladophora glomerata</vt:lpstr>
      <vt:lpstr>Eutrophication</vt:lpstr>
      <vt:lpstr>Part 3</vt:lpstr>
      <vt:lpstr>Part 3 Question and Research</vt:lpstr>
      <vt:lpstr>Part 4</vt:lpstr>
      <vt:lpstr>Filter Feeders Impact on Water Environments</vt:lpstr>
    </vt:vector>
  </TitlesOfParts>
  <Company>School District 67 - Okanagan Skaha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Zebra Mussels</dc:title>
  <dc:creator>Becker, Shona</dc:creator>
  <cp:lastModifiedBy>Becker, Shona</cp:lastModifiedBy>
  <cp:revision>20</cp:revision>
  <dcterms:created xsi:type="dcterms:W3CDTF">2018-10-02T13:37:26Z</dcterms:created>
  <dcterms:modified xsi:type="dcterms:W3CDTF">2020-02-05T21:25:17Z</dcterms:modified>
</cp:coreProperties>
</file>