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2/4/2020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C4F4-5D92-4459-91CB-7DAA1881CDD3}"/>
              </a:ext>
            </a:extLst>
          </p:cNvPr>
          <p:cNvSpPr>
            <a:spLocks noGrp="1"/>
          </p:cNvSpPr>
          <p:nvPr>
            <p:ph type="ctrTitle"/>
          </p:nvPr>
        </p:nvSpPr>
        <p:spPr/>
        <p:txBody>
          <a:bodyPr/>
          <a:lstStyle/>
          <a:p>
            <a:r>
              <a:rPr lang="en-US" b="1" dirty="0">
                <a:solidFill>
                  <a:srgbClr val="FF0000"/>
                </a:solidFill>
              </a:rPr>
              <a:t>Z-scores</a:t>
            </a:r>
          </a:p>
        </p:txBody>
      </p:sp>
      <p:sp>
        <p:nvSpPr>
          <p:cNvPr id="3" name="Subtitle 2">
            <a:extLst>
              <a:ext uri="{FF2B5EF4-FFF2-40B4-BE49-F238E27FC236}">
                <a16:creationId xmlns:a16="http://schemas.microsoft.com/office/drawing/2014/main" id="{AAD2304B-8651-4015-B4A6-9E35EA074F66}"/>
              </a:ext>
            </a:extLst>
          </p:cNvPr>
          <p:cNvSpPr>
            <a:spLocks noGrp="1"/>
          </p:cNvSpPr>
          <p:nvPr>
            <p:ph type="subTitle" idx="1"/>
          </p:nvPr>
        </p:nvSpPr>
        <p:spPr/>
        <p:txBody>
          <a:bodyPr/>
          <a:lstStyle/>
          <a:p>
            <a:r>
              <a:rPr lang="en-US" dirty="0"/>
              <a:t>FOM 11</a:t>
            </a:r>
          </a:p>
        </p:txBody>
      </p:sp>
    </p:spTree>
    <p:extLst>
      <p:ext uri="{BB962C8B-B14F-4D97-AF65-F5344CB8AC3E}">
        <p14:creationId xmlns:p14="http://schemas.microsoft.com/office/powerpoint/2010/main" val="380038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F2ACA-61A4-42C3-8108-797832A22E81}"/>
              </a:ext>
            </a:extLst>
          </p:cNvPr>
          <p:cNvSpPr>
            <a:spLocks noGrp="1"/>
          </p:cNvSpPr>
          <p:nvPr>
            <p:ph type="title"/>
          </p:nvPr>
        </p:nvSpPr>
        <p:spPr/>
        <p:txBody>
          <a:bodyPr/>
          <a:lstStyle/>
          <a:p>
            <a:r>
              <a:rPr lang="en-US" b="1" dirty="0">
                <a:solidFill>
                  <a:srgbClr val="FF0000"/>
                </a:solidFill>
              </a:rPr>
              <a:t>What do we now so far…</a:t>
            </a:r>
          </a:p>
        </p:txBody>
      </p:sp>
      <p:pic>
        <p:nvPicPr>
          <p:cNvPr id="1026" name="Picture 2" descr="Image result for normal distribution">
            <a:extLst>
              <a:ext uri="{FF2B5EF4-FFF2-40B4-BE49-F238E27FC236}">
                <a16:creationId xmlns:a16="http://schemas.microsoft.com/office/drawing/2014/main" id="{2048783E-3055-4D5A-ADEE-D104CE4320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3641" y="2090737"/>
            <a:ext cx="5964718" cy="448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10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2B4A-DC28-4174-A68F-B17D231CE14A}"/>
              </a:ext>
            </a:extLst>
          </p:cNvPr>
          <p:cNvSpPr>
            <a:spLocks noGrp="1"/>
          </p:cNvSpPr>
          <p:nvPr>
            <p:ph type="title"/>
          </p:nvPr>
        </p:nvSpPr>
        <p:spPr/>
        <p:txBody>
          <a:bodyPr/>
          <a:lstStyle/>
          <a:p>
            <a:r>
              <a:rPr lang="en-US" b="1" dirty="0">
                <a:solidFill>
                  <a:srgbClr val="FF0000"/>
                </a:solidFill>
              </a:rPr>
              <a:t>What is a z-score?</a:t>
            </a:r>
          </a:p>
        </p:txBody>
      </p:sp>
      <p:sp>
        <p:nvSpPr>
          <p:cNvPr id="3" name="Content Placeholder 2">
            <a:extLst>
              <a:ext uri="{FF2B5EF4-FFF2-40B4-BE49-F238E27FC236}">
                <a16:creationId xmlns:a16="http://schemas.microsoft.com/office/drawing/2014/main" id="{E93E2E44-1592-4491-B553-EF36BD7F8C40}"/>
              </a:ext>
            </a:extLst>
          </p:cNvPr>
          <p:cNvSpPr>
            <a:spLocks noGrp="1"/>
          </p:cNvSpPr>
          <p:nvPr>
            <p:ph idx="1"/>
          </p:nvPr>
        </p:nvSpPr>
        <p:spPr/>
        <p:txBody>
          <a:bodyPr>
            <a:normAutofit/>
          </a:bodyPr>
          <a:lstStyle/>
          <a:p>
            <a:r>
              <a:rPr lang="en-US" sz="4000" dirty="0"/>
              <a:t>The number of standard deviations away from the mean a specific data point is</a:t>
            </a:r>
          </a:p>
        </p:txBody>
      </p:sp>
      <p:pic>
        <p:nvPicPr>
          <p:cNvPr id="2050" name="Picture 2" descr="Image result for z-score equation">
            <a:extLst>
              <a:ext uri="{FF2B5EF4-FFF2-40B4-BE49-F238E27FC236}">
                <a16:creationId xmlns:a16="http://schemas.microsoft.com/office/drawing/2014/main" id="{D25BBE9E-0220-44A7-8D05-1473BD7B1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538" y="3895724"/>
            <a:ext cx="3138087" cy="25609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86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9FCBC-A864-4580-9061-AB8341E3B84B}"/>
              </a:ext>
            </a:extLst>
          </p:cNvPr>
          <p:cNvSpPr>
            <a:spLocks noGrp="1"/>
          </p:cNvSpPr>
          <p:nvPr>
            <p:ph type="title"/>
          </p:nvPr>
        </p:nvSpPr>
        <p:spPr/>
        <p:txBody>
          <a:bodyPr/>
          <a:lstStyle/>
          <a:p>
            <a:r>
              <a:rPr lang="en-US" b="1" dirty="0">
                <a:solidFill>
                  <a:srgbClr val="FF0000"/>
                </a:solidFill>
              </a:rPr>
              <a:t>Example #1</a:t>
            </a:r>
          </a:p>
        </p:txBody>
      </p:sp>
      <p:sp>
        <p:nvSpPr>
          <p:cNvPr id="5" name="Content Placeholder 4">
            <a:extLst>
              <a:ext uri="{FF2B5EF4-FFF2-40B4-BE49-F238E27FC236}">
                <a16:creationId xmlns:a16="http://schemas.microsoft.com/office/drawing/2014/main" id="{62CB4723-8380-472C-8B0F-FB37C0062737}"/>
              </a:ext>
            </a:extLst>
          </p:cNvPr>
          <p:cNvSpPr>
            <a:spLocks noGrp="1"/>
          </p:cNvSpPr>
          <p:nvPr>
            <p:ph idx="1"/>
          </p:nvPr>
        </p:nvSpPr>
        <p:spPr/>
        <p:txBody>
          <a:bodyPr/>
          <a:lstStyle/>
          <a:p>
            <a:r>
              <a:rPr lang="en-US" dirty="0"/>
              <a:t>You are a biologist looking at the length of painted turtles in a specific population. There are only 6 turtles remaining in this specific pond population. The lengths are: 10cm, 11.2 cm, 15cm, 17.2 cm, 14.9cm, 11.5 cm.  Find the z-scores for each data point (use </a:t>
            </a:r>
            <a:r>
              <a:rPr lang="en-US" dirty="0" err="1"/>
              <a:t>desmos</a:t>
            </a:r>
            <a:r>
              <a:rPr lang="en-US" dirty="0"/>
              <a:t> to find mean and standard deviation first).</a:t>
            </a:r>
          </a:p>
          <a:p>
            <a:pPr marL="0" indent="0">
              <a:buNone/>
            </a:pPr>
            <a:endParaRPr lang="en-US" dirty="0"/>
          </a:p>
        </p:txBody>
      </p:sp>
      <p:pic>
        <p:nvPicPr>
          <p:cNvPr id="3074" name="Picture 2" descr="Image result for painted turtle">
            <a:extLst>
              <a:ext uri="{FF2B5EF4-FFF2-40B4-BE49-F238E27FC236}">
                <a16:creationId xmlns:a16="http://schemas.microsoft.com/office/drawing/2014/main" id="{B813B7F7-E27F-4F67-814C-0EDE66C15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9" y="358204"/>
            <a:ext cx="2657475" cy="19277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6">
            <a:extLst>
              <a:ext uri="{FF2B5EF4-FFF2-40B4-BE49-F238E27FC236}">
                <a16:creationId xmlns:a16="http://schemas.microsoft.com/office/drawing/2014/main" id="{DA885C75-7ECC-4E24-B8DA-118E4679933E}"/>
              </a:ext>
            </a:extLst>
          </p:cNvPr>
          <p:cNvGraphicFramePr>
            <a:graphicFrameLocks noGrp="1"/>
          </p:cNvGraphicFramePr>
          <p:nvPr>
            <p:extLst>
              <p:ext uri="{D42A27DB-BD31-4B8C-83A1-F6EECF244321}">
                <p14:modId xmlns:p14="http://schemas.microsoft.com/office/powerpoint/2010/main" val="724039876"/>
              </p:ext>
            </p:extLst>
          </p:nvPr>
        </p:nvGraphicFramePr>
        <p:xfrm>
          <a:off x="5047129" y="4216400"/>
          <a:ext cx="4467411" cy="2468880"/>
        </p:xfrm>
        <a:graphic>
          <a:graphicData uri="http://schemas.openxmlformats.org/drawingml/2006/table">
            <a:tbl>
              <a:tblPr firstRow="1" bandRow="1">
                <a:tableStyleId>{5C22544A-7EE6-4342-B048-85BDC9FD1C3A}</a:tableStyleId>
              </a:tblPr>
              <a:tblGrid>
                <a:gridCol w="1489137">
                  <a:extLst>
                    <a:ext uri="{9D8B030D-6E8A-4147-A177-3AD203B41FA5}">
                      <a16:colId xmlns:a16="http://schemas.microsoft.com/office/drawing/2014/main" val="3720626475"/>
                    </a:ext>
                  </a:extLst>
                </a:gridCol>
                <a:gridCol w="1489137">
                  <a:extLst>
                    <a:ext uri="{9D8B030D-6E8A-4147-A177-3AD203B41FA5}">
                      <a16:colId xmlns:a16="http://schemas.microsoft.com/office/drawing/2014/main" val="1792016003"/>
                    </a:ext>
                  </a:extLst>
                </a:gridCol>
                <a:gridCol w="1489137">
                  <a:extLst>
                    <a:ext uri="{9D8B030D-6E8A-4147-A177-3AD203B41FA5}">
                      <a16:colId xmlns:a16="http://schemas.microsoft.com/office/drawing/2014/main" val="179966770"/>
                    </a:ext>
                  </a:extLst>
                </a:gridCol>
              </a:tblGrid>
              <a:tr h="186267">
                <a:tc>
                  <a:txBody>
                    <a:bodyPr/>
                    <a:lstStyle/>
                    <a:p>
                      <a:pPr algn="ctr"/>
                      <a:r>
                        <a:rPr lang="en-US" sz="2400" dirty="0"/>
                        <a:t>X</a:t>
                      </a:r>
                    </a:p>
                  </a:txBody>
                  <a:tcPr/>
                </a:tc>
                <a:tc>
                  <a:txBody>
                    <a:bodyPr/>
                    <a:lstStyle/>
                    <a:p>
                      <a:pPr algn="ctr"/>
                      <a:r>
                        <a:rPr lang="en-US" sz="2400" dirty="0"/>
                        <a:t>X - </a:t>
                      </a:r>
                      <a:r>
                        <a:rPr lang="el-GR" sz="2400" dirty="0"/>
                        <a:t>μ</a:t>
                      </a:r>
                      <a:endParaRPr lang="en-US" sz="2400" dirty="0"/>
                    </a:p>
                  </a:txBody>
                  <a:tcPr/>
                </a:tc>
                <a:tc>
                  <a:txBody>
                    <a:bodyPr/>
                    <a:lstStyle/>
                    <a:p>
                      <a:pPr algn="ctr"/>
                      <a:r>
                        <a:rPr lang="en-US" sz="2400" dirty="0"/>
                        <a:t>Z-score</a:t>
                      </a:r>
                    </a:p>
                  </a:txBody>
                  <a:tcPr/>
                </a:tc>
                <a:extLst>
                  <a:ext uri="{0D108BD9-81ED-4DB2-BD59-A6C34878D82A}">
                    <a16:rowId xmlns:a16="http://schemas.microsoft.com/office/drawing/2014/main" val="2348583402"/>
                  </a:ext>
                </a:extLst>
              </a:tr>
              <a:tr h="186267">
                <a:tc>
                  <a:txBody>
                    <a:bodyPr/>
                    <a:lstStyle/>
                    <a:p>
                      <a:pPr algn="ctr"/>
                      <a:r>
                        <a:rPr lang="en-US" sz="1600" dirty="0"/>
                        <a:t>10</a:t>
                      </a:r>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814762523"/>
                  </a:ext>
                </a:extLst>
              </a:tr>
              <a:tr h="186267">
                <a:tc>
                  <a:txBody>
                    <a:bodyPr/>
                    <a:lstStyle/>
                    <a:p>
                      <a:pPr algn="ctr"/>
                      <a:r>
                        <a:rPr lang="en-US" sz="1600" dirty="0"/>
                        <a:t>11.2</a:t>
                      </a:r>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935154683"/>
                  </a:ext>
                </a:extLst>
              </a:tr>
              <a:tr h="186267">
                <a:tc>
                  <a:txBody>
                    <a:bodyPr/>
                    <a:lstStyle/>
                    <a:p>
                      <a:pPr algn="ctr"/>
                      <a:r>
                        <a:rPr lang="en-US" sz="1600" dirty="0"/>
                        <a:t>15</a:t>
                      </a:r>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4215755189"/>
                  </a:ext>
                </a:extLst>
              </a:tr>
              <a:tr h="186267">
                <a:tc>
                  <a:txBody>
                    <a:bodyPr/>
                    <a:lstStyle/>
                    <a:p>
                      <a:pPr algn="ctr"/>
                      <a:r>
                        <a:rPr lang="en-US" sz="1600" dirty="0"/>
                        <a:t>17.2</a:t>
                      </a:r>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4230063169"/>
                  </a:ext>
                </a:extLst>
              </a:tr>
              <a:tr h="186267">
                <a:tc>
                  <a:txBody>
                    <a:bodyPr/>
                    <a:lstStyle/>
                    <a:p>
                      <a:pPr algn="ctr"/>
                      <a:r>
                        <a:rPr lang="en-US" sz="1600" dirty="0"/>
                        <a:t>14.9</a:t>
                      </a:r>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2697479596"/>
                  </a:ext>
                </a:extLst>
              </a:tr>
              <a:tr h="186267">
                <a:tc>
                  <a:txBody>
                    <a:bodyPr/>
                    <a:lstStyle/>
                    <a:p>
                      <a:pPr algn="ctr"/>
                      <a:r>
                        <a:rPr lang="en-US" sz="1600" dirty="0"/>
                        <a:t>11.5</a:t>
                      </a:r>
                    </a:p>
                  </a:txBody>
                  <a:tcPr/>
                </a:tc>
                <a:tc>
                  <a:txBody>
                    <a:bodyPr/>
                    <a:lstStyle/>
                    <a:p>
                      <a:endParaRPr lang="en-US" sz="1600"/>
                    </a:p>
                  </a:txBody>
                  <a:tcPr/>
                </a:tc>
                <a:tc>
                  <a:txBody>
                    <a:bodyPr/>
                    <a:lstStyle/>
                    <a:p>
                      <a:endParaRPr lang="en-US" sz="1600" dirty="0"/>
                    </a:p>
                  </a:txBody>
                  <a:tcPr/>
                </a:tc>
                <a:extLst>
                  <a:ext uri="{0D108BD9-81ED-4DB2-BD59-A6C34878D82A}">
                    <a16:rowId xmlns:a16="http://schemas.microsoft.com/office/drawing/2014/main" val="1596143987"/>
                  </a:ext>
                </a:extLst>
              </a:tr>
            </a:tbl>
          </a:graphicData>
        </a:graphic>
      </p:graphicFrame>
    </p:spTree>
    <p:extLst>
      <p:ext uri="{BB962C8B-B14F-4D97-AF65-F5344CB8AC3E}">
        <p14:creationId xmlns:p14="http://schemas.microsoft.com/office/powerpoint/2010/main" val="249771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167DE-6CAD-4216-824B-BFA21F66895F}"/>
              </a:ext>
            </a:extLst>
          </p:cNvPr>
          <p:cNvSpPr>
            <a:spLocks noGrp="1"/>
          </p:cNvSpPr>
          <p:nvPr>
            <p:ph type="title"/>
          </p:nvPr>
        </p:nvSpPr>
        <p:spPr>
          <a:xfrm>
            <a:off x="3057526" y="914400"/>
            <a:ext cx="7839072" cy="1371599"/>
          </a:xfrm>
        </p:spPr>
        <p:txBody>
          <a:bodyPr>
            <a:normAutofit/>
          </a:bodyPr>
          <a:lstStyle/>
          <a:p>
            <a:r>
              <a:rPr lang="en-US" b="1" dirty="0">
                <a:solidFill>
                  <a:srgbClr val="FF0000"/>
                </a:solidFill>
              </a:rPr>
              <a:t>Example #2</a:t>
            </a:r>
          </a:p>
        </p:txBody>
      </p:sp>
      <p:sp>
        <p:nvSpPr>
          <p:cNvPr id="3" name="Content Placeholder 2">
            <a:extLst>
              <a:ext uri="{FF2B5EF4-FFF2-40B4-BE49-F238E27FC236}">
                <a16:creationId xmlns:a16="http://schemas.microsoft.com/office/drawing/2014/main" id="{D1468C58-DDBB-4A5B-A0ED-517F425602EA}"/>
              </a:ext>
            </a:extLst>
          </p:cNvPr>
          <p:cNvSpPr>
            <a:spLocks noGrp="1"/>
          </p:cNvSpPr>
          <p:nvPr>
            <p:ph idx="1"/>
          </p:nvPr>
        </p:nvSpPr>
        <p:spPr/>
        <p:txBody>
          <a:bodyPr/>
          <a:lstStyle/>
          <a:p>
            <a:r>
              <a:rPr lang="en-US" dirty="0"/>
              <a:t>Before applying to law school, students need to take an exam called the LSAT. Before applying to medical school, students need to take an exam called the MCAT.  Here are some summary statistics for each exam:</a:t>
            </a:r>
          </a:p>
          <a:p>
            <a:r>
              <a:rPr lang="en-US" b="1" dirty="0">
                <a:solidFill>
                  <a:srgbClr val="FF0000"/>
                </a:solidFill>
              </a:rPr>
              <a:t>LSAT </a:t>
            </a:r>
            <a:r>
              <a:rPr lang="en-US" b="1" dirty="0">
                <a:solidFill>
                  <a:srgbClr val="FF0000"/>
                </a:solidFill>
                <a:sym typeface="Wingdings" panose="05000000000000000000" pitchFamily="2" charset="2"/>
              </a:rPr>
              <a:t> </a:t>
            </a:r>
            <a:r>
              <a:rPr lang="el-GR" b="1" dirty="0">
                <a:solidFill>
                  <a:srgbClr val="FF0000"/>
                </a:solidFill>
                <a:sym typeface="Wingdings" panose="05000000000000000000" pitchFamily="2" charset="2"/>
              </a:rPr>
              <a:t>μ</a:t>
            </a:r>
            <a:r>
              <a:rPr lang="en-US" b="1" dirty="0">
                <a:solidFill>
                  <a:srgbClr val="FF0000"/>
                </a:solidFill>
                <a:sym typeface="Wingdings" panose="05000000000000000000" pitchFamily="2" charset="2"/>
              </a:rPr>
              <a:t> = 151, </a:t>
            </a:r>
            <a:r>
              <a:rPr lang="el-GR" b="1" dirty="0">
                <a:solidFill>
                  <a:srgbClr val="FF0000"/>
                </a:solidFill>
                <a:sym typeface="Wingdings" panose="05000000000000000000" pitchFamily="2" charset="2"/>
              </a:rPr>
              <a:t>σ</a:t>
            </a:r>
            <a:r>
              <a:rPr lang="en-US" b="1" dirty="0">
                <a:solidFill>
                  <a:srgbClr val="FF0000"/>
                </a:solidFill>
                <a:sym typeface="Wingdings" panose="05000000000000000000" pitchFamily="2" charset="2"/>
              </a:rPr>
              <a:t> = 10</a:t>
            </a:r>
          </a:p>
          <a:p>
            <a:r>
              <a:rPr lang="en-US" b="1" dirty="0">
                <a:solidFill>
                  <a:srgbClr val="FF0000"/>
                </a:solidFill>
                <a:sym typeface="Wingdings" panose="05000000000000000000" pitchFamily="2" charset="2"/>
              </a:rPr>
              <a:t>MCAT  </a:t>
            </a:r>
            <a:r>
              <a:rPr lang="el-GR" b="1" dirty="0">
                <a:solidFill>
                  <a:srgbClr val="FF0000"/>
                </a:solidFill>
                <a:sym typeface="Wingdings" panose="05000000000000000000" pitchFamily="2" charset="2"/>
              </a:rPr>
              <a:t>μ</a:t>
            </a:r>
            <a:r>
              <a:rPr lang="en-US" b="1" dirty="0">
                <a:solidFill>
                  <a:srgbClr val="FF0000"/>
                </a:solidFill>
                <a:sym typeface="Wingdings" panose="05000000000000000000" pitchFamily="2" charset="2"/>
              </a:rPr>
              <a:t> = 25.1, </a:t>
            </a:r>
            <a:r>
              <a:rPr lang="el-GR" b="1" dirty="0">
                <a:solidFill>
                  <a:srgbClr val="FF0000"/>
                </a:solidFill>
                <a:sym typeface="Wingdings" panose="05000000000000000000" pitchFamily="2" charset="2"/>
              </a:rPr>
              <a:t>σ</a:t>
            </a:r>
            <a:r>
              <a:rPr lang="en-US" b="1" dirty="0">
                <a:solidFill>
                  <a:srgbClr val="FF0000"/>
                </a:solidFill>
                <a:sym typeface="Wingdings" panose="05000000000000000000" pitchFamily="2" charset="2"/>
              </a:rPr>
              <a:t> = 6.4</a:t>
            </a:r>
          </a:p>
          <a:p>
            <a:pPr marL="0" indent="0">
              <a:buNone/>
            </a:pPr>
            <a:r>
              <a:rPr lang="en-US" b="1" dirty="0">
                <a:solidFill>
                  <a:srgbClr val="FF0000"/>
                </a:solidFill>
                <a:sym typeface="Wingdings" panose="05000000000000000000" pitchFamily="2" charset="2"/>
              </a:rPr>
              <a:t>Jackie took both exams. She scored 172 on the LSAT and 27 on the MCAT. </a:t>
            </a:r>
            <a:r>
              <a:rPr lang="en-US" b="1" dirty="0">
                <a:solidFill>
                  <a:srgbClr val="0070C0"/>
                </a:solidFill>
                <a:sym typeface="Wingdings" panose="05000000000000000000" pitchFamily="2" charset="2"/>
              </a:rPr>
              <a:t>Which exam did he do relatively better on?</a:t>
            </a:r>
            <a:endParaRPr lang="en-US" b="1" dirty="0">
              <a:solidFill>
                <a:srgbClr val="0070C0"/>
              </a:solidFill>
            </a:endParaRPr>
          </a:p>
        </p:txBody>
      </p:sp>
      <p:pic>
        <p:nvPicPr>
          <p:cNvPr id="4098" name="Picture 2" descr="Image result for lawyer and doctor">
            <a:extLst>
              <a:ext uri="{FF2B5EF4-FFF2-40B4-BE49-F238E27FC236}">
                <a16:creationId xmlns:a16="http://schemas.microsoft.com/office/drawing/2014/main" id="{D9C8075B-EFB3-4C1B-8092-C9CE12448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 y="426380"/>
            <a:ext cx="2590800" cy="1859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386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2FD3F-6138-4ECB-87B6-77BEC44EA7A9}"/>
              </a:ext>
            </a:extLst>
          </p:cNvPr>
          <p:cNvSpPr>
            <a:spLocks noGrp="1"/>
          </p:cNvSpPr>
          <p:nvPr>
            <p:ph type="title"/>
          </p:nvPr>
        </p:nvSpPr>
        <p:spPr/>
        <p:txBody>
          <a:bodyPr/>
          <a:lstStyle/>
          <a:p>
            <a:r>
              <a:rPr lang="en-US" b="1" dirty="0">
                <a:solidFill>
                  <a:srgbClr val="FF0000"/>
                </a:solidFill>
              </a:rPr>
              <a:t>Example #3</a:t>
            </a:r>
          </a:p>
        </p:txBody>
      </p:sp>
      <p:sp>
        <p:nvSpPr>
          <p:cNvPr id="3" name="Content Placeholder 2">
            <a:extLst>
              <a:ext uri="{FF2B5EF4-FFF2-40B4-BE49-F238E27FC236}">
                <a16:creationId xmlns:a16="http://schemas.microsoft.com/office/drawing/2014/main" id="{D22E5F6A-AEF2-4BA8-ADAD-96F59C8CD20B}"/>
              </a:ext>
            </a:extLst>
          </p:cNvPr>
          <p:cNvSpPr>
            <a:spLocks noGrp="1"/>
          </p:cNvSpPr>
          <p:nvPr>
            <p:ph idx="1"/>
          </p:nvPr>
        </p:nvSpPr>
        <p:spPr/>
        <p:txBody>
          <a:bodyPr/>
          <a:lstStyle/>
          <a:p>
            <a:r>
              <a:rPr lang="en-US" dirty="0"/>
              <a:t>The weight of a cartoon of eggs (12 eggs) is normally distributed with a standard deviation of 4g.  The weight of one egg picked at random from the cartoon is 55g with a z-score of -1.25. What is the mean to the nearest tenth of a gram? </a:t>
            </a:r>
          </a:p>
        </p:txBody>
      </p:sp>
      <p:pic>
        <p:nvPicPr>
          <p:cNvPr id="1028" name="Picture 4" descr="Image result for chicken egg carton">
            <a:extLst>
              <a:ext uri="{FF2B5EF4-FFF2-40B4-BE49-F238E27FC236}">
                <a16:creationId xmlns:a16="http://schemas.microsoft.com/office/drawing/2014/main" id="{E0A53195-9621-4113-BC39-3C31B09485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699"/>
          <a:stretch/>
        </p:blipFill>
        <p:spPr bwMode="auto">
          <a:xfrm>
            <a:off x="8162185" y="4013201"/>
            <a:ext cx="2901103" cy="186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416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64DAE-CD7F-4A1E-8D1A-717E646616AD}"/>
              </a:ext>
            </a:extLst>
          </p:cNvPr>
          <p:cNvSpPr>
            <a:spLocks noGrp="1"/>
          </p:cNvSpPr>
          <p:nvPr>
            <p:ph type="title"/>
          </p:nvPr>
        </p:nvSpPr>
        <p:spPr/>
        <p:txBody>
          <a:bodyPr/>
          <a:lstStyle/>
          <a:p>
            <a:r>
              <a:rPr lang="en-US" b="1" dirty="0">
                <a:solidFill>
                  <a:srgbClr val="FF0000"/>
                </a:solidFill>
              </a:rPr>
              <a:t>Table Team Task</a:t>
            </a:r>
          </a:p>
        </p:txBody>
      </p:sp>
      <p:sp>
        <p:nvSpPr>
          <p:cNvPr id="3" name="Content Placeholder 2">
            <a:extLst>
              <a:ext uri="{FF2B5EF4-FFF2-40B4-BE49-F238E27FC236}">
                <a16:creationId xmlns:a16="http://schemas.microsoft.com/office/drawing/2014/main" id="{11E3A14B-6CCA-4E67-B91A-FD712F46750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FD79A88-7825-4E0F-960E-25125E833A41}"/>
              </a:ext>
            </a:extLst>
          </p:cNvPr>
          <p:cNvPicPr>
            <a:picLocks noChangeAspect="1"/>
          </p:cNvPicPr>
          <p:nvPr/>
        </p:nvPicPr>
        <p:blipFill>
          <a:blip r:embed="rId2"/>
          <a:stretch>
            <a:fillRect/>
          </a:stretch>
        </p:blipFill>
        <p:spPr>
          <a:xfrm>
            <a:off x="3524249" y="2253418"/>
            <a:ext cx="5457825" cy="3622450"/>
          </a:xfrm>
          <a:prstGeom prst="rect">
            <a:avLst/>
          </a:prstGeom>
        </p:spPr>
      </p:pic>
      <p:sp>
        <p:nvSpPr>
          <p:cNvPr id="5" name="Oval 4">
            <a:extLst>
              <a:ext uri="{FF2B5EF4-FFF2-40B4-BE49-F238E27FC236}">
                <a16:creationId xmlns:a16="http://schemas.microsoft.com/office/drawing/2014/main" id="{B6797064-8CF5-40F9-A847-73E1B4D34C4D}"/>
              </a:ext>
            </a:extLst>
          </p:cNvPr>
          <p:cNvSpPr/>
          <p:nvPr/>
        </p:nvSpPr>
        <p:spPr>
          <a:xfrm>
            <a:off x="7790049" y="4849906"/>
            <a:ext cx="1264024" cy="119230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74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C74CB-6206-4468-ADC6-492E3291968F}"/>
              </a:ext>
            </a:extLst>
          </p:cNvPr>
          <p:cNvSpPr>
            <a:spLocks noGrp="1"/>
          </p:cNvSpPr>
          <p:nvPr>
            <p:ph type="title"/>
          </p:nvPr>
        </p:nvSpPr>
        <p:spPr/>
        <p:txBody>
          <a:bodyPr>
            <a:normAutofit/>
          </a:bodyPr>
          <a:lstStyle/>
          <a:p>
            <a:pPr algn="l"/>
            <a:r>
              <a:rPr lang="en-US" sz="5400" b="1" dirty="0">
                <a:solidFill>
                  <a:srgbClr val="FF0000"/>
                </a:solidFill>
              </a:rPr>
              <a:t>To Do:</a:t>
            </a:r>
          </a:p>
        </p:txBody>
      </p:sp>
      <p:sp>
        <p:nvSpPr>
          <p:cNvPr id="3" name="Content Placeholder 2">
            <a:extLst>
              <a:ext uri="{FF2B5EF4-FFF2-40B4-BE49-F238E27FC236}">
                <a16:creationId xmlns:a16="http://schemas.microsoft.com/office/drawing/2014/main" id="{D35F781B-1AB5-4F0A-8B84-763B9E67AF84}"/>
              </a:ext>
            </a:extLst>
          </p:cNvPr>
          <p:cNvSpPr>
            <a:spLocks noGrp="1"/>
          </p:cNvSpPr>
          <p:nvPr>
            <p:ph idx="1"/>
          </p:nvPr>
        </p:nvSpPr>
        <p:spPr/>
        <p:txBody>
          <a:bodyPr>
            <a:normAutofit fontScale="85000" lnSpcReduction="20000"/>
          </a:bodyPr>
          <a:lstStyle/>
          <a:p>
            <a:r>
              <a:rPr lang="en-US" sz="3600" b="1" dirty="0"/>
              <a:t>Page 271 in workbook</a:t>
            </a:r>
          </a:p>
          <a:p>
            <a:pPr lvl="1"/>
            <a:r>
              <a:rPr lang="en-US" sz="3600" b="1" dirty="0"/>
              <a:t>#1 – 12</a:t>
            </a:r>
          </a:p>
          <a:p>
            <a:pPr lvl="1"/>
            <a:r>
              <a:rPr lang="en-US" sz="3600" b="1" dirty="0"/>
              <a:t>If old book </a:t>
            </a:r>
            <a:r>
              <a:rPr lang="en-US" sz="3600" b="1" dirty="0">
                <a:sym typeface="Wingdings" panose="05000000000000000000" pitchFamily="2" charset="2"/>
              </a:rPr>
              <a:t> page 204 - 207</a:t>
            </a:r>
            <a:endParaRPr lang="en-US" sz="3600" b="1" dirty="0"/>
          </a:p>
          <a:p>
            <a:pPr lvl="1"/>
            <a:endParaRPr lang="en-US" sz="3600" b="1" dirty="0"/>
          </a:p>
          <a:p>
            <a:pPr lvl="1"/>
            <a:r>
              <a:rPr lang="en-US" sz="3600" b="1" dirty="0">
                <a:solidFill>
                  <a:srgbClr val="FF0000"/>
                </a:solidFill>
              </a:rPr>
              <a:t>Finish for homework if not done</a:t>
            </a:r>
          </a:p>
          <a:p>
            <a:pPr lvl="1"/>
            <a:r>
              <a:rPr lang="en-US" sz="3600" b="1" dirty="0"/>
              <a:t>Mark using KEY at back of assignment section</a:t>
            </a:r>
          </a:p>
        </p:txBody>
      </p:sp>
      <p:pic>
        <p:nvPicPr>
          <p:cNvPr id="6" name="Picture 5" descr="A picture containing room&#10;&#10;Description automatically generated">
            <a:extLst>
              <a:ext uri="{FF2B5EF4-FFF2-40B4-BE49-F238E27FC236}">
                <a16:creationId xmlns:a16="http://schemas.microsoft.com/office/drawing/2014/main" id="{4F5F7C52-82B9-4745-8F79-322A9BB2B4A1}"/>
              </a:ext>
            </a:extLst>
          </p:cNvPr>
          <p:cNvPicPr>
            <a:picLocks noChangeAspect="1"/>
          </p:cNvPicPr>
          <p:nvPr/>
        </p:nvPicPr>
        <p:blipFill>
          <a:blip r:embed="rId2"/>
          <a:stretch>
            <a:fillRect/>
          </a:stretch>
        </p:blipFill>
        <p:spPr>
          <a:xfrm>
            <a:off x="7505700" y="827617"/>
            <a:ext cx="3238500" cy="3238500"/>
          </a:xfrm>
          <a:prstGeom prst="rect">
            <a:avLst/>
          </a:prstGeom>
        </p:spPr>
      </p:pic>
    </p:spTree>
    <p:extLst>
      <p:ext uri="{BB962C8B-B14F-4D97-AF65-F5344CB8AC3E}">
        <p14:creationId xmlns:p14="http://schemas.microsoft.com/office/powerpoint/2010/main" val="42922461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TotalTime>
  <Words>288</Words>
  <Application>Microsoft Office PowerPoint</Application>
  <PresentationFormat>Widescreen</PresentationFormat>
  <Paragraphs>31</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Z-scores</vt:lpstr>
      <vt:lpstr>What do we now so far…</vt:lpstr>
      <vt:lpstr>What is a z-score?</vt:lpstr>
      <vt:lpstr>Example #1</vt:lpstr>
      <vt:lpstr>Example #2</vt:lpstr>
      <vt:lpstr>Example #3</vt:lpstr>
      <vt:lpstr>Table Team Task</vt:lpstr>
      <vt:lpstr>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Z-scores</dc:title>
  <dc:creator>Becker, Shona</dc:creator>
  <cp:lastModifiedBy>Becker, Shona</cp:lastModifiedBy>
  <cp:revision>6</cp:revision>
  <dcterms:created xsi:type="dcterms:W3CDTF">2020-02-04T05:51:24Z</dcterms:created>
  <dcterms:modified xsi:type="dcterms:W3CDTF">2020-02-04T16:32:26Z</dcterms:modified>
</cp:coreProperties>
</file>