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81" r:id="rId4"/>
    <p:sldId id="282" r:id="rId5"/>
    <p:sldId id="283" r:id="rId6"/>
    <p:sldId id="271" r:id="rId7"/>
    <p:sldId id="276" r:id="rId8"/>
    <p:sldId id="272" r:id="rId9"/>
    <p:sldId id="277" r:id="rId10"/>
    <p:sldId id="273" r:id="rId11"/>
    <p:sldId id="278" r:id="rId12"/>
    <p:sldId id="274" r:id="rId13"/>
    <p:sldId id="279" r:id="rId14"/>
    <p:sldId id="28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8" autoAdjust="0"/>
    <p:restoredTop sz="94660"/>
  </p:normalViewPr>
  <p:slideViewPr>
    <p:cSldViewPr snapToGrid="0">
      <p:cViewPr varScale="1">
        <p:scale>
          <a:sx n="85" d="100"/>
          <a:sy n="85" d="100"/>
        </p:scale>
        <p:origin x="47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a/url?sa=i&amp;rct=j&amp;q=&amp;esrc=s&amp;source=images&amp;cd=&amp;cad=rja&amp;uact=8&amp;ved=2ahUKEwi73NyCmoDZAhUW02MKHfB7BEkQjRx6BAgAEAY&amp;url=http://joeybeepodcast.com/tag/elk/&amp;psig=AOvVaw1Px_t-8uqQtH4xE_i-MhZr&amp;ust=151741941324881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l59-szc_Ub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7200" dirty="0"/>
              <a:t>Yellowstone Wolves </a:t>
            </a:r>
          </a:p>
        </p:txBody>
      </p:sp>
      <p:sp>
        <p:nvSpPr>
          <p:cNvPr id="3" name="Subtitle 2"/>
          <p:cNvSpPr>
            <a:spLocks noGrp="1"/>
          </p:cNvSpPr>
          <p:nvPr>
            <p:ph type="subTitle" idx="1"/>
          </p:nvPr>
        </p:nvSpPr>
        <p:spPr/>
        <p:txBody>
          <a:bodyPr/>
          <a:lstStyle/>
          <a:p>
            <a:r>
              <a:rPr lang="en-CA" b="1" dirty="0">
                <a:solidFill>
                  <a:srgbClr val="FF0000"/>
                </a:solidFill>
              </a:rPr>
              <a:t>Environmental Sciences 12</a:t>
            </a:r>
          </a:p>
        </p:txBody>
      </p:sp>
    </p:spTree>
    <p:extLst>
      <p:ext uri="{BB962C8B-B14F-4D97-AF65-F5344CB8AC3E}">
        <p14:creationId xmlns:p14="http://schemas.microsoft.com/office/powerpoint/2010/main" val="425153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 Part 2 – Wolf #21</a:t>
            </a:r>
          </a:p>
        </p:txBody>
      </p:sp>
      <p:sp>
        <p:nvSpPr>
          <p:cNvPr id="3" name="Content Placeholder 2"/>
          <p:cNvSpPr>
            <a:spLocks noGrp="1"/>
          </p:cNvSpPr>
          <p:nvPr>
            <p:ph idx="1"/>
          </p:nvPr>
        </p:nvSpPr>
        <p:spPr>
          <a:xfrm>
            <a:off x="372534" y="1294957"/>
            <a:ext cx="8052138" cy="4898579"/>
          </a:xfrm>
        </p:spPr>
        <p:txBody>
          <a:bodyPr>
            <a:normAutofit fontScale="70000" lnSpcReduction="20000"/>
          </a:bodyPr>
          <a:lstStyle/>
          <a:p>
            <a:r>
              <a:rPr lang="en-CA" sz="3600" b="1" dirty="0"/>
              <a:t>Read together as a team</a:t>
            </a:r>
          </a:p>
          <a:p>
            <a:endParaRPr lang="en-CA" sz="3600" b="1" dirty="0"/>
          </a:p>
          <a:p>
            <a:r>
              <a:rPr lang="en-CA" sz="3600" b="1" dirty="0"/>
              <a:t>Questions: </a:t>
            </a:r>
          </a:p>
          <a:p>
            <a:pPr marL="742950" indent="-742950">
              <a:buFont typeface="+mj-lt"/>
              <a:buAutoNum type="arabicPeriod"/>
            </a:pPr>
            <a:r>
              <a:rPr lang="en-CA" sz="3600" b="1" dirty="0">
                <a:solidFill>
                  <a:srgbClr val="FF0000"/>
                </a:solidFill>
              </a:rPr>
              <a:t>Wolf #21 was very success at reproducing. Come up with a couple hypothesis as to what made him this successful.  How do you think we was able to hold his alpha status for so long?</a:t>
            </a:r>
          </a:p>
          <a:p>
            <a:pPr marL="742950" indent="-742950">
              <a:buFont typeface="+mj-lt"/>
              <a:buAutoNum type="arabicPeriod"/>
            </a:pPr>
            <a:r>
              <a:rPr lang="en-CA" sz="3600" b="1" dirty="0">
                <a:solidFill>
                  <a:srgbClr val="FF0000"/>
                </a:solidFill>
              </a:rPr>
              <a:t>His pack of 37 wolves did not last.  Knowing what you know about factors that limit population growth, why was this so?  What is the difference between interspecific and intraspecific competition?</a:t>
            </a:r>
          </a:p>
        </p:txBody>
      </p:sp>
      <p:pic>
        <p:nvPicPr>
          <p:cNvPr id="4" name="Picture 3"/>
          <p:cNvPicPr>
            <a:picLocks noChangeAspect="1"/>
          </p:cNvPicPr>
          <p:nvPr/>
        </p:nvPicPr>
        <p:blipFill rotWithShape="1">
          <a:blip r:embed="rId2"/>
          <a:srcRect l="22727" t="19783" r="24205" b="34248"/>
          <a:stretch/>
        </p:blipFill>
        <p:spPr>
          <a:xfrm rot="1697234">
            <a:off x="6458212" y="674590"/>
            <a:ext cx="6066516" cy="2954483"/>
          </a:xfrm>
          <a:prstGeom prst="rect">
            <a:avLst/>
          </a:prstGeom>
        </p:spPr>
      </p:pic>
    </p:spTree>
    <p:extLst>
      <p:ext uri="{BB962C8B-B14F-4D97-AF65-F5344CB8AC3E}">
        <p14:creationId xmlns:p14="http://schemas.microsoft.com/office/powerpoint/2010/main" val="38450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 Part 2 – Wolf #21</a:t>
            </a:r>
          </a:p>
        </p:txBody>
      </p:sp>
      <p:sp>
        <p:nvSpPr>
          <p:cNvPr id="3" name="Content Placeholder 2"/>
          <p:cNvSpPr>
            <a:spLocks noGrp="1"/>
          </p:cNvSpPr>
          <p:nvPr>
            <p:ph idx="1"/>
          </p:nvPr>
        </p:nvSpPr>
        <p:spPr>
          <a:xfrm>
            <a:off x="396918" y="1697293"/>
            <a:ext cx="10527114" cy="4532819"/>
          </a:xfrm>
        </p:spPr>
        <p:txBody>
          <a:bodyPr>
            <a:normAutofit fontScale="70000" lnSpcReduction="20000"/>
          </a:bodyPr>
          <a:lstStyle/>
          <a:p>
            <a:r>
              <a:rPr lang="en-US" sz="3600" dirty="0"/>
              <a:t>Wolf #21 was described as a large wolf, which would have helped him in fending off potential alpha males</a:t>
            </a:r>
          </a:p>
          <a:p>
            <a:r>
              <a:rPr lang="en-US" sz="3600" dirty="0"/>
              <a:t>take down an elk when others could not, which is an indication that he was strong and fit</a:t>
            </a:r>
          </a:p>
          <a:p>
            <a:endParaRPr lang="en-US" sz="3600" dirty="0"/>
          </a:p>
          <a:p>
            <a:r>
              <a:rPr lang="en-US" sz="3600" dirty="0"/>
              <a:t>population reached the </a:t>
            </a:r>
            <a:r>
              <a:rPr lang="en-US" sz="3600" b="1" u="sng" dirty="0"/>
              <a:t>carrying capacity </a:t>
            </a:r>
            <a:r>
              <a:rPr lang="en-US" sz="3600" dirty="0"/>
              <a:t>for that particular area (more wolves in the pack than the pack itself could support)</a:t>
            </a:r>
          </a:p>
          <a:p>
            <a:r>
              <a:rPr lang="en-US" sz="3600" dirty="0"/>
              <a:t>wolves were at greater risk of disease and starvation</a:t>
            </a:r>
          </a:p>
          <a:p>
            <a:r>
              <a:rPr lang="en-US" sz="3600" b="1" u="sng" dirty="0"/>
              <a:t>Interspecific competition </a:t>
            </a:r>
            <a:r>
              <a:rPr lang="en-US" sz="3600" dirty="0"/>
              <a:t>is competition between two different species (i.e., grizzly bears, black bears, coyotes, and mountain lions)</a:t>
            </a:r>
          </a:p>
          <a:p>
            <a:r>
              <a:rPr lang="en-US" sz="3600" b="1" u="sng" dirty="0"/>
              <a:t>Intraspecific competition </a:t>
            </a:r>
            <a:r>
              <a:rPr lang="en-US" sz="3600" dirty="0"/>
              <a:t>refers to competition within the same species (fighting for alpha, competition for food)</a:t>
            </a:r>
          </a:p>
        </p:txBody>
      </p:sp>
      <p:pic>
        <p:nvPicPr>
          <p:cNvPr id="2050" name="Picture 2" descr="Image result for wolf #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556" y="247931"/>
            <a:ext cx="3327908" cy="144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9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 Part 3 - Data</a:t>
            </a:r>
          </a:p>
        </p:txBody>
      </p:sp>
      <p:sp>
        <p:nvSpPr>
          <p:cNvPr id="3" name="Content Placeholder 2"/>
          <p:cNvSpPr>
            <a:spLocks noGrp="1"/>
          </p:cNvSpPr>
          <p:nvPr>
            <p:ph idx="1"/>
          </p:nvPr>
        </p:nvSpPr>
        <p:spPr>
          <a:xfrm>
            <a:off x="506646" y="1368109"/>
            <a:ext cx="6320874" cy="4532819"/>
          </a:xfrm>
        </p:spPr>
        <p:txBody>
          <a:bodyPr>
            <a:noAutofit/>
          </a:bodyPr>
          <a:lstStyle/>
          <a:p>
            <a:r>
              <a:rPr lang="en-CA" sz="2400" dirty="0"/>
              <a:t>Look at each of the charts</a:t>
            </a:r>
          </a:p>
          <a:p>
            <a:endParaRPr lang="en-CA" sz="2400" dirty="0"/>
          </a:p>
          <a:p>
            <a:r>
              <a:rPr lang="en-CA" sz="2400" dirty="0">
                <a:solidFill>
                  <a:srgbClr val="FF0000"/>
                </a:solidFill>
              </a:rPr>
              <a:t>What information can you get from this?</a:t>
            </a:r>
          </a:p>
          <a:p>
            <a:r>
              <a:rPr lang="en-CA" sz="2400" dirty="0">
                <a:solidFill>
                  <a:srgbClr val="FF0000"/>
                </a:solidFill>
              </a:rPr>
              <a:t>What trends or connections do you see?</a:t>
            </a:r>
          </a:p>
          <a:p>
            <a:r>
              <a:rPr lang="en-CA" sz="2400" dirty="0">
                <a:solidFill>
                  <a:srgbClr val="FF0000"/>
                </a:solidFill>
              </a:rPr>
              <a:t>What is the difference between density-dependent and density-independent factors that might impact the wolf population?</a:t>
            </a:r>
          </a:p>
          <a:p>
            <a:r>
              <a:rPr lang="en-CA" sz="2400" dirty="0">
                <a:solidFill>
                  <a:srgbClr val="FF0000"/>
                </a:solidFill>
              </a:rPr>
              <a:t>What do you think the carry capacity for the wolves in Yellowstone might be?</a:t>
            </a:r>
          </a:p>
        </p:txBody>
      </p:sp>
      <p:pic>
        <p:nvPicPr>
          <p:cNvPr id="4" name="Picture 3"/>
          <p:cNvPicPr>
            <a:picLocks noChangeAspect="1"/>
          </p:cNvPicPr>
          <p:nvPr/>
        </p:nvPicPr>
        <p:blipFill rotWithShape="1">
          <a:blip r:embed="rId2"/>
          <a:srcRect l="32272" t="10486" r="32841" b="31747"/>
          <a:stretch/>
        </p:blipFill>
        <p:spPr>
          <a:xfrm rot="1029406">
            <a:off x="7258298" y="239009"/>
            <a:ext cx="4829143" cy="4495860"/>
          </a:xfrm>
          <a:prstGeom prst="rect">
            <a:avLst/>
          </a:prstGeom>
        </p:spPr>
      </p:pic>
    </p:spTree>
    <p:extLst>
      <p:ext uri="{BB962C8B-B14F-4D97-AF65-F5344CB8AC3E}">
        <p14:creationId xmlns:p14="http://schemas.microsoft.com/office/powerpoint/2010/main" val="130708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 Part 3 - Data</a:t>
            </a:r>
          </a:p>
        </p:txBody>
      </p:sp>
      <p:sp>
        <p:nvSpPr>
          <p:cNvPr id="3" name="Content Placeholder 2"/>
          <p:cNvSpPr>
            <a:spLocks noGrp="1"/>
          </p:cNvSpPr>
          <p:nvPr>
            <p:ph idx="1"/>
          </p:nvPr>
        </p:nvSpPr>
        <p:spPr>
          <a:xfrm>
            <a:off x="433493" y="1343725"/>
            <a:ext cx="7165007" cy="3880773"/>
          </a:xfrm>
        </p:spPr>
        <p:txBody>
          <a:bodyPr>
            <a:normAutofit fontScale="25000" lnSpcReduction="20000"/>
          </a:bodyPr>
          <a:lstStyle/>
          <a:p>
            <a:r>
              <a:rPr lang="en-US" sz="7200" b="1" u="sng" dirty="0">
                <a:solidFill>
                  <a:srgbClr val="FF0000"/>
                </a:solidFill>
              </a:rPr>
              <a:t>Density-dependent factors </a:t>
            </a:r>
            <a:r>
              <a:rPr lang="en-US" sz="7200" dirty="0"/>
              <a:t>can limit population growth</a:t>
            </a:r>
          </a:p>
          <a:p>
            <a:pPr lvl="1"/>
            <a:r>
              <a:rPr lang="en-US" sz="7200" dirty="0"/>
              <a:t>food, water, shelter, the ability to find a mate, and the transmission of diseases. </a:t>
            </a:r>
          </a:p>
          <a:p>
            <a:pPr lvl="1"/>
            <a:r>
              <a:rPr lang="en-US" sz="7200" dirty="0"/>
              <a:t>If the wolf population is too high for a given area, the chance for finding food decreases…survival decreases.</a:t>
            </a:r>
          </a:p>
          <a:p>
            <a:r>
              <a:rPr lang="en-US" sz="7200" b="1" u="sng" dirty="0">
                <a:solidFill>
                  <a:srgbClr val="FF0000"/>
                </a:solidFill>
              </a:rPr>
              <a:t>Density-independent factors </a:t>
            </a:r>
            <a:r>
              <a:rPr lang="en-US" sz="7200" dirty="0"/>
              <a:t>do not depend on the size, or density of the population</a:t>
            </a:r>
          </a:p>
          <a:p>
            <a:pPr lvl="1"/>
            <a:r>
              <a:rPr lang="en-US" sz="7200" dirty="0"/>
              <a:t>climate, disease outbreak, and natural disasters</a:t>
            </a:r>
          </a:p>
          <a:p>
            <a:r>
              <a:rPr lang="en-US" sz="7200" dirty="0"/>
              <a:t>Possible hypotheses for trends:</a:t>
            </a:r>
          </a:p>
          <a:p>
            <a:pPr lvl="1"/>
            <a:r>
              <a:rPr lang="en-US" sz="7200" dirty="0"/>
              <a:t>wolves dropped slightly from 2003–04 and then dramatically from 2007–11 may be because there may have been more wolves in Yellowstone than resources to support them</a:t>
            </a:r>
          </a:p>
          <a:p>
            <a:pPr lvl="1"/>
            <a:r>
              <a:rPr lang="en-US" sz="7200" dirty="0"/>
              <a:t>some wolves may have simply left the GYE because of overcrowding and thus may not have been counted</a:t>
            </a:r>
          </a:p>
          <a:p>
            <a:pPr lvl="1"/>
            <a:r>
              <a:rPr lang="en-US" sz="7200" dirty="0"/>
              <a:t>there may have been disease outbreaks that killed wolves</a:t>
            </a:r>
          </a:p>
          <a:p>
            <a:pPr lvl="1"/>
            <a:r>
              <a:rPr lang="en-US" sz="7200" dirty="0"/>
              <a:t>diseases like canine distemper, canine parvovirus, or mange are discussed as causing declines in wolf population numbers.</a:t>
            </a:r>
          </a:p>
          <a:p>
            <a:endParaRPr lang="en-CA" sz="32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01" y="341376"/>
            <a:ext cx="4323180" cy="311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40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D020-5830-4659-A124-18473F80C013}"/>
              </a:ext>
            </a:extLst>
          </p:cNvPr>
          <p:cNvSpPr>
            <a:spLocks noGrp="1"/>
          </p:cNvSpPr>
          <p:nvPr>
            <p:ph type="title"/>
          </p:nvPr>
        </p:nvSpPr>
        <p:spPr/>
        <p:txBody>
          <a:bodyPr/>
          <a:lstStyle/>
          <a:p>
            <a:r>
              <a:rPr lang="en-US" dirty="0" err="1"/>
              <a:t>Wolvesin</a:t>
            </a:r>
            <a:r>
              <a:rPr lang="en-US" dirty="0"/>
              <a:t> Yellowstone</a:t>
            </a:r>
          </a:p>
        </p:txBody>
      </p:sp>
      <p:pic>
        <p:nvPicPr>
          <p:cNvPr id="3074" name="Picture 2" descr="Image result for wolves in yellowstone">
            <a:hlinkClick r:id="rId2"/>
            <a:extLst>
              <a:ext uri="{FF2B5EF4-FFF2-40B4-BE49-F238E27FC236}">
                <a16:creationId xmlns:a16="http://schemas.microsoft.com/office/drawing/2014/main" id="{C0699984-7C70-4466-993F-C4A645B4B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094" y="1559184"/>
            <a:ext cx="6544089" cy="43601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E93E39A-4604-4AC3-9B76-21581801B9B7}"/>
              </a:ext>
            </a:extLst>
          </p:cNvPr>
          <p:cNvCxnSpPr>
            <a:cxnSpLocks/>
          </p:cNvCxnSpPr>
          <p:nvPr/>
        </p:nvCxnSpPr>
        <p:spPr>
          <a:xfrm flipH="1">
            <a:off x="6526306" y="1270000"/>
            <a:ext cx="3661304" cy="17869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93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Journal Reflection</a:t>
            </a:r>
          </a:p>
        </p:txBody>
      </p:sp>
      <p:sp>
        <p:nvSpPr>
          <p:cNvPr id="4" name="Content Placeholder 3"/>
          <p:cNvSpPr>
            <a:spLocks noGrp="1"/>
          </p:cNvSpPr>
          <p:nvPr>
            <p:ph idx="1"/>
          </p:nvPr>
        </p:nvSpPr>
        <p:spPr>
          <a:xfrm>
            <a:off x="750486" y="1465645"/>
            <a:ext cx="9783402" cy="3880773"/>
          </a:xfrm>
        </p:spPr>
        <p:txBody>
          <a:bodyPr>
            <a:noAutofit/>
          </a:bodyPr>
          <a:lstStyle/>
          <a:p>
            <a:r>
              <a:rPr lang="en-US" sz="2400" b="1" dirty="0">
                <a:solidFill>
                  <a:srgbClr val="FF0000"/>
                </a:solidFill>
              </a:rPr>
              <a:t>Do you think that the re-introduction of wolves into Yellowstone will stabilize the community?</a:t>
            </a:r>
          </a:p>
          <a:p>
            <a:endParaRPr lang="en-US" sz="2400" b="1" dirty="0">
              <a:solidFill>
                <a:srgbClr val="FF0000"/>
              </a:solidFill>
            </a:endParaRPr>
          </a:p>
          <a:p>
            <a:r>
              <a:rPr lang="en-US" sz="2400" b="1" dirty="0">
                <a:solidFill>
                  <a:srgbClr val="FF0000"/>
                </a:solidFill>
              </a:rPr>
              <a:t>Do you think that wolves are a keystone species for Yellowstone?  Why or why not?  What is your evidence?</a:t>
            </a:r>
          </a:p>
          <a:p>
            <a:endParaRPr lang="en-US" sz="2400" b="1" dirty="0">
              <a:solidFill>
                <a:srgbClr val="FF0000"/>
              </a:solidFill>
            </a:endParaRPr>
          </a:p>
          <a:p>
            <a:r>
              <a:rPr lang="en-US" sz="2400" b="1" dirty="0">
                <a:solidFill>
                  <a:srgbClr val="FF0000"/>
                </a:solidFill>
              </a:rPr>
              <a:t>List some reasons for the ups and downs of the wolf population in Yellowstone.  Are these reasons intraspecific or interspecific?  Explain for each.</a:t>
            </a:r>
          </a:p>
        </p:txBody>
      </p:sp>
    </p:spTree>
    <p:extLst>
      <p:ext uri="{BB962C8B-B14F-4D97-AF65-F5344CB8AC3E}">
        <p14:creationId xmlns:p14="http://schemas.microsoft.com/office/powerpoint/2010/main" val="41490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238B-1247-4BC2-B074-DD257590F7DB}"/>
              </a:ext>
            </a:extLst>
          </p:cNvPr>
          <p:cNvSpPr>
            <a:spLocks noGrp="1"/>
          </p:cNvSpPr>
          <p:nvPr>
            <p:ph type="title"/>
          </p:nvPr>
        </p:nvSpPr>
        <p:spPr/>
        <p:txBody>
          <a:bodyPr/>
          <a:lstStyle/>
          <a:p>
            <a:r>
              <a:rPr lang="en-US" dirty="0"/>
              <a:t>Yellowstone National Park</a:t>
            </a:r>
          </a:p>
        </p:txBody>
      </p:sp>
      <p:sp>
        <p:nvSpPr>
          <p:cNvPr id="3" name="Content Placeholder 2">
            <a:extLst>
              <a:ext uri="{FF2B5EF4-FFF2-40B4-BE49-F238E27FC236}">
                <a16:creationId xmlns:a16="http://schemas.microsoft.com/office/drawing/2014/main" id="{A9642B1C-8462-4D5A-BF2D-F3CB9CCBF5C3}"/>
              </a:ext>
            </a:extLst>
          </p:cNvPr>
          <p:cNvSpPr>
            <a:spLocks noGrp="1"/>
          </p:cNvSpPr>
          <p:nvPr>
            <p:ph idx="1"/>
          </p:nvPr>
        </p:nvSpPr>
        <p:spPr>
          <a:xfrm>
            <a:off x="677334" y="2160589"/>
            <a:ext cx="6170727" cy="3880773"/>
          </a:xfrm>
        </p:spPr>
        <p:txBody>
          <a:bodyPr>
            <a:normAutofit/>
          </a:bodyPr>
          <a:lstStyle/>
          <a:p>
            <a:r>
              <a:rPr lang="en-US" sz="2800" dirty="0"/>
              <a:t>US National Park</a:t>
            </a:r>
          </a:p>
          <a:p>
            <a:r>
              <a:rPr lang="en-US" sz="2800" dirty="0"/>
              <a:t>On March 1, 1872 Yellowstone was the first US National Park</a:t>
            </a:r>
          </a:p>
          <a:p>
            <a:r>
              <a:rPr lang="en-US" sz="2800" dirty="0"/>
              <a:t>Known for geological formations</a:t>
            </a:r>
          </a:p>
          <a:p>
            <a:r>
              <a:rPr lang="en-US" sz="2800" dirty="0"/>
              <a:t>Ecosystem of bison, elk, wolves</a:t>
            </a:r>
          </a:p>
        </p:txBody>
      </p:sp>
      <p:pic>
        <p:nvPicPr>
          <p:cNvPr id="1026" name="Picture 2" descr="Image result for yellowstone national park">
            <a:extLst>
              <a:ext uri="{FF2B5EF4-FFF2-40B4-BE49-F238E27FC236}">
                <a16:creationId xmlns:a16="http://schemas.microsoft.com/office/drawing/2014/main" id="{80D39090-5A60-4DE5-9DC6-BD2FC164C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207" y="192155"/>
            <a:ext cx="3236845" cy="32368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ellowstone national park">
            <a:extLst>
              <a:ext uri="{FF2B5EF4-FFF2-40B4-BE49-F238E27FC236}">
                <a16:creationId xmlns:a16="http://schemas.microsoft.com/office/drawing/2014/main" id="{7CC06949-5912-420F-A8EF-0E3219C31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207" y="3704971"/>
            <a:ext cx="4835387" cy="282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6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DE4A-3036-4902-B82F-DA3230BCC2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925B50-38DF-4CE5-9B20-3C107735B8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D01FF2C-F554-4CEA-B72A-F72D2F290FF5}"/>
              </a:ext>
            </a:extLst>
          </p:cNvPr>
          <p:cNvPicPr>
            <a:picLocks noChangeAspect="1"/>
          </p:cNvPicPr>
          <p:nvPr/>
        </p:nvPicPr>
        <p:blipFill>
          <a:blip r:embed="rId2"/>
          <a:stretch>
            <a:fillRect/>
          </a:stretch>
        </p:blipFill>
        <p:spPr>
          <a:xfrm>
            <a:off x="676275" y="295275"/>
            <a:ext cx="10839450" cy="6267450"/>
          </a:xfrm>
          <a:prstGeom prst="rect">
            <a:avLst/>
          </a:prstGeom>
        </p:spPr>
      </p:pic>
    </p:spTree>
    <p:extLst>
      <p:ext uri="{BB962C8B-B14F-4D97-AF65-F5344CB8AC3E}">
        <p14:creationId xmlns:p14="http://schemas.microsoft.com/office/powerpoint/2010/main" val="27028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C537-C76B-4AEF-87EA-AA565548A44B}"/>
              </a:ext>
            </a:extLst>
          </p:cNvPr>
          <p:cNvSpPr>
            <a:spLocks noGrp="1"/>
          </p:cNvSpPr>
          <p:nvPr>
            <p:ph type="title"/>
          </p:nvPr>
        </p:nvSpPr>
        <p:spPr/>
        <p:txBody>
          <a:bodyPr/>
          <a:lstStyle/>
          <a:p>
            <a:r>
              <a:rPr lang="en-US" dirty="0"/>
              <a:t>History of the Wolves</a:t>
            </a:r>
          </a:p>
        </p:txBody>
      </p:sp>
      <p:sp>
        <p:nvSpPr>
          <p:cNvPr id="3" name="Content Placeholder 2">
            <a:extLst>
              <a:ext uri="{FF2B5EF4-FFF2-40B4-BE49-F238E27FC236}">
                <a16:creationId xmlns:a16="http://schemas.microsoft.com/office/drawing/2014/main" id="{FEE91453-B29A-4119-8B95-A445B047DD81}"/>
              </a:ext>
            </a:extLst>
          </p:cNvPr>
          <p:cNvSpPr>
            <a:spLocks noGrp="1"/>
          </p:cNvSpPr>
          <p:nvPr>
            <p:ph idx="1"/>
          </p:nvPr>
        </p:nvSpPr>
        <p:spPr>
          <a:xfrm>
            <a:off x="160499" y="1584119"/>
            <a:ext cx="6714957" cy="5075098"/>
          </a:xfrm>
        </p:spPr>
        <p:txBody>
          <a:bodyPr>
            <a:normAutofit lnSpcReduction="10000"/>
          </a:bodyPr>
          <a:lstStyle/>
          <a:p>
            <a:r>
              <a:rPr lang="en-US" sz="2800" dirty="0"/>
              <a:t>US government predator control programs in 1900-1910 eliminated the gray wolf from Yellowstone. </a:t>
            </a:r>
            <a:br>
              <a:rPr lang="en-US" sz="2800" dirty="0"/>
            </a:br>
            <a:endParaRPr lang="en-US" sz="2800" dirty="0"/>
          </a:p>
          <a:p>
            <a:r>
              <a:rPr lang="en-US" sz="2800" dirty="0"/>
              <a:t>The last wolves were killed in Yellowstone in 1926.</a:t>
            </a:r>
          </a:p>
          <a:p>
            <a:endParaRPr lang="en-US" sz="2800" dirty="0"/>
          </a:p>
          <a:p>
            <a:r>
              <a:rPr lang="en-US" sz="2800" dirty="0"/>
              <a:t>Wolves were extirpated from Yellowstone for 70 years.</a:t>
            </a:r>
          </a:p>
          <a:p>
            <a:endParaRPr lang="en-US" sz="2800" dirty="0"/>
          </a:p>
          <a:p>
            <a:r>
              <a:rPr lang="en-US" sz="2800" dirty="0"/>
              <a:t>Biologists re-introduced in 1995</a:t>
            </a:r>
          </a:p>
        </p:txBody>
      </p:sp>
      <p:pic>
        <p:nvPicPr>
          <p:cNvPr id="2052" name="Picture 4" descr="Related image">
            <a:extLst>
              <a:ext uri="{FF2B5EF4-FFF2-40B4-BE49-F238E27FC236}">
                <a16:creationId xmlns:a16="http://schemas.microsoft.com/office/drawing/2014/main" id="{B672A639-6014-4837-B07C-9728C6D80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904919"/>
            <a:ext cx="4578902" cy="3619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1926 wolves killed yellowstone">
            <a:extLst>
              <a:ext uri="{FF2B5EF4-FFF2-40B4-BE49-F238E27FC236}">
                <a16:creationId xmlns:a16="http://schemas.microsoft.com/office/drawing/2014/main" id="{8AD60B85-9D4F-4BCA-90D3-3F3CA600E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855" y="333528"/>
            <a:ext cx="5018646" cy="304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9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4700-45BB-4B07-BDA9-8EF8B1835BC1}"/>
              </a:ext>
            </a:extLst>
          </p:cNvPr>
          <p:cNvSpPr>
            <a:spLocks noGrp="1"/>
          </p:cNvSpPr>
          <p:nvPr>
            <p:ph type="title"/>
          </p:nvPr>
        </p:nvSpPr>
        <p:spPr/>
        <p:txBody>
          <a:bodyPr/>
          <a:lstStyle/>
          <a:p>
            <a:r>
              <a:rPr lang="en-US" dirty="0"/>
              <a:t>How Wolves Change Rivers</a:t>
            </a:r>
          </a:p>
        </p:txBody>
      </p:sp>
      <p:pic>
        <p:nvPicPr>
          <p:cNvPr id="4" name="Picture 3">
            <a:extLst>
              <a:ext uri="{FF2B5EF4-FFF2-40B4-BE49-F238E27FC236}">
                <a16:creationId xmlns:a16="http://schemas.microsoft.com/office/drawing/2014/main" id="{94D3C522-877F-4A7C-A387-9A7681A2FE5F}"/>
              </a:ext>
            </a:extLst>
          </p:cNvPr>
          <p:cNvPicPr>
            <a:picLocks noChangeAspect="1"/>
          </p:cNvPicPr>
          <p:nvPr/>
        </p:nvPicPr>
        <p:blipFill rotWithShape="1">
          <a:blip r:embed="rId2"/>
          <a:srcRect l="8479" t="19130" r="38940" b="26232"/>
          <a:stretch/>
        </p:blipFill>
        <p:spPr>
          <a:xfrm>
            <a:off x="367749" y="1808922"/>
            <a:ext cx="7126785" cy="4165579"/>
          </a:xfrm>
          <a:prstGeom prst="rect">
            <a:avLst/>
          </a:prstGeom>
        </p:spPr>
      </p:pic>
      <p:cxnSp>
        <p:nvCxnSpPr>
          <p:cNvPr id="6" name="Straight Arrow Connector 5">
            <a:extLst>
              <a:ext uri="{FF2B5EF4-FFF2-40B4-BE49-F238E27FC236}">
                <a16:creationId xmlns:a16="http://schemas.microsoft.com/office/drawing/2014/main" id="{12DA082A-44DF-40DD-ABB0-847B3C0F06BD}"/>
              </a:ext>
            </a:extLst>
          </p:cNvPr>
          <p:cNvCxnSpPr>
            <a:cxnSpLocks/>
          </p:cNvCxnSpPr>
          <p:nvPr/>
        </p:nvCxnSpPr>
        <p:spPr>
          <a:xfrm flipH="1">
            <a:off x="6024282" y="1930400"/>
            <a:ext cx="2277036" cy="812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18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Wolf Reintroduction Case Study</a:t>
            </a:r>
          </a:p>
        </p:txBody>
      </p:sp>
      <p:sp>
        <p:nvSpPr>
          <p:cNvPr id="3" name="Content Placeholder 2"/>
          <p:cNvSpPr>
            <a:spLocks noGrp="1"/>
          </p:cNvSpPr>
          <p:nvPr>
            <p:ph idx="1"/>
          </p:nvPr>
        </p:nvSpPr>
        <p:spPr>
          <a:xfrm>
            <a:off x="509371" y="1440153"/>
            <a:ext cx="5543357" cy="3880773"/>
          </a:xfrm>
        </p:spPr>
        <p:txBody>
          <a:bodyPr>
            <a:normAutofit fontScale="92500" lnSpcReduction="20000"/>
          </a:bodyPr>
          <a:lstStyle/>
          <a:p>
            <a:pPr marL="0" indent="0">
              <a:buNone/>
            </a:pPr>
            <a:r>
              <a:rPr lang="en-CA" sz="2800" b="1" dirty="0"/>
              <a:t>As a table team, take turns reading “Background”</a:t>
            </a:r>
          </a:p>
          <a:p>
            <a:pPr marL="0" indent="0">
              <a:buNone/>
            </a:pPr>
            <a:endParaRPr lang="en-CA" sz="2800" b="1" dirty="0"/>
          </a:p>
          <a:p>
            <a:pPr marL="0" indent="0">
              <a:buNone/>
            </a:pPr>
            <a:r>
              <a:rPr lang="en-CA" sz="2800" b="1" dirty="0"/>
              <a:t>Using the </a:t>
            </a:r>
            <a:r>
              <a:rPr lang="en-CA" sz="2800" b="1" dirty="0" err="1"/>
              <a:t>ipads</a:t>
            </a:r>
            <a:r>
              <a:rPr lang="en-CA" sz="2800" b="1" dirty="0"/>
              <a:t>, </a:t>
            </a:r>
            <a:r>
              <a:rPr lang="en-CA" sz="2800" b="1" dirty="0">
                <a:solidFill>
                  <a:srgbClr val="FF0000"/>
                </a:solidFill>
              </a:rPr>
              <a:t>research some pro’s and con’s</a:t>
            </a:r>
            <a:r>
              <a:rPr lang="en-CA" sz="2800" b="1" dirty="0"/>
              <a:t> for the reintroduction on wolves to Yellowstone</a:t>
            </a:r>
          </a:p>
          <a:p>
            <a:pPr marL="0" indent="0">
              <a:buNone/>
            </a:pPr>
            <a:endParaRPr lang="en-CA" sz="2800" b="1" dirty="0"/>
          </a:p>
          <a:p>
            <a:pPr marL="0" indent="0">
              <a:buNone/>
            </a:pPr>
            <a:r>
              <a:rPr lang="en-CA" sz="2800" b="1" dirty="0"/>
              <a:t>Make a list using a white board marker on your desk</a:t>
            </a:r>
          </a:p>
        </p:txBody>
      </p:sp>
      <p:pic>
        <p:nvPicPr>
          <p:cNvPr id="4" name="Picture 3"/>
          <p:cNvPicPr>
            <a:picLocks noChangeAspect="1"/>
          </p:cNvPicPr>
          <p:nvPr/>
        </p:nvPicPr>
        <p:blipFill rotWithShape="1">
          <a:blip r:embed="rId2"/>
          <a:srcRect l="35455" t="13315" r="36250" b="25240"/>
          <a:stretch/>
        </p:blipFill>
        <p:spPr>
          <a:xfrm rot="1320835">
            <a:off x="6705600" y="1038418"/>
            <a:ext cx="4267200" cy="5209754"/>
          </a:xfrm>
          <a:prstGeom prst="rect">
            <a:avLst/>
          </a:prstGeom>
        </p:spPr>
      </p:pic>
    </p:spTree>
    <p:extLst>
      <p:ext uri="{BB962C8B-B14F-4D97-AF65-F5344CB8AC3E}">
        <p14:creationId xmlns:p14="http://schemas.microsoft.com/office/powerpoint/2010/main" val="257574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Wolf Reintroduction Case Study</a:t>
            </a:r>
          </a:p>
        </p:txBody>
      </p:sp>
      <p:sp>
        <p:nvSpPr>
          <p:cNvPr id="3" name="Content Placeholder 2"/>
          <p:cNvSpPr>
            <a:spLocks noGrp="1"/>
          </p:cNvSpPr>
          <p:nvPr>
            <p:ph idx="1"/>
          </p:nvPr>
        </p:nvSpPr>
        <p:spPr>
          <a:xfrm>
            <a:off x="268225" y="1440153"/>
            <a:ext cx="5108448" cy="973863"/>
          </a:xfrm>
        </p:spPr>
        <p:txBody>
          <a:bodyPr>
            <a:normAutofit/>
          </a:bodyPr>
          <a:lstStyle/>
          <a:p>
            <a:pPr marL="0" indent="0">
              <a:buNone/>
            </a:pPr>
            <a:r>
              <a:rPr lang="en-CA" sz="2800" b="1" dirty="0"/>
              <a:t>Pro’s of Wolves in Ecosystem</a:t>
            </a:r>
          </a:p>
        </p:txBody>
      </p:sp>
      <p:sp>
        <p:nvSpPr>
          <p:cNvPr id="5" name="Content Placeholder 2"/>
          <p:cNvSpPr txBox="1">
            <a:spLocks/>
          </p:cNvSpPr>
          <p:nvPr/>
        </p:nvSpPr>
        <p:spPr>
          <a:xfrm>
            <a:off x="6284977" y="1458441"/>
            <a:ext cx="5108448" cy="9738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CA" sz="2800" b="1" dirty="0"/>
              <a:t>Con’s of Wolves in Ecosystem</a:t>
            </a:r>
          </a:p>
        </p:txBody>
      </p:sp>
      <p:cxnSp>
        <p:nvCxnSpPr>
          <p:cNvPr id="7" name="Straight Connector 6"/>
          <p:cNvCxnSpPr/>
          <p:nvPr/>
        </p:nvCxnSpPr>
        <p:spPr>
          <a:xfrm>
            <a:off x="5718048" y="1365504"/>
            <a:ext cx="0" cy="50718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8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 Part 1 – Wolf #9</a:t>
            </a:r>
          </a:p>
        </p:txBody>
      </p:sp>
      <p:sp>
        <p:nvSpPr>
          <p:cNvPr id="3" name="Content Placeholder 2"/>
          <p:cNvSpPr>
            <a:spLocks noGrp="1"/>
          </p:cNvSpPr>
          <p:nvPr>
            <p:ph idx="1"/>
          </p:nvPr>
        </p:nvSpPr>
        <p:spPr>
          <a:xfrm>
            <a:off x="137006" y="1293091"/>
            <a:ext cx="8596668" cy="3880773"/>
          </a:xfrm>
        </p:spPr>
        <p:txBody>
          <a:bodyPr>
            <a:noAutofit/>
          </a:bodyPr>
          <a:lstStyle/>
          <a:p>
            <a:r>
              <a:rPr lang="en-CA" sz="2400" b="1" dirty="0"/>
              <a:t>Read as a team</a:t>
            </a:r>
          </a:p>
          <a:p>
            <a:endParaRPr lang="en-CA" sz="2400" b="1" dirty="0"/>
          </a:p>
          <a:p>
            <a:r>
              <a:rPr lang="en-CA" sz="2400" b="1" dirty="0"/>
              <a:t>Questions:</a:t>
            </a:r>
          </a:p>
          <a:p>
            <a:pPr marL="742950" indent="-742950">
              <a:buFont typeface="+mj-lt"/>
              <a:buAutoNum type="arabicPeriod"/>
            </a:pPr>
            <a:r>
              <a:rPr lang="en-CA" sz="2400" b="1" dirty="0">
                <a:solidFill>
                  <a:srgbClr val="FF0000"/>
                </a:solidFill>
              </a:rPr>
              <a:t>Why did they reintroduce wolves back into Yellowstone?</a:t>
            </a:r>
          </a:p>
          <a:p>
            <a:pPr marL="742950" indent="-742950">
              <a:buFont typeface="+mj-lt"/>
              <a:buAutoNum type="arabicPeriod"/>
            </a:pPr>
            <a:r>
              <a:rPr lang="en-CA" sz="2400" b="1" dirty="0">
                <a:solidFill>
                  <a:srgbClr val="FF0000"/>
                </a:solidFill>
              </a:rPr>
              <a:t>Explain what a keystone species is, and why they thought the wolf was one?  How did the absence of the wolf impact Yellowstone?</a:t>
            </a:r>
          </a:p>
          <a:p>
            <a:pPr marL="742950" indent="-742950">
              <a:buFont typeface="+mj-lt"/>
              <a:buAutoNum type="arabicPeriod"/>
            </a:pPr>
            <a:r>
              <a:rPr lang="en-CA" sz="2400" b="1" dirty="0">
                <a:solidFill>
                  <a:srgbClr val="FF0000"/>
                </a:solidFill>
              </a:rPr>
              <a:t>Wolf #8 showed a rare type of social behaviour by adopting offspring that were not his own.  Why would this behaviour be rare in mammals&gt;  How is this a beneficial behaviour?</a:t>
            </a:r>
          </a:p>
        </p:txBody>
      </p:sp>
      <p:pic>
        <p:nvPicPr>
          <p:cNvPr id="4" name="Picture 3"/>
          <p:cNvPicPr>
            <a:picLocks noChangeAspect="1"/>
          </p:cNvPicPr>
          <p:nvPr/>
        </p:nvPicPr>
        <p:blipFill rotWithShape="1">
          <a:blip r:embed="rId2"/>
          <a:srcRect l="22500" t="17358" r="23296" b="38973"/>
          <a:stretch/>
        </p:blipFill>
        <p:spPr>
          <a:xfrm rot="1329295">
            <a:off x="6399468" y="670409"/>
            <a:ext cx="6015669" cy="2724817"/>
          </a:xfrm>
          <a:prstGeom prst="rect">
            <a:avLst/>
          </a:prstGeom>
        </p:spPr>
      </p:pic>
    </p:spTree>
    <p:extLst>
      <p:ext uri="{BB962C8B-B14F-4D97-AF65-F5344CB8AC3E}">
        <p14:creationId xmlns:p14="http://schemas.microsoft.com/office/powerpoint/2010/main" val="73610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 Part 1 – Wolf #9</a:t>
            </a:r>
          </a:p>
        </p:txBody>
      </p:sp>
      <p:sp>
        <p:nvSpPr>
          <p:cNvPr id="3" name="Content Placeholder 2"/>
          <p:cNvSpPr>
            <a:spLocks noGrp="1"/>
          </p:cNvSpPr>
          <p:nvPr>
            <p:ph idx="1"/>
          </p:nvPr>
        </p:nvSpPr>
        <p:spPr>
          <a:xfrm>
            <a:off x="137006" y="1293091"/>
            <a:ext cx="11311282" cy="3880773"/>
          </a:xfrm>
        </p:spPr>
        <p:txBody>
          <a:bodyPr>
            <a:noAutofit/>
          </a:bodyPr>
          <a:lstStyle/>
          <a:p>
            <a:r>
              <a:rPr lang="en-US" sz="2400" dirty="0"/>
              <a:t>re-introduction of wolves into Yellowstone was to stabilize the ecosystem</a:t>
            </a:r>
          </a:p>
          <a:p>
            <a:r>
              <a:rPr lang="en-US" sz="2400" dirty="0"/>
              <a:t>elk were overpopulated because of the absence of their main predator</a:t>
            </a:r>
          </a:p>
          <a:p>
            <a:r>
              <a:rPr lang="en-US" sz="2400" dirty="0"/>
              <a:t>the aspen and cottonwood trees were decreasing dramatically because of overgrazing</a:t>
            </a:r>
            <a:endParaRPr lang="en-CA" sz="24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99" y="2743785"/>
            <a:ext cx="5672265" cy="383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778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197</TotalTime>
  <Words>744</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Wingdings 3</vt:lpstr>
      <vt:lpstr>Facet</vt:lpstr>
      <vt:lpstr>Yellowstone Wolves </vt:lpstr>
      <vt:lpstr>Yellowstone National Park</vt:lpstr>
      <vt:lpstr>PowerPoint Presentation</vt:lpstr>
      <vt:lpstr>History of the Wolves</vt:lpstr>
      <vt:lpstr>How Wolves Change Rivers</vt:lpstr>
      <vt:lpstr>Wolf Reintroduction Case Study</vt:lpstr>
      <vt:lpstr>Wolf Reintroduction Case Study</vt:lpstr>
      <vt:lpstr>Read Part 1 – Wolf #9</vt:lpstr>
      <vt:lpstr>Read Part 1 – Wolf #9</vt:lpstr>
      <vt:lpstr>Read Part 2 – Wolf #21</vt:lpstr>
      <vt:lpstr>Read Part 2 – Wolf #21</vt:lpstr>
      <vt:lpstr>Read Part 3 - Data</vt:lpstr>
      <vt:lpstr>Read Part 3 - Data</vt:lpstr>
      <vt:lpstr>Wolvesin Yellowstone</vt:lpstr>
      <vt:lpstr>Journal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dc:title>
  <dc:creator>Shona</dc:creator>
  <cp:lastModifiedBy>Becker, Shona</cp:lastModifiedBy>
  <cp:revision>36</cp:revision>
  <dcterms:created xsi:type="dcterms:W3CDTF">2018-01-30T05:46:28Z</dcterms:created>
  <dcterms:modified xsi:type="dcterms:W3CDTF">2020-01-31T06:36:33Z</dcterms:modified>
</cp:coreProperties>
</file>