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58" r:id="rId8"/>
    <p:sldId id="266" r:id="rId9"/>
    <p:sldId id="257" r:id="rId10"/>
    <p:sldId id="261" r:id="rId11"/>
    <p:sldId id="260" r:id="rId12"/>
    <p:sldId id="262" r:id="rId13"/>
    <p:sldId id="259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ogZkV-Yj7H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time_continue=5&amp;v=QRmWXKbKQY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_LpgBvEPoz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1gsyhuHGg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Water on Earth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Environmental Sciences 11/12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0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7" y="307349"/>
            <a:ext cx="9822019" cy="62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29969"/>
            <a:ext cx="9404723" cy="140053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What are the causes?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280185"/>
            <a:ext cx="8946541" cy="5236525"/>
          </a:xfrm>
        </p:spPr>
        <p:txBody>
          <a:bodyPr>
            <a:normAutofit/>
          </a:bodyPr>
          <a:lstStyle/>
          <a:p>
            <a:r>
              <a:rPr lang="en-CA" dirty="0"/>
              <a:t>The industrial revolution</a:t>
            </a:r>
          </a:p>
          <a:p>
            <a:r>
              <a:rPr lang="en-CA" dirty="0"/>
              <a:t>High concentration of carbon dioxide</a:t>
            </a:r>
          </a:p>
          <a:p>
            <a:r>
              <a:rPr lang="en-CA" dirty="0"/>
              <a:t>Burning of fossil fuels</a:t>
            </a:r>
          </a:p>
          <a:p>
            <a:r>
              <a:rPr lang="en-CA" dirty="0"/>
              <a:t>Cement manufacturing</a:t>
            </a:r>
          </a:p>
          <a:p>
            <a:r>
              <a:rPr lang="en-CA" dirty="0"/>
              <a:t>Changes of land use</a:t>
            </a:r>
          </a:p>
          <a:p>
            <a:r>
              <a:rPr lang="en-CA" dirty="0"/>
              <a:t>Raising of carbon dioxide levels in the ocean</a:t>
            </a:r>
          </a:p>
          <a:p>
            <a:r>
              <a:rPr lang="en-CA" dirty="0"/>
              <a:t>Raising of carbon dioxide in the atmosphere</a:t>
            </a:r>
          </a:p>
          <a:p>
            <a:r>
              <a:rPr lang="en-CA" dirty="0"/>
              <a:t>Chemical reactions causing high concentration of hydrogen ions</a:t>
            </a:r>
          </a:p>
          <a:p>
            <a:r>
              <a:rPr lang="en-CA" dirty="0"/>
              <a:t>Decrease in carbonate ions</a:t>
            </a:r>
          </a:p>
          <a:p>
            <a:r>
              <a:rPr lang="en-CA" dirty="0"/>
              <a:t>Loss of biodiversity</a:t>
            </a:r>
          </a:p>
          <a:p>
            <a:r>
              <a:rPr lang="en-CA" dirty="0"/>
              <a:t>Production alterations of biogas</a:t>
            </a:r>
          </a:p>
          <a:p>
            <a:r>
              <a:rPr lang="en-CA" dirty="0"/>
              <a:t>Lack of environmentally friendly laws and regulations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69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473270" cy="419548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Decreases the coral reefs as the calcium carbonate is disintegrating</a:t>
            </a:r>
            <a:endParaRPr lang="en-CA" sz="3600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82" y="0"/>
            <a:ext cx="3810000" cy="6648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32631" y="1854558"/>
            <a:ext cx="3193961" cy="13394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Why is this an issue?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9252"/>
            <a:ext cx="8946541" cy="4999148"/>
          </a:xfrm>
        </p:spPr>
        <p:txBody>
          <a:bodyPr/>
          <a:lstStyle/>
          <a:p>
            <a:r>
              <a:rPr lang="en-CA" b="1" dirty="0" smtClean="0"/>
              <a:t>Calcium carbonate is needed for exoskeletons of marine invertebrates</a:t>
            </a:r>
          </a:p>
          <a:p>
            <a:pPr lvl="1"/>
            <a:r>
              <a:rPr lang="en-CA" b="1" dirty="0" smtClean="0"/>
              <a:t>The reaction is causing a decrease in CaCO</a:t>
            </a:r>
            <a:r>
              <a:rPr lang="en-CA" b="1" baseline="-25000" dirty="0" smtClean="0"/>
              <a:t>3</a:t>
            </a:r>
            <a:r>
              <a:rPr lang="en-CA" b="1" dirty="0" smtClean="0"/>
              <a:t> which is decreasing the thickness of the shells</a:t>
            </a:r>
          </a:p>
          <a:p>
            <a:pPr lvl="1"/>
            <a:r>
              <a:rPr lang="en-CA" b="1" dirty="0" smtClean="0"/>
              <a:t>Shells erode</a:t>
            </a:r>
          </a:p>
          <a:p>
            <a:pPr lvl="1"/>
            <a:endParaRPr lang="en-CA" b="1" dirty="0"/>
          </a:p>
          <a:p>
            <a:r>
              <a:rPr lang="en-CA" b="1" dirty="0" smtClean="0"/>
              <a:t>Many of the gastropods lack protection from increasing acidity (harms their tissues and can increase infections)</a:t>
            </a:r>
          </a:p>
          <a:p>
            <a:pPr lvl="1"/>
            <a:r>
              <a:rPr lang="en-CA" b="1" dirty="0" smtClean="0"/>
              <a:t>Decreasing biodiversity as many species are at risk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16" y="4294221"/>
            <a:ext cx="4039673" cy="22057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808372" y="5397096"/>
            <a:ext cx="3515932" cy="1665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186" y="2065797"/>
            <a:ext cx="4025831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OA is impacting ocean harvests</a:t>
            </a:r>
          </a:p>
          <a:p>
            <a:pPr lvl="1"/>
            <a:r>
              <a:rPr lang="en-CA" sz="3200" dirty="0" smtClean="0"/>
              <a:t>Both fish and aquaculture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7" y="452718"/>
            <a:ext cx="7258249" cy="47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What questions do you have about ocean acidification?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Write down questions you have about ocean acidification on post-it notes</a:t>
            </a:r>
          </a:p>
          <a:p>
            <a:pPr lvl="1"/>
            <a:r>
              <a:rPr lang="en-CA" dirty="0" smtClean="0"/>
              <a:t>One question per post-it note</a:t>
            </a:r>
          </a:p>
          <a:p>
            <a:pPr lvl="1"/>
            <a:endParaRPr lang="en-CA" dirty="0"/>
          </a:p>
          <a:p>
            <a:r>
              <a:rPr lang="en-CA" dirty="0" smtClean="0"/>
              <a:t>Post along the windows</a:t>
            </a:r>
          </a:p>
          <a:p>
            <a:endParaRPr lang="en-CA" dirty="0" smtClean="0"/>
          </a:p>
          <a:p>
            <a:r>
              <a:rPr lang="en-CA" dirty="0" smtClean="0"/>
              <a:t>Gallery walk to read everyone’s questions</a:t>
            </a:r>
          </a:p>
          <a:p>
            <a:endParaRPr lang="en-CA" dirty="0" smtClean="0"/>
          </a:p>
          <a:p>
            <a:r>
              <a:rPr lang="en-CA" dirty="0" smtClean="0"/>
              <a:t>Place a sticker on any questions that you think are good deep thinking questions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03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Table Team Question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As a table team, choose a question that you want to explore and answer for our class</a:t>
            </a:r>
          </a:p>
          <a:p>
            <a:endParaRPr lang="en-CA" b="1" dirty="0"/>
          </a:p>
          <a:p>
            <a:r>
              <a:rPr lang="en-CA" b="1" dirty="0" smtClean="0"/>
              <a:t>Put together a 6 slide KEYNOTE or PREZI with photos and information that answer your table question</a:t>
            </a:r>
          </a:p>
          <a:p>
            <a:endParaRPr lang="en-CA" b="1" dirty="0"/>
          </a:p>
          <a:p>
            <a:r>
              <a:rPr lang="en-CA" b="1" dirty="0" smtClean="0"/>
              <a:t>You have today and tomorrow to research and put together the 6 slides with information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06" y="384303"/>
            <a:ext cx="1405118" cy="14051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74" y="701925"/>
            <a:ext cx="1673639" cy="7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br>
              <a:rPr lang="en-US" dirty="0" smtClean="0"/>
            </a:br>
            <a:r>
              <a:rPr lang="en-US" dirty="0" smtClean="0"/>
              <a:t>Unit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13136"/>
              </p:ext>
            </p:extLst>
          </p:nvPr>
        </p:nvGraphicFramePr>
        <p:xfrm>
          <a:off x="909349" y="2170134"/>
          <a:ext cx="4918796" cy="3327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796">
                  <a:extLst>
                    <a:ext uri="{9D8B030D-6E8A-4147-A177-3AD203B41FA5}">
                      <a16:colId xmlns:a16="http://schemas.microsoft.com/office/drawing/2014/main" val="859961168"/>
                    </a:ext>
                  </a:extLst>
                </a:gridCol>
              </a:tblGrid>
              <a:tr h="758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I can explain bio-indicators of a healthy water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3" marR="63993" marT="0" marB="0"/>
                </a:tc>
                <a:extLst>
                  <a:ext uri="{0D108BD9-81ED-4DB2-BD59-A6C34878D82A}">
                    <a16:rowId xmlns:a16="http://schemas.microsoft.com/office/drawing/2014/main" val="1511660221"/>
                  </a:ext>
                </a:extLst>
              </a:tr>
              <a:tr h="758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I can explain the health factors that contribute to healthy oceans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3" marR="63993" marT="0" marB="0"/>
                </a:tc>
                <a:extLst>
                  <a:ext uri="{0D108BD9-81ED-4DB2-BD59-A6C34878D82A}">
                    <a16:rowId xmlns:a16="http://schemas.microsoft.com/office/drawing/2014/main" val="2530643238"/>
                  </a:ext>
                </a:extLst>
              </a:tr>
              <a:tr h="758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I can explain the health factors that contribute to healthy freshwater systems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3" marR="63993" marT="0" marB="0"/>
                </a:tc>
                <a:extLst>
                  <a:ext uri="{0D108BD9-81ED-4DB2-BD59-A6C34878D82A}">
                    <a16:rowId xmlns:a16="http://schemas.microsoft.com/office/drawing/2014/main" val="2287479315"/>
                  </a:ext>
                </a:extLst>
              </a:tr>
              <a:tr h="758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I can plan for budgeted water use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3" marR="63993" marT="0" marB="0"/>
                </a:tc>
                <a:extLst>
                  <a:ext uri="{0D108BD9-81ED-4DB2-BD59-A6C34878D82A}">
                    <a16:rowId xmlns:a16="http://schemas.microsoft.com/office/drawing/2014/main" val="9373424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47345" y="369455"/>
            <a:ext cx="4405746" cy="535531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Ways that you will show your learning this unit: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Asking questions during class discussions and presentations (Tara White – Fisheries and Wildlife, Dan St. </a:t>
            </a:r>
            <a:r>
              <a:rPr lang="en-US" dirty="0" err="1" smtClean="0">
                <a:solidFill>
                  <a:srgbClr val="FF0000"/>
                </a:solidFill>
              </a:rPr>
              <a:t>Hilaire</a:t>
            </a:r>
            <a:r>
              <a:rPr lang="en-US" dirty="0" smtClean="0">
                <a:solidFill>
                  <a:srgbClr val="FF0000"/>
                </a:solidFill>
              </a:rPr>
              <a:t> – Water Quality)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Friday quizzes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Water Inquiry Project (individual project)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Water Unit Test (at end of unit)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Field trip – Waste Water Treatment Plant and Summerland Water Treatment Plant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6" y="452718"/>
            <a:ext cx="7543732" cy="56577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283395" y="2052918"/>
            <a:ext cx="3800723" cy="865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392691"/>
            <a:ext cx="11385249" cy="43876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1033" y="452718"/>
            <a:ext cx="2782957" cy="1813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144236"/>
            <a:ext cx="9573603" cy="65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246" y="330253"/>
            <a:ext cx="9404723" cy="1400530"/>
          </a:xfrm>
        </p:spPr>
        <p:txBody>
          <a:bodyPr/>
          <a:lstStyle/>
          <a:p>
            <a:r>
              <a:rPr lang="en-US" dirty="0" smtClean="0"/>
              <a:t>Brainstorm as a Table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1097698"/>
            <a:ext cx="8946541" cy="706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I Know								I Wonder About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23064" y="1183821"/>
            <a:ext cx="48986" cy="55598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47057" y="1804307"/>
            <a:ext cx="8907236" cy="163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What is acidification?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79431"/>
            <a:ext cx="8946541" cy="4195481"/>
          </a:xfrm>
        </p:spPr>
        <p:txBody>
          <a:bodyPr/>
          <a:lstStyle/>
          <a:p>
            <a:r>
              <a:rPr lang="en-CA" dirty="0" smtClean="0"/>
              <a:t>A lowering of the pH</a:t>
            </a:r>
          </a:p>
          <a:p>
            <a:r>
              <a:rPr lang="en-CA" dirty="0" smtClean="0"/>
              <a:t>More Hydrogen ions (H</a:t>
            </a:r>
            <a:r>
              <a:rPr lang="en-CA" baseline="30000" dirty="0" smtClean="0"/>
              <a:t>+</a:t>
            </a:r>
            <a:r>
              <a:rPr lang="en-CA" dirty="0" smtClean="0"/>
              <a:t>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9" y="3093383"/>
            <a:ext cx="7005235" cy="31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2052918"/>
            <a:ext cx="5192103" cy="419548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What do you notice?</a:t>
            </a:r>
          </a:p>
          <a:p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What do you wonder?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69" t="23966" r="43541" b="23897"/>
          <a:stretch/>
        </p:blipFill>
        <p:spPr>
          <a:xfrm>
            <a:off x="334734" y="1053147"/>
            <a:ext cx="3956802" cy="4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29969"/>
            <a:ext cx="9404723" cy="140053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What are the causes?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280185"/>
            <a:ext cx="11546870" cy="4195481"/>
          </a:xfrm>
        </p:spPr>
        <p:txBody>
          <a:bodyPr/>
          <a:lstStyle/>
          <a:p>
            <a:r>
              <a:rPr lang="en-CA" dirty="0" smtClean="0"/>
              <a:t>industrial pollution is increasing the atmospheric CO</a:t>
            </a:r>
            <a:r>
              <a:rPr lang="en-CA" baseline="-25000" dirty="0" smtClean="0"/>
              <a:t>2</a:t>
            </a:r>
            <a:endParaRPr lang="en-CA" dirty="0" smtClean="0"/>
          </a:p>
          <a:p>
            <a:r>
              <a:rPr lang="en-CA" dirty="0" smtClean="0"/>
              <a:t>When CO</a:t>
            </a:r>
            <a:r>
              <a:rPr lang="en-CA" baseline="-25000" dirty="0" smtClean="0"/>
              <a:t>2 </a:t>
            </a:r>
            <a:r>
              <a:rPr lang="en-CA" dirty="0" smtClean="0"/>
              <a:t>reacts with water it causes a chemical reaction that produces an acid</a:t>
            </a:r>
          </a:p>
          <a:p>
            <a:r>
              <a:rPr lang="en-CA" dirty="0" smtClean="0"/>
              <a:t>30-40% of carbon dioxide released into the atmosphere will be dissolved into the ocean</a:t>
            </a:r>
          </a:p>
          <a:p>
            <a:r>
              <a:rPr lang="en-CA" dirty="0" smtClean="0"/>
              <a:t>In the last 200 years, the ocean has decreased pH by 0.1 pH (30% increase in acidity)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70" b="5113"/>
          <a:stretch/>
        </p:blipFill>
        <p:spPr>
          <a:xfrm>
            <a:off x="340924" y="2990051"/>
            <a:ext cx="6077641" cy="372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97" y="3547454"/>
            <a:ext cx="2528588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1438</TotalTime>
  <Words>448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Water on Earth</vt:lpstr>
      <vt:lpstr>Learning Goals Unit Summary</vt:lpstr>
      <vt:lpstr>PowerPoint Presentation</vt:lpstr>
      <vt:lpstr>PowerPoint Presentation</vt:lpstr>
      <vt:lpstr>PowerPoint Presentation</vt:lpstr>
      <vt:lpstr>Brainstorm as a Table Team</vt:lpstr>
      <vt:lpstr>What is acidification?</vt:lpstr>
      <vt:lpstr>PowerPoint Presentation</vt:lpstr>
      <vt:lpstr>What are the causes?</vt:lpstr>
      <vt:lpstr>PowerPoint Presentation</vt:lpstr>
      <vt:lpstr>What are the causes?</vt:lpstr>
      <vt:lpstr>PowerPoint Presentation</vt:lpstr>
      <vt:lpstr>Why is this an issue?</vt:lpstr>
      <vt:lpstr>PowerPoint Presentation</vt:lpstr>
      <vt:lpstr>What questions do you have about ocean acidification?</vt:lpstr>
      <vt:lpstr>Table Team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Acidification</dc:title>
  <dc:creator>Shona</dc:creator>
  <cp:lastModifiedBy>Becker, Shona</cp:lastModifiedBy>
  <cp:revision>23</cp:revision>
  <dcterms:created xsi:type="dcterms:W3CDTF">2018-03-07T03:18:16Z</dcterms:created>
  <dcterms:modified xsi:type="dcterms:W3CDTF">2019-01-23T03:34:10Z</dcterms:modified>
</cp:coreProperties>
</file>