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8" r:id="rId10"/>
    <p:sldId id="267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5T04:19:02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2549 215 680,'0'-9'165,"0"-75"3322,-5-5-3487,5 87 121,0 1 1,0 0-1,0 0 1,0-1 0,0 1-1,0 0 1,-1 0-1,1 0 1,0 0 0,-1-1-1,1 1 1,-1 0-1,0 0 1,1 0-1,-1 0 1,0 0 0,1 0-1,-1 0 1,0 0-1,0 1 1,0-1 0,0 0-1,-1 0-121,1 20 448,3 299-198,-6 385-100,4-689-146,-1 21 13,-1 0-1,-2 0 1,-2 3-17,-5-90-26,4-21 27,3 0 0,4 0 0,6-40-1,-2 14 12,1-20 13,0 19 14,-4 0 0,-8-59-39,5 148 9,2 2 8,-1 0 1,0 0-1,-1 1 1,0-1 0,0 0-1,-1 1 1,0-1-1,-1 0-17,4 9 7,0 0-1,0 0 1,0 0-1,0-1 1,0 1 0,0 0-1,0 0 1,-1 0-1,1-1 1,0 1-1,0 0 1,0 0 0,0 0-1,0 0 1,0 0-1,-1-1 1,1 1-1,0 0 1,0 0 0,0 0-1,0 0 1,-1 0-1,1 0 1,0 0-1,0 0 1,0 0 0,0 0-1,-1-1 1,1 1-1,0 0 1,0 0 0,0 0-1,-1 0 1,1 0-1,0 0 1,0 0-1,0 0 1,-1 1 0,1-1-1,0 0 1,0 0-1,0 0 1,0 0-1,-1 0 1,1 0 0,0 0-1,0 0 1,0 0-1,0 1 1,-1-1-7,-6 13 272,-1 24 70,7-35-321,-14 97 150,4 1 0,4 39-171,0-19 58,-10 44-58,11-112 20,4-32-9,0 0 0,-1 0 0,-1-1 0,-1 1 0,-1-1 0,-5 12-11,11-31 0,-1 0 0,1 0-1,0-1 1,0 1 0,0 0 0,0 0 0,0-1 0,0 1 0,0 0 0,0 0 0,-1 0 0,1-1-1,0 1 1,0 0 0,0 0 0,0 0 0,-1 0 0,1-1 0,0 1 0,0 0 0,0 0-1,-1 0 1,1 0 0,0 0 0,0 0 0,0 0 0,-1-1 0,1 1 0,0 0 0,0 0 0,-1 0-1,1 0 1,0 0 0,0 0 0,-1 0 0,1 0 0,0 0 0,0 1 0,-1-1 0,1 0-1,0 0 1,0 0 0,0 0 0,-1 0 0,1 0 0,0 0 0,0 0 0,0 1 0,-1-1 0,1 0-1,0 0 1,0 0 0,0 0 0,0 1 0,-1-1 0,1 0 0,0 0 0,0 1 0,-4-30-34,4 24 28,-12-201-9,15-207 15,3 120 39,-4 222-7,-2 71-29,0 0-1,0 0 0,0-1 0,0 1 1,0 0-1,0 0 0,1-1 1,-1 1-1,0 0 0,0 0 0,-1-1 1,1 1-1,0 0 0,0 0 0,0 0 1,0-1-1,0 1 0,0 0 1,0 0-1,0 0 0,0-1 0,0 1 1,0 0-1,-1 0 0,1 0 0,0-1 1,0 1-1,0 0 0,0 0 0,-1 0 1,1 0-1,0 0 0,0-1 1,0 1-1,-1 0 0,1 0 0,0 0 1,0 0-1,-1 0 0,1 0 0,0 0 1,0 0-1,0 0 0,-1 0 0,1 0 1,0 0-1,0 0 0,-1 0 1,1 0-1,0 0 0,0 0 0,0 0 1,-1 0-1,1 0 0,0 0 0,0 0 1,0 1-1,-1-1 0,1 0 1,0 0-1,0 0-2,-9 14 99,4 23-61,-1 10 160,-12 46-198,14-79 91,0-1 0,0 0 0,-2 0 0,0 0 1,0 0-1,-1-1 0,0 0 0,-1-1 0,-1 2-91,-33 32 269,-2-1-1,-38 27-268,62-53 26,13-13-21,-8 9 10,0-1 0,-1-1-1,-1-1 1,0 0-1,-7 3-14,-26 12 34,1 3 0,1 2 0,-29 26-34,10-8 19,30-25-8,17-10-1,0 0-1,0 1 1,-2 4-10,13-10 14,-1 0 1,0-1-1,-1 0 1,0 0-1,0-1 1,-1-1-1,0 0 1,0-1-1,0 0 1,-11 3-15,-270 61 341,257-61-313,-32 2-28,16-2 6,-10 1 30,-30-2-36,68-6 4,8 2-1,1-1 0,-1 2 0,1 0-1,-12 5-2,-33 9 5,-13 1-1,1 4 1,-31 15-5,14-5 7,-22 2-7,101-32-4,-1 0 0,1-1 0,-1 0 0,0-1 0,0 0 0,0-1 0,1 0 0,-1-1 0,0 0 0,0 0 0,1-1 0,-1-1 0,1 1 0,-8-5 4,8 1-204,17 6-10,31 11 105,-25-7 98,0 0 0,0-1 0,0-1 0,1 0 0,-1-1 0,1 0 0,-1-1 0,1 0 0,3-2 11,76-7-18,0 3 0,1 5-1,29 5 19,-72-2 0,24 2-8,1-3 1,-1-4-1,0-2 1,36-10 7,-17-5-3,-1-5 0,-1-3 1,-2-5-1,4-5 3,-9 1 33,1 5 0,11 0-33,-61 23 18,1 2 1,0 1 0,1 2-1,0 1 1,-1 2 0,2 2-19,-28 0 5,0 1 0,0 1 0,0 0 0,-1 0 0,1 1 0,-1 0 0,0 1 1,0 0-1,0 0 0,6 6-5,-6-4 2,0-1 1,0 0 0,1-1-1,0 0 1,0-1-1,0 0 1,0-1 0,7 1-3,53 3 96,-70-7-79,-1 0 6,0 0 3,0 0 13,0 0 8,0 0 2,0 0 4,-22 2 118,-33 11-151,26-6-8,0-2 1,0 0 0,-1-2-13,22-2-6,0-1 0,0 0 0,0 0 1,0-1-1,0 0 0,0-1 0,0 1 1,0-2-1,1 1 0,-1-1 0,1 0 0,0 0 1,-3-2 5,9 3-10,-1 0 1,0 0-1,0 0 1,1 0 0,-1 0-1,1 0 1,0-1-1,0 1 1,-1 0-1,2-1 1,-1 1 0,0 0-1,0-1 1,1 0-1,-1 1 1,1-1-1,0 1 1,0-2 9,-1-4-25,1 1 0,0 0 0,0 0 0,1-1 0,0 1 0,1 0 25,0 0-25,2 0-1,-1 0 1,1 0 0,0 0 0,0 1 0,1-1 0,-1 1 0,2 1 0,4-6 25,15-19-74,53-81 344,-5-4 0,2-14-270,-68 116 34,1-1 0,-2 0 1,0-1-1,0 0 0,-2 1 0,0-2 1,1-7-35,-6 12 201,-5 16-57,-11 23-99,-7 27-118,2 1 0,3 2-1,2-1 1,1 10 73,12-53-70,2-24-36,4-27-10,19-107 157,6 2 1,12-22-42,-23 95 59,-11 46-29,0 0-1,1 1 1,1 0-1,8-18-29,-15 40 3,0 0 0,1-1-1,-1 1 1,0-1 0,0 1 0,0-1 0,0 1-1,0-1 1,0 1 0,0 0 0,1-1-1,-1 1 1,0-1 0,0 1 0,1 0 0,-1-1-1,0 1 1,0 0 0,1-1 0,-1 1 0,0 0-1,1-1 1,-1 1 0,1 0 0,-1 0-1,0-1 1,1 1 0,-1 0 0,1 0 0,-1 0-1,0 0 1,1 0 0,-1 0 0,1-1 0,-1 1-1,1 0-2,1 18 89,-7 30-9,-6 59-5,3 40-75,6-94-3,2-52 0,-1-1 0,1 1-1,0 0 1,0 0-1,0 0 1,0 0 0,0-1-1,0 1 1,0 0-1,0 0 1,0 0-1,0-1 1,1 1 0,-1 0-1,0 0 1,0 0-1,1-1 1,-1 1 0,0 0-1,1 0 1,-1-1-1,1 1 4,8-12-39,8-32 12,11-74-5,-4-3 32,-7 32 63,-22 117 6,3 1 0,0 14-69,-2 29 6,-72 416 33,67-442-42,6-30-277,0-1 1,2 1 0,0 0-1,0 8 280,4-16-1405,0-3 571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5T04:49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9802,'0'0'3025,"0"3"-3361,3 7-1081,6 1-1199,-4-8 1712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5T04:49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9802,'0'0'3025,"0"3"-3361,3 7-1081,6 1-1199,-4-8 1712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C4F4-5D92-4459-91CB-7DAA1881CD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Using Z-scores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2304B-8651-4015-B4A6-9E35EA074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380038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946064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speed of cars travelling on the Coquihalla was recorded and the average speed is 130 km/</a:t>
            </a:r>
            <a:r>
              <a:rPr lang="en-US" dirty="0" err="1"/>
              <a:t>hr</a:t>
            </a:r>
            <a:r>
              <a:rPr lang="en-US" dirty="0"/>
              <a:t> with a standard deviation of 7 km/hr. A policeman is assigned to set photo radar on the Coquihalla in a section that the speed limit is 120 km/hr. The policeman sets the camera so that only those exceeding the limit by 5% is photographed and ticketed.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What is the lowest speed you would get a ticket?</a:t>
            </a:r>
          </a:p>
          <a:p>
            <a:pPr marL="457200" indent="-457200">
              <a:buAutoNum type="alphaLcParenR"/>
            </a:pPr>
            <a:r>
              <a:rPr lang="en-US" dirty="0"/>
              <a:t>If 1000 cars passed the radar, how may drivers can the police expect to ticket?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65" y="4216400"/>
            <a:ext cx="3150757" cy="160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14:cNvPr>
              <p14:cNvContentPartPr/>
              <p14:nvPr/>
            </p14:nvContentPartPr>
            <p14:xfrm>
              <a:off x="11104944" y="3178483"/>
              <a:ext cx="6480" cy="10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5944" y="3169843"/>
                <a:ext cx="2412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75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946064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average height of a NBA basketball player is 6’7”.  The standard deviation of the data is 5’.  There are 446 NBA players in the league right now.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What is the number of players in the league ABOVE 7’?</a:t>
            </a:r>
          </a:p>
          <a:p>
            <a:pPr marL="457200" indent="-457200">
              <a:buAutoNum type="alphaLcParenR"/>
            </a:pPr>
            <a:r>
              <a:rPr lang="en-US" dirty="0"/>
              <a:t>What is the number of players in the league BELOW 6’?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65" y="4216400"/>
            <a:ext cx="3150757" cy="160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14:cNvPr>
              <p14:cNvContentPartPr/>
              <p14:nvPr/>
            </p14:nvContentPartPr>
            <p14:xfrm>
              <a:off x="11104944" y="3178483"/>
              <a:ext cx="6480" cy="10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0EC6C1-66AD-44DA-910C-1C5BCA5811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5944" y="3169843"/>
                <a:ext cx="24120" cy="27720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 descr="Image result for NBA basketball&quot;">
            <a:extLst>
              <a:ext uri="{FF2B5EF4-FFF2-40B4-BE49-F238E27FC236}">
                <a16:creationId xmlns:a16="http://schemas.microsoft.com/office/drawing/2014/main" id="{B64FB98E-0B03-4F8A-9C51-88484F07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851877"/>
            <a:ext cx="2396718" cy="13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7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74CB-6206-4468-ADC6-492E3291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781B-1AB5-4F0A-8B84-763B9E67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/>
              <a:t>Page 277 in workbook</a:t>
            </a:r>
          </a:p>
          <a:p>
            <a:pPr lvl="1"/>
            <a:r>
              <a:rPr lang="en-US" sz="3600" b="1" dirty="0"/>
              <a:t>#1 – 7</a:t>
            </a:r>
          </a:p>
          <a:p>
            <a:pPr lvl="1"/>
            <a:r>
              <a:rPr lang="en-US" sz="3600" b="1" dirty="0"/>
              <a:t>If old book </a:t>
            </a:r>
            <a:r>
              <a:rPr lang="en-US" sz="3600" b="1" dirty="0">
                <a:sym typeface="Wingdings" panose="05000000000000000000" pitchFamily="2" charset="2"/>
              </a:rPr>
              <a:t> </a:t>
            </a:r>
            <a:r>
              <a:rPr lang="en-US" sz="3600" b="1">
                <a:sym typeface="Wingdings" panose="05000000000000000000" pitchFamily="2" charset="2"/>
              </a:rPr>
              <a:t>page 233-236</a:t>
            </a:r>
            <a:endParaRPr lang="en-US" sz="3600" b="1" dirty="0"/>
          </a:p>
          <a:p>
            <a:pPr lvl="1"/>
            <a:endParaRPr lang="en-US" sz="3600" b="1" dirty="0"/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Finish for homework if not done</a:t>
            </a:r>
          </a:p>
          <a:p>
            <a:pPr lvl="1"/>
            <a:r>
              <a:rPr lang="en-US" sz="3600" b="1" dirty="0"/>
              <a:t>Mark using KEY at back of assignment section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4F5F7C52-82B9-4745-8F79-322A9BB2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827617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2ACA-61A4-42C3-8108-797832A2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do we now so far…</a:t>
            </a:r>
          </a:p>
        </p:txBody>
      </p:sp>
      <p:pic>
        <p:nvPicPr>
          <p:cNvPr id="1026" name="Picture 2" descr="Image result for normal distribution">
            <a:extLst>
              <a:ext uri="{FF2B5EF4-FFF2-40B4-BE49-F238E27FC236}">
                <a16:creationId xmlns:a16="http://schemas.microsoft.com/office/drawing/2014/main" id="{2048783E-3055-4D5A-ADEE-D104CE4320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16" y="2714898"/>
            <a:ext cx="3511277" cy="26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z-score equation">
            <a:extLst>
              <a:ext uri="{FF2B5EF4-FFF2-40B4-BE49-F238E27FC236}">
                <a16:creationId xmlns:a16="http://schemas.microsoft.com/office/drawing/2014/main" id="{10ACB57D-7080-4E20-B6DF-B3985796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14" y="2753490"/>
            <a:ext cx="3138087" cy="256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0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2B4A-DC28-4174-A68F-B17D231C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do we turn z-scores into usable data?</a:t>
            </a:r>
          </a:p>
        </p:txBody>
      </p:sp>
      <p:pic>
        <p:nvPicPr>
          <p:cNvPr id="1026" name="Picture 2" descr="Image result for z-score curve&quot;">
            <a:extLst>
              <a:ext uri="{FF2B5EF4-FFF2-40B4-BE49-F238E27FC236}">
                <a16:creationId xmlns:a16="http://schemas.microsoft.com/office/drawing/2014/main" id="{052FD4BD-2CF1-45B1-BCC1-D2195105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058987"/>
            <a:ext cx="7019925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6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FCBC-A864-4580-9061-AB8341E3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Properties of z-scores tables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CB4723-8380-472C-8B0F-FB37C006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A z-score table gives the:</a:t>
            </a:r>
          </a:p>
          <a:p>
            <a:pPr lvl="1"/>
            <a:r>
              <a:rPr lang="en-US" sz="3200" dirty="0"/>
              <a:t>Area under the curve to the LEFT of the z-score</a:t>
            </a:r>
          </a:p>
          <a:p>
            <a:pPr lvl="1"/>
            <a:r>
              <a:rPr lang="en-US" sz="3200" dirty="0"/>
              <a:t>Percentage of data to the LEFT of the z-score</a:t>
            </a:r>
          </a:p>
          <a:p>
            <a:pPr lvl="1"/>
            <a:r>
              <a:rPr lang="en-US" sz="3200" dirty="0"/>
              <a:t>Probability that a randomly chosen data value is to the left of the z-score</a:t>
            </a:r>
          </a:p>
        </p:txBody>
      </p:sp>
    </p:spTree>
    <p:extLst>
      <p:ext uri="{BB962C8B-B14F-4D97-AF65-F5344CB8AC3E}">
        <p14:creationId xmlns:p14="http://schemas.microsoft.com/office/powerpoint/2010/main" val="249771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F30B-A023-400D-A85F-65E81522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Symbols to Know: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5AB6-19BA-4215-BC34-84A4D1A6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= area under the curve to the LEFT of the z-score</a:t>
            </a:r>
          </a:p>
          <a:p>
            <a:pPr lvl="1"/>
            <a:r>
              <a:rPr lang="en-US" dirty="0"/>
              <a:t>For example: A(-1.5)</a:t>
            </a:r>
          </a:p>
        </p:txBody>
      </p:sp>
      <p:pic>
        <p:nvPicPr>
          <p:cNvPr id="2050" name="Picture 2" descr="Image result for z-score curve&quot;">
            <a:extLst>
              <a:ext uri="{FF2B5EF4-FFF2-40B4-BE49-F238E27FC236}">
                <a16:creationId xmlns:a16="http://schemas.microsoft.com/office/drawing/2014/main" id="{1AD733BF-7C13-4BD6-84D2-F5C70E82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85" y="3429000"/>
            <a:ext cx="4892378" cy="257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83F39B-8892-4EBB-B8DE-8B76FC2B27DC}"/>
                  </a:ext>
                </a:extLst>
              </p14:cNvPr>
              <p14:cNvContentPartPr/>
              <p14:nvPr/>
            </p14:nvContentPartPr>
            <p14:xfrm>
              <a:off x="6206061" y="5352289"/>
              <a:ext cx="918000" cy="45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83F39B-8892-4EBB-B8DE-8B76FC2B2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2421" y="5244649"/>
                <a:ext cx="1025640" cy="6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42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3647-3AE8-4048-A442-8CC386C8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851" y="846945"/>
            <a:ext cx="4117971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Using a z-table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Example z = 1.64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3636-5596-44C5-99AA-88728134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49" y="2556932"/>
            <a:ext cx="4591047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your z-score to 2 decimal places</a:t>
            </a:r>
          </a:p>
          <a:p>
            <a:pPr lvl="1"/>
            <a:r>
              <a:rPr lang="en-US" dirty="0"/>
              <a:t>Left column is ones and tenth decimal place</a:t>
            </a:r>
          </a:p>
          <a:p>
            <a:pPr lvl="1"/>
            <a:r>
              <a:rPr lang="en-US" dirty="0"/>
              <a:t>Top row is hundredth decimal place</a:t>
            </a:r>
          </a:p>
          <a:p>
            <a:r>
              <a:rPr lang="en-US" dirty="0"/>
              <a:t>Value gives you the area to the LEFT of the </a:t>
            </a:r>
            <a:r>
              <a:rPr lang="en-US" dirty="0" err="1"/>
              <a:t>St.Dev</a:t>
            </a:r>
            <a:r>
              <a:rPr lang="en-US" dirty="0"/>
              <a:t>.</a:t>
            </a:r>
          </a:p>
          <a:p>
            <a:r>
              <a:rPr lang="en-US" dirty="0"/>
              <a:t>Area x 100 = % of population</a:t>
            </a:r>
          </a:p>
          <a:p>
            <a:pPr lvl="1"/>
            <a:endParaRPr lang="en-US" dirty="0"/>
          </a:p>
        </p:txBody>
      </p:sp>
      <p:pic>
        <p:nvPicPr>
          <p:cNvPr id="3074" name="Picture 2" descr="Image result for z-score table&quot;">
            <a:extLst>
              <a:ext uri="{FF2B5EF4-FFF2-40B4-BE49-F238E27FC236}">
                <a16:creationId xmlns:a16="http://schemas.microsoft.com/office/drawing/2014/main" id="{4B48EFE0-6C08-44A7-8E0E-24A4C98F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0825"/>
            <a:ext cx="4422775" cy="59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1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67DE-6CAD-4216-824B-BFA21F66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526" y="914400"/>
            <a:ext cx="4912098" cy="1371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8C58-DDBB-4A5B-A0ED-517F4256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734049" cy="3318936"/>
          </a:xfrm>
        </p:spPr>
        <p:txBody>
          <a:bodyPr>
            <a:normAutofit/>
          </a:bodyPr>
          <a:lstStyle/>
          <a:p>
            <a:r>
              <a:rPr lang="en-US" sz="3200" b="1" dirty="0"/>
              <a:t>Determine the area under the curve for z &lt; (-1.91)</a:t>
            </a:r>
          </a:p>
          <a:p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What is the area expressed as a percent?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A90ED-5B75-463D-9736-A15E5789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06" y="1949450"/>
            <a:ext cx="2371725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38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probability to four decimal places of P(-1.25 &lt; z &lt; 1.93)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84" y="3132191"/>
            <a:ext cx="55245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1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D3F-6138-4ECB-87B6-77BEC44E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Example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5F6A-AEF2-4BA8-ADAD-96F59C8C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probability to four decimal places of P(-1.25 &lt; z &lt; 1.93)</a:t>
            </a:r>
          </a:p>
        </p:txBody>
      </p:sp>
      <p:pic>
        <p:nvPicPr>
          <p:cNvPr id="4098" name="Picture 2" descr="Image result for z-score curve&quot;">
            <a:extLst>
              <a:ext uri="{FF2B5EF4-FFF2-40B4-BE49-F238E27FC236}">
                <a16:creationId xmlns:a16="http://schemas.microsoft.com/office/drawing/2014/main" id="{013AC6CB-AE5A-4100-833B-01B5DFE6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84" y="3132191"/>
            <a:ext cx="55245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40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391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Using Z-scores</vt:lpstr>
      <vt:lpstr>What do we now so far…</vt:lpstr>
      <vt:lpstr>How do we turn z-scores into usable data?</vt:lpstr>
      <vt:lpstr>Properties of z-scores tables</vt:lpstr>
      <vt:lpstr>Symbols to Know:</vt:lpstr>
      <vt:lpstr>Using a z-table Example z = 1.64</vt:lpstr>
      <vt:lpstr>Example #1</vt:lpstr>
      <vt:lpstr>Example #2</vt:lpstr>
      <vt:lpstr>Example #3</vt:lpstr>
      <vt:lpstr>Example #4</vt:lpstr>
      <vt:lpstr>Example #5</vt:lpstr>
      <vt:lpstr>To 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Z-scores</dc:title>
  <dc:creator>Becker, Shona</dc:creator>
  <cp:lastModifiedBy>Becker, Shona</cp:lastModifiedBy>
  <cp:revision>22</cp:revision>
  <dcterms:created xsi:type="dcterms:W3CDTF">2020-02-04T05:51:24Z</dcterms:created>
  <dcterms:modified xsi:type="dcterms:W3CDTF">2020-02-05T17:34:51Z</dcterms:modified>
</cp:coreProperties>
</file>