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60000" cy="82296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08" y="-84"/>
      </p:cViewPr>
      <p:guideLst>
        <p:guide orient="horz" pos="2592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556512"/>
            <a:ext cx="863600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63440"/>
            <a:ext cx="711200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DAB-6310-4747-90EC-0AC3F3626D7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4128-F249-4EDE-8822-F63B7F15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4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DAB-6310-4747-90EC-0AC3F3626D7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4128-F249-4EDE-8822-F63B7F15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4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29567"/>
            <a:ext cx="228600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29567"/>
            <a:ext cx="6688667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DAB-6310-4747-90EC-0AC3F3626D7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4128-F249-4EDE-8822-F63B7F15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3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DAB-6310-4747-90EC-0AC3F3626D7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4128-F249-4EDE-8822-F63B7F15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5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288282"/>
            <a:ext cx="8636000" cy="16344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488056"/>
            <a:ext cx="8636000" cy="18002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DAB-6310-4747-90EC-0AC3F3626D7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4128-F249-4EDE-8822-F63B7F15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6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20242"/>
            <a:ext cx="4487333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920242"/>
            <a:ext cx="4487333" cy="5431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DAB-6310-4747-90EC-0AC3F3626D7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4128-F249-4EDE-8822-F63B7F15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8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42136"/>
            <a:ext cx="4489098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609850"/>
            <a:ext cx="4489098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842136"/>
            <a:ext cx="4490861" cy="7677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609850"/>
            <a:ext cx="4490861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DAB-6310-4747-90EC-0AC3F3626D7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4128-F249-4EDE-8822-F63B7F15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DAB-6310-4747-90EC-0AC3F3626D7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4128-F249-4EDE-8822-F63B7F15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DAB-6310-4747-90EC-0AC3F3626D7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4128-F249-4EDE-8822-F63B7F15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1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27660"/>
            <a:ext cx="3342570" cy="13944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27662"/>
            <a:ext cx="5679722" cy="70237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22122"/>
            <a:ext cx="3342570" cy="5629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DAB-6310-4747-90EC-0AC3F3626D7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4128-F249-4EDE-8822-F63B7F15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7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760720"/>
            <a:ext cx="6096000" cy="680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35330"/>
            <a:ext cx="60960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440806"/>
            <a:ext cx="6096000" cy="9658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8DAB-6310-4747-90EC-0AC3F3626D7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54128-F249-4EDE-8822-F63B7F15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4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29566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20242"/>
            <a:ext cx="9144000" cy="543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627622"/>
            <a:ext cx="237066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8DAB-6310-4747-90EC-0AC3F3626D76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627622"/>
            <a:ext cx="3217333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627622"/>
            <a:ext cx="2370667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54128-F249-4EDE-8822-F63B7F15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3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i5tR3csCWYo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0" y="533400"/>
            <a:ext cx="804037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7200" b="1" dirty="0" smtClean="0">
                <a:solidFill>
                  <a:srgbClr val="7030A0"/>
                </a:solidFill>
                <a:latin typeface="Arial Black - 48"/>
              </a:rPr>
              <a:t>Type of Tissues</a:t>
            </a:r>
            <a:endParaRPr lang="en-US" sz="7200" b="1" dirty="0">
              <a:solidFill>
                <a:srgbClr val="7030A0"/>
              </a:solidFill>
              <a:latin typeface="Arial Black - 48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2209800"/>
            <a:ext cx="5715000" cy="4533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915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00" y="165100"/>
            <a:ext cx="9488170" cy="144655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 Black - 28"/>
              </a:rPr>
              <a:t>Level of Organization in Human Body</a:t>
            </a:r>
            <a:endParaRPr lang="en-US" sz="4400" b="1" dirty="0">
              <a:solidFill>
                <a:srgbClr val="FF0000"/>
              </a:solidFill>
              <a:latin typeface="Arial Black - 28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800" y="2438400"/>
            <a:ext cx="5079492" cy="50794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21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850" y="339169"/>
            <a:ext cx="7058406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 Black - 24"/>
              </a:rPr>
              <a:t>Type of Tissues in </a:t>
            </a:r>
            <a:endParaRPr lang="en-US" sz="3600" b="1" dirty="0" smtClean="0">
              <a:solidFill>
                <a:srgbClr val="FF0000"/>
              </a:solidFill>
              <a:latin typeface="Arial Black - 24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 Black - 24"/>
              </a:rPr>
              <a:t>Human </a:t>
            </a:r>
            <a:r>
              <a:rPr lang="en-US" sz="3600" b="1" dirty="0" smtClean="0">
                <a:solidFill>
                  <a:srgbClr val="FF0000"/>
                </a:solidFill>
                <a:latin typeface="Arial Black - 24"/>
              </a:rPr>
              <a:t>Body</a:t>
            </a:r>
            <a:endParaRPr lang="en-US" sz="3600" b="1" dirty="0">
              <a:solidFill>
                <a:srgbClr val="FF0000"/>
              </a:solidFill>
              <a:latin typeface="Arial Black - 24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981200"/>
            <a:ext cx="7231380" cy="54104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8100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236" y="139700"/>
            <a:ext cx="9246870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Black - 24"/>
              </a:rPr>
              <a:t>Muscle Tissue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Arial Black - 24"/>
              </a:rPr>
              <a:t>responsible </a:t>
            </a:r>
            <a:r>
              <a:rPr lang="en-US" sz="3200" b="1" dirty="0" smtClean="0">
                <a:solidFill>
                  <a:srgbClr val="7030A0"/>
                </a:solidFill>
                <a:latin typeface="Arial Black - 24"/>
              </a:rPr>
              <a:t>for movement both inside and out of the body</a:t>
            </a:r>
            <a:endParaRPr lang="en-US" sz="3200" b="1" dirty="0">
              <a:solidFill>
                <a:srgbClr val="7030A0"/>
              </a:solidFill>
              <a:latin typeface="Arial Black - 24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025650"/>
            <a:ext cx="9242679" cy="24020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Freeform 3"/>
          <p:cNvSpPr/>
          <p:nvPr/>
        </p:nvSpPr>
        <p:spPr>
          <a:xfrm>
            <a:off x="291236" y="4709714"/>
            <a:ext cx="2479674" cy="2080262"/>
          </a:xfrm>
          <a:custGeom>
            <a:avLst/>
            <a:gdLst/>
            <a:ahLst/>
            <a:cxnLst/>
            <a:rect l="0" t="0" r="0" b="0"/>
            <a:pathLst>
              <a:path w="2479674" h="2080262">
                <a:moveTo>
                  <a:pt x="413280" y="0"/>
                </a:moveTo>
                <a:lnTo>
                  <a:pt x="2107546" y="0"/>
                </a:lnTo>
                <a:lnTo>
                  <a:pt x="2149050" y="7081"/>
                </a:lnTo>
                <a:lnTo>
                  <a:pt x="2223264" y="24194"/>
                </a:lnTo>
                <a:lnTo>
                  <a:pt x="2293609" y="59014"/>
                </a:lnTo>
                <a:lnTo>
                  <a:pt x="2326672" y="76129"/>
                </a:lnTo>
                <a:lnTo>
                  <a:pt x="2384706" y="124815"/>
                </a:lnTo>
                <a:lnTo>
                  <a:pt x="2425859" y="180289"/>
                </a:lnTo>
                <a:lnTo>
                  <a:pt x="2446611" y="211567"/>
                </a:lnTo>
                <a:lnTo>
                  <a:pt x="2467363" y="273827"/>
                </a:lnTo>
                <a:lnTo>
                  <a:pt x="2475453" y="308645"/>
                </a:lnTo>
                <a:lnTo>
                  <a:pt x="2475453" y="325760"/>
                </a:lnTo>
                <a:lnTo>
                  <a:pt x="2479673" y="346710"/>
                </a:lnTo>
                <a:lnTo>
                  <a:pt x="2479673" y="1733551"/>
                </a:lnTo>
                <a:lnTo>
                  <a:pt x="2475453" y="1750960"/>
                </a:lnTo>
                <a:lnTo>
                  <a:pt x="2475453" y="1768369"/>
                </a:lnTo>
                <a:lnTo>
                  <a:pt x="2467363" y="1802893"/>
                </a:lnTo>
                <a:lnTo>
                  <a:pt x="2446611" y="1865154"/>
                </a:lnTo>
                <a:lnTo>
                  <a:pt x="2405459" y="1924168"/>
                </a:lnTo>
                <a:lnTo>
                  <a:pt x="2384706" y="1951905"/>
                </a:lnTo>
                <a:lnTo>
                  <a:pt x="2326672" y="2000591"/>
                </a:lnTo>
                <a:lnTo>
                  <a:pt x="2260547" y="2035115"/>
                </a:lnTo>
                <a:lnTo>
                  <a:pt x="2223264" y="2052524"/>
                </a:lnTo>
                <a:lnTo>
                  <a:pt x="2149050" y="2069935"/>
                </a:lnTo>
                <a:lnTo>
                  <a:pt x="2107546" y="2076721"/>
                </a:lnTo>
                <a:lnTo>
                  <a:pt x="2087146" y="2076721"/>
                </a:lnTo>
                <a:lnTo>
                  <a:pt x="2066395" y="2080261"/>
                </a:lnTo>
                <a:lnTo>
                  <a:pt x="413280" y="2080261"/>
                </a:lnTo>
                <a:lnTo>
                  <a:pt x="388307" y="2076721"/>
                </a:lnTo>
                <a:lnTo>
                  <a:pt x="367907" y="2076721"/>
                </a:lnTo>
                <a:lnTo>
                  <a:pt x="326403" y="2069935"/>
                </a:lnTo>
                <a:lnTo>
                  <a:pt x="252188" y="2052524"/>
                </a:lnTo>
                <a:lnTo>
                  <a:pt x="181843" y="2017706"/>
                </a:lnTo>
                <a:lnTo>
                  <a:pt x="148781" y="2000591"/>
                </a:lnTo>
                <a:lnTo>
                  <a:pt x="91097" y="1951905"/>
                </a:lnTo>
                <a:lnTo>
                  <a:pt x="49594" y="1896431"/>
                </a:lnTo>
                <a:lnTo>
                  <a:pt x="28842" y="1865154"/>
                </a:lnTo>
                <a:lnTo>
                  <a:pt x="8442" y="1802893"/>
                </a:lnTo>
                <a:lnTo>
                  <a:pt x="0" y="1768369"/>
                </a:lnTo>
                <a:lnTo>
                  <a:pt x="0" y="308645"/>
                </a:lnTo>
                <a:lnTo>
                  <a:pt x="8442" y="273827"/>
                </a:lnTo>
                <a:lnTo>
                  <a:pt x="28842" y="211567"/>
                </a:lnTo>
                <a:lnTo>
                  <a:pt x="70346" y="152552"/>
                </a:lnTo>
                <a:lnTo>
                  <a:pt x="91097" y="124815"/>
                </a:lnTo>
                <a:lnTo>
                  <a:pt x="148781" y="76129"/>
                </a:lnTo>
                <a:lnTo>
                  <a:pt x="214906" y="41605"/>
                </a:lnTo>
                <a:lnTo>
                  <a:pt x="252188" y="24194"/>
                </a:lnTo>
                <a:lnTo>
                  <a:pt x="326403" y="7081"/>
                </a:lnTo>
                <a:lnTo>
                  <a:pt x="367907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301136" y="4658914"/>
            <a:ext cx="2479674" cy="2080262"/>
          </a:xfrm>
          <a:custGeom>
            <a:avLst/>
            <a:gdLst/>
            <a:ahLst/>
            <a:cxnLst/>
            <a:rect l="0" t="0" r="0" b="0"/>
            <a:pathLst>
              <a:path w="2479674" h="2080262">
                <a:moveTo>
                  <a:pt x="413280" y="0"/>
                </a:moveTo>
                <a:lnTo>
                  <a:pt x="2107546" y="0"/>
                </a:lnTo>
                <a:lnTo>
                  <a:pt x="2149050" y="7081"/>
                </a:lnTo>
                <a:lnTo>
                  <a:pt x="2223264" y="24194"/>
                </a:lnTo>
                <a:lnTo>
                  <a:pt x="2293609" y="59014"/>
                </a:lnTo>
                <a:lnTo>
                  <a:pt x="2326672" y="76129"/>
                </a:lnTo>
                <a:lnTo>
                  <a:pt x="2384706" y="124815"/>
                </a:lnTo>
                <a:lnTo>
                  <a:pt x="2425859" y="180289"/>
                </a:lnTo>
                <a:lnTo>
                  <a:pt x="2446611" y="211567"/>
                </a:lnTo>
                <a:lnTo>
                  <a:pt x="2467363" y="273827"/>
                </a:lnTo>
                <a:lnTo>
                  <a:pt x="2475452" y="308645"/>
                </a:lnTo>
                <a:lnTo>
                  <a:pt x="2475452" y="325760"/>
                </a:lnTo>
                <a:lnTo>
                  <a:pt x="2479673" y="346710"/>
                </a:lnTo>
                <a:lnTo>
                  <a:pt x="2479673" y="1733551"/>
                </a:lnTo>
                <a:lnTo>
                  <a:pt x="2475452" y="1750960"/>
                </a:lnTo>
                <a:lnTo>
                  <a:pt x="2475452" y="1768369"/>
                </a:lnTo>
                <a:lnTo>
                  <a:pt x="2467363" y="1802893"/>
                </a:lnTo>
                <a:lnTo>
                  <a:pt x="2446611" y="1865154"/>
                </a:lnTo>
                <a:lnTo>
                  <a:pt x="2405459" y="1924168"/>
                </a:lnTo>
                <a:lnTo>
                  <a:pt x="2384706" y="1951905"/>
                </a:lnTo>
                <a:lnTo>
                  <a:pt x="2326672" y="2000591"/>
                </a:lnTo>
                <a:lnTo>
                  <a:pt x="2260547" y="2035115"/>
                </a:lnTo>
                <a:lnTo>
                  <a:pt x="2223264" y="2052524"/>
                </a:lnTo>
                <a:lnTo>
                  <a:pt x="2149050" y="2069935"/>
                </a:lnTo>
                <a:lnTo>
                  <a:pt x="2107546" y="2076721"/>
                </a:lnTo>
                <a:lnTo>
                  <a:pt x="2087146" y="2076721"/>
                </a:lnTo>
                <a:lnTo>
                  <a:pt x="2066395" y="2080261"/>
                </a:lnTo>
                <a:lnTo>
                  <a:pt x="413280" y="2080261"/>
                </a:lnTo>
                <a:lnTo>
                  <a:pt x="388307" y="2076721"/>
                </a:lnTo>
                <a:lnTo>
                  <a:pt x="367907" y="2076721"/>
                </a:lnTo>
                <a:lnTo>
                  <a:pt x="326403" y="2069935"/>
                </a:lnTo>
                <a:lnTo>
                  <a:pt x="252188" y="2052524"/>
                </a:lnTo>
                <a:lnTo>
                  <a:pt x="181843" y="2017706"/>
                </a:lnTo>
                <a:lnTo>
                  <a:pt x="148781" y="2000591"/>
                </a:lnTo>
                <a:lnTo>
                  <a:pt x="91098" y="1951905"/>
                </a:lnTo>
                <a:lnTo>
                  <a:pt x="49594" y="1896431"/>
                </a:lnTo>
                <a:lnTo>
                  <a:pt x="28842" y="1865154"/>
                </a:lnTo>
                <a:lnTo>
                  <a:pt x="8442" y="1802893"/>
                </a:lnTo>
                <a:lnTo>
                  <a:pt x="0" y="1768369"/>
                </a:lnTo>
                <a:lnTo>
                  <a:pt x="0" y="308645"/>
                </a:lnTo>
                <a:lnTo>
                  <a:pt x="8442" y="273827"/>
                </a:lnTo>
                <a:lnTo>
                  <a:pt x="28842" y="211567"/>
                </a:lnTo>
                <a:lnTo>
                  <a:pt x="70346" y="152552"/>
                </a:lnTo>
                <a:lnTo>
                  <a:pt x="91098" y="124815"/>
                </a:lnTo>
                <a:lnTo>
                  <a:pt x="148781" y="76129"/>
                </a:lnTo>
                <a:lnTo>
                  <a:pt x="214906" y="41605"/>
                </a:lnTo>
                <a:lnTo>
                  <a:pt x="252188" y="24194"/>
                </a:lnTo>
                <a:lnTo>
                  <a:pt x="326403" y="7081"/>
                </a:lnTo>
                <a:lnTo>
                  <a:pt x="367907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666636" y="4595414"/>
            <a:ext cx="2479674" cy="2080262"/>
          </a:xfrm>
          <a:custGeom>
            <a:avLst/>
            <a:gdLst/>
            <a:ahLst/>
            <a:cxnLst/>
            <a:rect l="0" t="0" r="0" b="0"/>
            <a:pathLst>
              <a:path w="2479674" h="2080262">
                <a:moveTo>
                  <a:pt x="413280" y="0"/>
                </a:moveTo>
                <a:lnTo>
                  <a:pt x="2107546" y="0"/>
                </a:lnTo>
                <a:lnTo>
                  <a:pt x="2149050" y="7081"/>
                </a:lnTo>
                <a:lnTo>
                  <a:pt x="2223264" y="24194"/>
                </a:lnTo>
                <a:lnTo>
                  <a:pt x="2293609" y="59014"/>
                </a:lnTo>
                <a:lnTo>
                  <a:pt x="2326672" y="76129"/>
                </a:lnTo>
                <a:lnTo>
                  <a:pt x="2384706" y="124815"/>
                </a:lnTo>
                <a:lnTo>
                  <a:pt x="2425859" y="180289"/>
                </a:lnTo>
                <a:lnTo>
                  <a:pt x="2446611" y="211567"/>
                </a:lnTo>
                <a:lnTo>
                  <a:pt x="2467363" y="273827"/>
                </a:lnTo>
                <a:lnTo>
                  <a:pt x="2475452" y="308645"/>
                </a:lnTo>
                <a:lnTo>
                  <a:pt x="2475452" y="325760"/>
                </a:lnTo>
                <a:lnTo>
                  <a:pt x="2479673" y="346710"/>
                </a:lnTo>
                <a:lnTo>
                  <a:pt x="2479673" y="1733551"/>
                </a:lnTo>
                <a:lnTo>
                  <a:pt x="2475452" y="1750960"/>
                </a:lnTo>
                <a:lnTo>
                  <a:pt x="2475452" y="1768369"/>
                </a:lnTo>
                <a:lnTo>
                  <a:pt x="2467363" y="1802893"/>
                </a:lnTo>
                <a:lnTo>
                  <a:pt x="2446611" y="1865153"/>
                </a:lnTo>
                <a:lnTo>
                  <a:pt x="2405459" y="1924168"/>
                </a:lnTo>
                <a:lnTo>
                  <a:pt x="2384706" y="1951905"/>
                </a:lnTo>
                <a:lnTo>
                  <a:pt x="2326672" y="2000591"/>
                </a:lnTo>
                <a:lnTo>
                  <a:pt x="2260547" y="2035115"/>
                </a:lnTo>
                <a:lnTo>
                  <a:pt x="2223264" y="2052524"/>
                </a:lnTo>
                <a:lnTo>
                  <a:pt x="2149050" y="2069935"/>
                </a:lnTo>
                <a:lnTo>
                  <a:pt x="2107546" y="2076721"/>
                </a:lnTo>
                <a:lnTo>
                  <a:pt x="2087146" y="2076721"/>
                </a:lnTo>
                <a:lnTo>
                  <a:pt x="2066395" y="2080261"/>
                </a:lnTo>
                <a:lnTo>
                  <a:pt x="413280" y="2080261"/>
                </a:lnTo>
                <a:lnTo>
                  <a:pt x="388307" y="2076721"/>
                </a:lnTo>
                <a:lnTo>
                  <a:pt x="367907" y="2076721"/>
                </a:lnTo>
                <a:lnTo>
                  <a:pt x="326403" y="2069935"/>
                </a:lnTo>
                <a:lnTo>
                  <a:pt x="252188" y="2052524"/>
                </a:lnTo>
                <a:lnTo>
                  <a:pt x="181843" y="2017706"/>
                </a:lnTo>
                <a:lnTo>
                  <a:pt x="148781" y="2000591"/>
                </a:lnTo>
                <a:lnTo>
                  <a:pt x="91097" y="1951905"/>
                </a:lnTo>
                <a:lnTo>
                  <a:pt x="49594" y="1896431"/>
                </a:lnTo>
                <a:lnTo>
                  <a:pt x="28842" y="1865153"/>
                </a:lnTo>
                <a:lnTo>
                  <a:pt x="8442" y="1802893"/>
                </a:lnTo>
                <a:lnTo>
                  <a:pt x="0" y="1768369"/>
                </a:lnTo>
                <a:lnTo>
                  <a:pt x="0" y="308645"/>
                </a:lnTo>
                <a:lnTo>
                  <a:pt x="8442" y="273827"/>
                </a:lnTo>
                <a:lnTo>
                  <a:pt x="28842" y="211567"/>
                </a:lnTo>
                <a:lnTo>
                  <a:pt x="70346" y="152552"/>
                </a:lnTo>
                <a:lnTo>
                  <a:pt x="91097" y="124815"/>
                </a:lnTo>
                <a:lnTo>
                  <a:pt x="148781" y="76129"/>
                </a:lnTo>
                <a:lnTo>
                  <a:pt x="214906" y="41605"/>
                </a:lnTo>
                <a:lnTo>
                  <a:pt x="252188" y="24194"/>
                </a:lnTo>
                <a:lnTo>
                  <a:pt x="326403" y="7081"/>
                </a:lnTo>
                <a:lnTo>
                  <a:pt x="367907" y="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30171" y="4135501"/>
            <a:ext cx="0" cy="790575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358765" y="4068953"/>
            <a:ext cx="0" cy="740664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886825" y="4085590"/>
            <a:ext cx="0" cy="765556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65500" y="4902200"/>
            <a:ext cx="2452243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b="1" smtClean="0">
                <a:solidFill>
                  <a:srgbClr val="000000"/>
                </a:solidFill>
                <a:latin typeface="Arial - 16"/>
              </a:rPr>
              <a:t>Stabilize skeleton</a:t>
            </a:r>
          </a:p>
          <a:p>
            <a:endParaRPr lang="en-US" sz="1200" b="1" smtClean="0">
              <a:solidFill>
                <a:srgbClr val="000000"/>
              </a:solidFill>
              <a:latin typeface="Arial - 16"/>
            </a:endParaRPr>
          </a:p>
          <a:p>
            <a:r>
              <a:rPr lang="en-US" sz="1200" b="1" smtClean="0">
                <a:solidFill>
                  <a:srgbClr val="000000"/>
                </a:solidFill>
                <a:latin typeface="Arial - 16"/>
              </a:rPr>
              <a:t>guards entrance and exit to digestive system</a:t>
            </a:r>
          </a:p>
          <a:p>
            <a:endParaRPr lang="en-US" sz="1200" b="1" smtClean="0">
              <a:solidFill>
                <a:srgbClr val="000000"/>
              </a:solidFill>
              <a:latin typeface="Arial - 16"/>
            </a:endParaRPr>
          </a:p>
          <a:p>
            <a:r>
              <a:rPr lang="en-US" sz="1200" b="1" smtClean="0">
                <a:solidFill>
                  <a:srgbClr val="000000"/>
                </a:solidFill>
                <a:latin typeface="Arial - 16"/>
              </a:rPr>
              <a:t>protects internal organs</a:t>
            </a:r>
            <a:endParaRPr lang="en-US" sz="1200" b="1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300" y="4978400"/>
            <a:ext cx="2452243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b="1" smtClean="0">
                <a:solidFill>
                  <a:srgbClr val="000000"/>
                </a:solidFill>
                <a:latin typeface="Arial - 16"/>
              </a:rPr>
              <a:t>Moves blood</a:t>
            </a:r>
          </a:p>
          <a:p>
            <a:endParaRPr lang="en-US" sz="1200" b="1" smtClean="0">
              <a:solidFill>
                <a:srgbClr val="000000"/>
              </a:solidFill>
              <a:latin typeface="Arial - 16"/>
            </a:endParaRPr>
          </a:p>
          <a:p>
            <a:r>
              <a:rPr lang="en-US" sz="1200" b="1" smtClean="0">
                <a:solidFill>
                  <a:srgbClr val="000000"/>
                </a:solidFill>
                <a:latin typeface="Arial - 16"/>
              </a:rPr>
              <a:t>Maintains blood pressure</a:t>
            </a:r>
            <a:endParaRPr lang="en-US" sz="1200" b="1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9100" y="4864100"/>
            <a:ext cx="2452243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b="1" smtClean="0">
                <a:solidFill>
                  <a:srgbClr val="000000"/>
                </a:solidFill>
                <a:latin typeface="Arial - 16"/>
              </a:rPr>
              <a:t>Move fluid in digestive system and reproductive fluids</a:t>
            </a:r>
            <a:endParaRPr lang="en-US" sz="1200" b="1">
              <a:solidFill>
                <a:srgbClr val="000000"/>
              </a:solidFill>
              <a:latin typeface="Arial - 16"/>
            </a:endParaRPr>
          </a:p>
        </p:txBody>
      </p:sp>
    </p:spTree>
    <p:extLst>
      <p:ext uri="{BB962C8B-B14F-4D97-AF65-F5344CB8AC3E}">
        <p14:creationId xmlns:p14="http://schemas.microsoft.com/office/powerpoint/2010/main" val="204548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00" y="114300"/>
            <a:ext cx="6492621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 Black - 28"/>
              </a:rPr>
              <a:t>Epithelial Cells</a:t>
            </a:r>
            <a:endParaRPr lang="en-US" sz="4800" dirty="0">
              <a:solidFill>
                <a:srgbClr val="FF0000"/>
              </a:solidFill>
              <a:latin typeface="Arial Black - 28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133600"/>
            <a:ext cx="3810000" cy="1752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6337300" y="355600"/>
            <a:ext cx="3854831" cy="34163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 u="sng" dirty="0" smtClean="0">
                <a:solidFill>
                  <a:srgbClr val="000000"/>
                </a:solidFill>
                <a:latin typeface="Arial - 26"/>
              </a:rPr>
              <a:t>Roles:</a:t>
            </a:r>
            <a:endParaRPr lang="en-US" sz="2400" b="1" u="sng" dirty="0" smtClean="0">
              <a:solidFill>
                <a:srgbClr val="000000"/>
              </a:solidFill>
              <a:latin typeface="Arial - 26"/>
            </a:endParaRPr>
          </a:p>
          <a:p>
            <a:endParaRPr lang="en-US" sz="2400" b="1" u="sng" dirty="0" smtClean="0">
              <a:solidFill>
                <a:srgbClr val="000000"/>
              </a:solidFill>
              <a:latin typeface="Arial - 26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Arial - 26"/>
              </a:rPr>
              <a:t>1. Protection</a:t>
            </a:r>
            <a:endParaRPr lang="en-US" sz="2400" b="1" dirty="0" smtClean="0">
              <a:solidFill>
                <a:srgbClr val="000000"/>
              </a:solidFill>
              <a:latin typeface="Arial - 26"/>
            </a:endParaRPr>
          </a:p>
          <a:p>
            <a:endParaRPr lang="en-US" sz="2400" b="1" dirty="0" smtClean="0">
              <a:solidFill>
                <a:srgbClr val="000000"/>
              </a:solidFill>
              <a:latin typeface="Arial - 26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Arial - 26"/>
              </a:rPr>
              <a:t>2. Secretions </a:t>
            </a:r>
            <a:r>
              <a:rPr lang="en-US" sz="2400" b="1" dirty="0" smtClean="0">
                <a:solidFill>
                  <a:srgbClr val="000000"/>
                </a:solidFill>
                <a:latin typeface="Arial - 26"/>
              </a:rPr>
              <a:t>(mucous, acid)</a:t>
            </a:r>
          </a:p>
          <a:p>
            <a:endParaRPr lang="en-US" sz="2400" b="1" dirty="0" smtClean="0">
              <a:solidFill>
                <a:srgbClr val="000000"/>
              </a:solidFill>
              <a:latin typeface="Arial - 26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Arial - 26"/>
              </a:rPr>
              <a:t>3. Absorption </a:t>
            </a:r>
            <a:r>
              <a:rPr lang="en-US" sz="2400" b="1" dirty="0" smtClean="0">
                <a:solidFill>
                  <a:srgbClr val="000000"/>
                </a:solidFill>
                <a:latin typeface="Arial - 26"/>
              </a:rPr>
              <a:t>of gasses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Arial - 26"/>
              </a:rPr>
              <a:t>sensation</a:t>
            </a:r>
            <a:endParaRPr lang="en-US" sz="2400" b="1" dirty="0">
              <a:solidFill>
                <a:srgbClr val="000000"/>
              </a:solidFill>
              <a:latin typeface="Arial - 26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4083050"/>
            <a:ext cx="6604000" cy="2641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292100" y="1148665"/>
            <a:ext cx="525272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 dirty="0" smtClean="0">
                <a:solidFill>
                  <a:srgbClr val="800080"/>
                </a:solidFill>
                <a:latin typeface="Arial Black - 24"/>
              </a:rPr>
              <a:t>Sheet of cells that cover the body surface or line the body cavity</a:t>
            </a:r>
            <a:endParaRPr lang="en-US" sz="2400" b="1" dirty="0">
              <a:solidFill>
                <a:srgbClr val="800080"/>
              </a:solidFill>
              <a:latin typeface="Arial Black - 24"/>
            </a:endParaRPr>
          </a:p>
        </p:txBody>
      </p:sp>
    </p:spTree>
    <p:extLst>
      <p:ext uri="{BB962C8B-B14F-4D97-AF65-F5344CB8AC3E}">
        <p14:creationId xmlns:p14="http://schemas.microsoft.com/office/powerpoint/2010/main" val="35641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00" y="114300"/>
            <a:ext cx="6492621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 Black - 28"/>
              </a:rPr>
              <a:t>Connective Cells</a:t>
            </a:r>
            <a:endParaRPr lang="en-US" sz="4000" b="1" dirty="0">
              <a:solidFill>
                <a:srgbClr val="FF0000"/>
              </a:solidFill>
              <a:latin typeface="Arial Black - 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825500"/>
            <a:ext cx="5252720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 smtClean="0">
                <a:solidFill>
                  <a:srgbClr val="800080"/>
                </a:solidFill>
                <a:latin typeface="Arial Black - 24"/>
              </a:rPr>
              <a:t>includes collagen and elastic fibers that uses water and matrix proteins to hold cells together</a:t>
            </a:r>
            <a:endParaRPr lang="en-US" sz="2800" b="1" dirty="0">
              <a:solidFill>
                <a:srgbClr val="800080"/>
              </a:solidFill>
              <a:latin typeface="Arial Black - 2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6100" y="342900"/>
            <a:ext cx="3771646" cy="224676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Arial Black - 26"/>
              </a:rPr>
              <a:t>Roles:</a:t>
            </a:r>
            <a:endParaRPr lang="en-US" sz="2800" b="1" u="sng" dirty="0" smtClean="0">
              <a:solidFill>
                <a:srgbClr val="0000FF"/>
              </a:solidFill>
              <a:latin typeface="Arial Black - 26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Arial Black - 26"/>
              </a:rPr>
              <a:t>1. structure</a:t>
            </a:r>
            <a:endParaRPr lang="en-US" sz="2800" b="1" dirty="0" smtClean="0">
              <a:solidFill>
                <a:srgbClr val="0000FF"/>
              </a:solidFill>
              <a:latin typeface="Arial Black - 26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Arial Black - 26"/>
              </a:rPr>
              <a:t>2. support</a:t>
            </a:r>
            <a:endParaRPr lang="en-US" sz="2800" b="1" dirty="0" smtClean="0">
              <a:solidFill>
                <a:srgbClr val="0000FF"/>
              </a:solidFill>
              <a:latin typeface="Arial Black - 26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Arial Black - 26"/>
              </a:rPr>
              <a:t>3. binds</a:t>
            </a:r>
            <a:endParaRPr lang="en-US" sz="2800" b="1" dirty="0" smtClean="0">
              <a:solidFill>
                <a:srgbClr val="0000FF"/>
              </a:solidFill>
              <a:latin typeface="Arial Black - 26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Arial Black - 26"/>
              </a:rPr>
              <a:t>4. transport</a:t>
            </a:r>
            <a:endParaRPr lang="en-US" sz="2800" b="1" dirty="0">
              <a:solidFill>
                <a:srgbClr val="0000FF"/>
              </a:solidFill>
              <a:latin typeface="Arial Black - 26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17800"/>
            <a:ext cx="6400038" cy="44636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565331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00" y="114300"/>
            <a:ext cx="6492621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 Black - 28"/>
              </a:rPr>
              <a:t>Nervous Cells</a:t>
            </a:r>
            <a:endParaRPr lang="en-US" sz="3200" b="1" dirty="0">
              <a:solidFill>
                <a:srgbClr val="FF0000"/>
              </a:solidFill>
              <a:latin typeface="Arial Black - 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7300" y="355600"/>
            <a:ext cx="3854831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 - 26"/>
              </a:rPr>
              <a:t>Role:</a:t>
            </a:r>
          </a:p>
          <a:p>
            <a:endParaRPr lang="en-US" sz="2800" b="1" dirty="0" smtClean="0">
              <a:solidFill>
                <a:srgbClr val="000000"/>
              </a:solidFill>
              <a:latin typeface="Arial - 26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Arial - 26"/>
              </a:rPr>
              <a:t>1. Transmit </a:t>
            </a:r>
            <a:r>
              <a:rPr lang="en-US" sz="2800" b="1" dirty="0" smtClean="0">
                <a:solidFill>
                  <a:srgbClr val="000000"/>
                </a:solidFill>
                <a:latin typeface="Arial - 26"/>
              </a:rPr>
              <a:t>electrical messages</a:t>
            </a:r>
            <a:endParaRPr lang="en-US" sz="2800" b="1" dirty="0">
              <a:solidFill>
                <a:srgbClr val="000000"/>
              </a:solidFill>
              <a:latin typeface="Arial - 2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825500"/>
            <a:ext cx="5252720" cy="206210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200" b="1" dirty="0" smtClean="0">
                <a:solidFill>
                  <a:srgbClr val="800080"/>
                </a:solidFill>
                <a:latin typeface="Arial Black - 24"/>
              </a:rPr>
              <a:t>Includes cells of the brain, spinal cord, and peripheral nervous system</a:t>
            </a:r>
            <a:endParaRPr lang="en-US" sz="3200" b="1" dirty="0">
              <a:solidFill>
                <a:srgbClr val="800080"/>
              </a:solidFill>
              <a:latin typeface="Arial Black - 24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31" y="2743200"/>
            <a:ext cx="6270117" cy="46318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1960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355600"/>
            <a:ext cx="6645275" cy="37104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3" name="Straight Connector 2"/>
          <p:cNvCxnSpPr/>
          <p:nvPr/>
        </p:nvCxnSpPr>
        <p:spPr>
          <a:xfrm flipV="1">
            <a:off x="3211957" y="3270123"/>
            <a:ext cx="2105152" cy="2113534"/>
          </a:xfrm>
          <a:prstGeom prst="line">
            <a:avLst/>
          </a:prstGeom>
          <a:ln w="355600" cap="flat" cmpd="sng" algn="ctr">
            <a:solidFill>
              <a:srgbClr val="80008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336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139</Words>
  <Application>Microsoft Office PowerPoint</Application>
  <PresentationFormat>Custom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 - 24</vt:lpstr>
      <vt:lpstr>Arial Black - 28</vt:lpstr>
      <vt:lpstr>Arial - 26</vt:lpstr>
      <vt:lpstr>Calibri</vt:lpstr>
      <vt:lpstr>Arial - 16</vt:lpstr>
      <vt:lpstr>Arial Black - 26</vt:lpstr>
      <vt:lpstr>Arial Black - 48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67 - Okanagan Skaha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Becker, Shona</dc:creator>
  <cp:lastModifiedBy>Becker, Shona</cp:lastModifiedBy>
  <cp:revision>4</cp:revision>
  <dcterms:created xsi:type="dcterms:W3CDTF">2018-10-25T17:43:31Z</dcterms:created>
  <dcterms:modified xsi:type="dcterms:W3CDTF">2018-10-25T17:48:15Z</dcterms:modified>
</cp:coreProperties>
</file>