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171977"/>
            <a:ext cx="7766936" cy="2878859"/>
          </a:xfrm>
        </p:spPr>
        <p:txBody>
          <a:bodyPr/>
          <a:lstStyle/>
          <a:p>
            <a:r>
              <a:rPr lang="en-CA" dirty="0" smtClean="0"/>
              <a:t>The Buzz About Colony Collapse Disorder</a:t>
            </a:r>
            <a:br>
              <a:rPr lang="en-CA" dirty="0" smtClean="0"/>
            </a:br>
            <a:r>
              <a:rPr lang="en-CA" dirty="0" smtClean="0"/>
              <a:t>Case Study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Environmental Sciences 11/12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8113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Part 4 – How Can We Help?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Read Part 4 as a table team.</a:t>
            </a:r>
          </a:p>
          <a:p>
            <a:endParaRPr lang="en-CA" dirty="0"/>
          </a:p>
          <a:p>
            <a:r>
              <a:rPr lang="en-CA" dirty="0" smtClean="0"/>
              <a:t>Answer the below questions:</a:t>
            </a:r>
          </a:p>
          <a:p>
            <a:pPr marL="457200" lvl="1" indent="0">
              <a:buNone/>
            </a:pPr>
            <a:r>
              <a:rPr lang="en-CA" sz="2800" dirty="0" smtClean="0">
                <a:solidFill>
                  <a:srgbClr val="FF0000"/>
                </a:solidFill>
              </a:rPr>
              <a:t>1. What are some actions we can start taking to help the bee population?</a:t>
            </a:r>
            <a:endParaRPr lang="en-C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080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41" y="241636"/>
            <a:ext cx="9523401" cy="6354706"/>
          </a:xfrm>
        </p:spPr>
      </p:pic>
    </p:spTree>
    <p:extLst>
      <p:ext uri="{BB962C8B-B14F-4D97-AF65-F5344CB8AC3E}">
        <p14:creationId xmlns:p14="http://schemas.microsoft.com/office/powerpoint/2010/main" val="3696849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Part 1 - Introduction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As a table team, read part 1 aloud</a:t>
            </a:r>
          </a:p>
          <a:p>
            <a:endParaRPr lang="en-CA" dirty="0"/>
          </a:p>
          <a:p>
            <a:r>
              <a:rPr lang="en-CA" dirty="0" smtClean="0"/>
              <a:t>Using the </a:t>
            </a:r>
            <a:r>
              <a:rPr lang="en-CA" dirty="0" err="1" smtClean="0"/>
              <a:t>ipad</a:t>
            </a:r>
            <a:r>
              <a:rPr lang="en-CA" dirty="0" smtClean="0"/>
              <a:t>, research and answer the following questions:</a:t>
            </a:r>
          </a:p>
          <a:p>
            <a:pPr marL="457200" lvl="1" indent="0">
              <a:buNone/>
            </a:pPr>
            <a:r>
              <a:rPr lang="en-CA" sz="2800" b="1" dirty="0" smtClean="0">
                <a:solidFill>
                  <a:srgbClr val="FF0000"/>
                </a:solidFill>
              </a:rPr>
              <a:t>1. Where do honeybees live? Where are they indigenous to?</a:t>
            </a:r>
          </a:p>
          <a:p>
            <a:pPr marL="457200" lvl="1" indent="0">
              <a:buNone/>
            </a:pPr>
            <a:r>
              <a:rPr lang="en-CA" sz="2800" b="1" dirty="0" smtClean="0">
                <a:solidFill>
                  <a:srgbClr val="FF0000"/>
                </a:solidFill>
              </a:rPr>
              <a:t>2. Do we have honeybees in the Okanagan?</a:t>
            </a:r>
          </a:p>
        </p:txBody>
      </p:sp>
    </p:spTree>
    <p:extLst>
      <p:ext uri="{BB962C8B-B14F-4D97-AF65-F5344CB8AC3E}">
        <p14:creationId xmlns:p14="http://schemas.microsoft.com/office/powerpoint/2010/main" val="256255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Do we have honeybees in the Okanagan?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Indigenous to Europe</a:t>
            </a:r>
          </a:p>
          <a:p>
            <a:r>
              <a:rPr lang="en-CA" sz="3200" dirty="0" smtClean="0"/>
              <a:t>Brought to BC in the 1850’s</a:t>
            </a:r>
          </a:p>
          <a:p>
            <a:r>
              <a:rPr lang="en-CA" sz="3200" dirty="0" smtClean="0"/>
              <a:t>Liquid nectar contains 80% water and 20% sugar.  The end product (honey) contains only 14% water, which prevents microbial growth</a:t>
            </a:r>
          </a:p>
          <a:p>
            <a:endParaRPr lang="en-CA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422" y="1218326"/>
            <a:ext cx="3048000" cy="253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86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Part 2 – In Search of a Cause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Read part 2 aloud as a table team</a:t>
            </a:r>
          </a:p>
          <a:p>
            <a:endParaRPr lang="en-CA" dirty="0"/>
          </a:p>
          <a:p>
            <a:r>
              <a:rPr lang="en-CA" dirty="0" smtClean="0"/>
              <a:t>Answer the following questions:</a:t>
            </a:r>
          </a:p>
          <a:p>
            <a:pPr marL="800100" lvl="1" indent="-342900">
              <a:buAutoNum type="arabicPeriod"/>
            </a:pPr>
            <a:r>
              <a:rPr lang="en-CA" b="1" dirty="0" smtClean="0">
                <a:solidFill>
                  <a:srgbClr val="FF0000"/>
                </a:solidFill>
              </a:rPr>
              <a:t>What are some of the reasons for Colony Collapse?</a:t>
            </a:r>
          </a:p>
          <a:p>
            <a:pPr marL="800100" lvl="1" indent="-342900">
              <a:buAutoNum type="arabicPeriod"/>
            </a:pPr>
            <a:r>
              <a:rPr lang="en-CA" b="1" dirty="0" smtClean="0">
                <a:solidFill>
                  <a:srgbClr val="FF0000"/>
                </a:solidFill>
              </a:rPr>
              <a:t>How do the mites affect the bee?</a:t>
            </a:r>
          </a:p>
          <a:p>
            <a:pPr marL="800100" lvl="1" indent="-342900">
              <a:buAutoNum type="arabicPeriod"/>
            </a:pPr>
            <a:r>
              <a:rPr lang="en-CA" b="1" dirty="0" smtClean="0">
                <a:solidFill>
                  <a:srgbClr val="FF0000"/>
                </a:solidFill>
              </a:rPr>
              <a:t>Why not use pesticides to kill the mites?</a:t>
            </a:r>
          </a:p>
          <a:p>
            <a:pPr marL="800100" lvl="1" indent="-342900">
              <a:buAutoNum type="arabicPeriod"/>
            </a:pPr>
            <a:r>
              <a:rPr lang="en-CA" b="1" dirty="0" smtClean="0">
                <a:solidFill>
                  <a:srgbClr val="FF0000"/>
                </a:solidFill>
              </a:rPr>
              <a:t>How do the </a:t>
            </a:r>
            <a:r>
              <a:rPr lang="en-CA" b="1" dirty="0" err="1" smtClean="0">
                <a:solidFill>
                  <a:srgbClr val="FF0000"/>
                </a:solidFill>
              </a:rPr>
              <a:t>neonicitinoids</a:t>
            </a:r>
            <a:r>
              <a:rPr lang="en-CA" b="1" dirty="0" smtClean="0">
                <a:solidFill>
                  <a:srgbClr val="FF0000"/>
                </a:solidFill>
              </a:rPr>
              <a:t> impact the bee’s memory and functioning?</a:t>
            </a:r>
          </a:p>
          <a:p>
            <a:pPr marL="800100" lvl="1" indent="-342900">
              <a:buAutoNum type="arabicPeriod"/>
            </a:pPr>
            <a:r>
              <a:rPr lang="en-CA" b="1" dirty="0" smtClean="0">
                <a:solidFill>
                  <a:srgbClr val="FF0000"/>
                </a:solidFill>
              </a:rPr>
              <a:t>What are some changes in agricultural practices that could help the bee </a:t>
            </a:r>
            <a:r>
              <a:rPr lang="en-CA" b="1" dirty="0" err="1" smtClean="0">
                <a:solidFill>
                  <a:srgbClr val="FF0000"/>
                </a:solidFill>
              </a:rPr>
              <a:t>popultions</a:t>
            </a:r>
            <a:r>
              <a:rPr lang="en-CA" b="1" dirty="0" smtClean="0">
                <a:solidFill>
                  <a:srgbClr val="FF0000"/>
                </a:solidFill>
              </a:rPr>
              <a:t>?</a:t>
            </a:r>
            <a:endParaRPr lang="en-C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5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087849" cy="1320800"/>
          </a:xfrm>
        </p:spPr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Reasons for Colony Collapse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864"/>
          <a:stretch/>
        </p:blipFill>
        <p:spPr>
          <a:xfrm>
            <a:off x="5795493" y="180305"/>
            <a:ext cx="5962918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62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3830272" cy="1320800"/>
          </a:xfrm>
        </p:spPr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The spread of the mite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499" y="1183882"/>
            <a:ext cx="9142188" cy="539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46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393" y="248992"/>
            <a:ext cx="8596668" cy="1320800"/>
          </a:xfrm>
        </p:spPr>
        <p:txBody>
          <a:bodyPr/>
          <a:lstStyle/>
          <a:p>
            <a:r>
              <a:rPr lang="en-CA" dirty="0" err="1" smtClean="0">
                <a:solidFill>
                  <a:srgbClr val="FF0000"/>
                </a:solidFill>
              </a:rPr>
              <a:t>Neonicitinoids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95" y="795428"/>
            <a:ext cx="11174892" cy="6172882"/>
          </a:xfrm>
        </p:spPr>
      </p:pic>
    </p:spTree>
    <p:extLst>
      <p:ext uri="{BB962C8B-B14F-4D97-AF65-F5344CB8AC3E}">
        <p14:creationId xmlns:p14="http://schemas.microsoft.com/office/powerpoint/2010/main" val="1852794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Part 3 – RNA Interference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Read part 3 together as a table team.</a:t>
            </a:r>
          </a:p>
          <a:p>
            <a:endParaRPr lang="en-CA" dirty="0"/>
          </a:p>
          <a:p>
            <a:r>
              <a:rPr lang="en-CA" dirty="0" smtClean="0"/>
              <a:t>Answer the below questions:</a:t>
            </a:r>
          </a:p>
          <a:p>
            <a:pPr marL="457200" lvl="1" indent="0">
              <a:buNone/>
            </a:pPr>
            <a:r>
              <a:rPr lang="en-CA" sz="2400" b="1" dirty="0" smtClean="0">
                <a:solidFill>
                  <a:srgbClr val="FF0000"/>
                </a:solidFill>
              </a:rPr>
              <a:t>1.  What is the IAPV virus that is impacting bees?  What does it do to the bee?</a:t>
            </a:r>
          </a:p>
          <a:p>
            <a:pPr marL="457200" lvl="1" indent="0">
              <a:buNone/>
            </a:pPr>
            <a:r>
              <a:rPr lang="en-CA" sz="2400" b="1" dirty="0" smtClean="0">
                <a:solidFill>
                  <a:srgbClr val="FF0000"/>
                </a:solidFill>
              </a:rPr>
              <a:t>2. How does feeding bees a fragment of double stranded RNA from the IAP virus help the bee become “immune”?</a:t>
            </a:r>
            <a:endParaRPr lang="en-C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60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Bee Viruses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69999"/>
            <a:ext cx="3509542" cy="50664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668" y="444500"/>
            <a:ext cx="6331983" cy="526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657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</TotalTime>
  <Words>284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The Buzz About Colony Collapse Disorder Case Study</vt:lpstr>
      <vt:lpstr>Part 1 - Introduction</vt:lpstr>
      <vt:lpstr>Do we have honeybees in the Okanagan?</vt:lpstr>
      <vt:lpstr>Part 2 – In Search of a Cause </vt:lpstr>
      <vt:lpstr>Reasons for Colony Collapse</vt:lpstr>
      <vt:lpstr>The spread of the mite</vt:lpstr>
      <vt:lpstr>Neonicitinoids</vt:lpstr>
      <vt:lpstr>Part 3 – RNA Interference</vt:lpstr>
      <vt:lpstr>Bee Viruses</vt:lpstr>
      <vt:lpstr>Part 4 – How Can We Help?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Buzz About Colony Collapse Disorder Case Study</dc:title>
  <dc:creator>Shona</dc:creator>
  <cp:lastModifiedBy>Shona</cp:lastModifiedBy>
  <cp:revision>7</cp:revision>
  <dcterms:created xsi:type="dcterms:W3CDTF">2018-02-20T14:22:08Z</dcterms:created>
  <dcterms:modified xsi:type="dcterms:W3CDTF">2018-02-20T14:53:18Z</dcterms:modified>
</cp:coreProperties>
</file>