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8" r:id="rId7"/>
    <p:sldId id="263" r:id="rId8"/>
    <p:sldId id="261" r:id="rId9"/>
    <p:sldId id="264" r:id="rId10"/>
    <p:sldId id="265" r:id="rId11"/>
    <p:sldId id="266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4BEF-AD9C-4DCB-8D40-2502DB295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68B25-E7C6-47C7-929A-5DEAC65E6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Lesson #2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251050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9589-D627-4B95-B4B1-A4C5A7AE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This frequency table shows the number of hits per game by a baseball player during 1 month of play.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0E8CC5-76F7-442B-B414-E4D34BC75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320338"/>
              </p:ext>
            </p:extLst>
          </p:nvPr>
        </p:nvGraphicFramePr>
        <p:xfrm>
          <a:off x="403698" y="2180448"/>
          <a:ext cx="23395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089">
                  <a:extLst>
                    <a:ext uri="{9D8B030D-6E8A-4147-A177-3AD203B41FA5}">
                      <a16:colId xmlns:a16="http://schemas.microsoft.com/office/drawing/2014/main" val="1241897459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653304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Hits per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games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8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6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0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2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18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38006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554D04-C4DD-493B-9836-6BE06A5AD68A}"/>
              </a:ext>
            </a:extLst>
          </p:cNvPr>
          <p:cNvSpPr/>
          <p:nvPr/>
        </p:nvSpPr>
        <p:spPr>
          <a:xfrm>
            <a:off x="4221804" y="2772383"/>
            <a:ext cx="6974732" cy="3706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What does this raw data look like?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232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9589-D627-4B95-B4B1-A4C5A7AE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Calculate the </a:t>
            </a:r>
            <a:r>
              <a:rPr lang="en-US" b="1" dirty="0">
                <a:solidFill>
                  <a:srgbClr val="FF0000"/>
                </a:solidFill>
              </a:rPr>
              <a:t>mean</a:t>
            </a:r>
            <a:r>
              <a:rPr lang="en-US" b="1" dirty="0"/>
              <a:t> and standard deviation of the number of hits per game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0E8CC5-76F7-442B-B414-E4D34BC753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698" y="2180448"/>
          <a:ext cx="23395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089">
                  <a:extLst>
                    <a:ext uri="{9D8B030D-6E8A-4147-A177-3AD203B41FA5}">
                      <a16:colId xmlns:a16="http://schemas.microsoft.com/office/drawing/2014/main" val="1241897459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653304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Hits per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games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8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6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0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2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18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3800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0A2D6-AC7C-4A2A-A05F-0602684E5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5" t="12736" r="30783" b="13801"/>
          <a:stretch/>
        </p:blipFill>
        <p:spPr>
          <a:xfrm>
            <a:off x="10867628" y="352473"/>
            <a:ext cx="1169566" cy="1167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D04377-E82C-4AA2-B47B-43875645E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8" y="2788778"/>
            <a:ext cx="3343275" cy="3771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D6BBE0-66E0-4946-A6DC-C87FF1D39622}"/>
              </a:ext>
            </a:extLst>
          </p:cNvPr>
          <p:cNvSpPr/>
          <p:nvPr/>
        </p:nvSpPr>
        <p:spPr>
          <a:xfrm>
            <a:off x="3667328" y="2180448"/>
            <a:ext cx="3132306" cy="4849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1 – enter into table on </a:t>
            </a:r>
            <a:r>
              <a:rPr lang="en-US" dirty="0" err="1">
                <a:solidFill>
                  <a:schemeClr val="bg1"/>
                </a:solidFill>
              </a:rPr>
              <a:t>desmos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DF5600-10E2-46E0-8B96-A8E177D46B77}"/>
              </a:ext>
            </a:extLst>
          </p:cNvPr>
          <p:cNvSpPr/>
          <p:nvPr/>
        </p:nvSpPr>
        <p:spPr>
          <a:xfrm>
            <a:off x="8158264" y="2180448"/>
            <a:ext cx="3132306" cy="4849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2 – enter equation on next line for </a:t>
            </a:r>
            <a:r>
              <a:rPr lang="en-US" i="1" dirty="0">
                <a:solidFill>
                  <a:srgbClr val="FF0000"/>
                </a:solidFill>
              </a:rPr>
              <a:t>mean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981A16-A0B7-49D9-BE3C-E62D4F338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004" y="3417428"/>
            <a:ext cx="27908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9589-D627-4B95-B4B1-A4C5A7AE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Calculate the mean and </a:t>
            </a:r>
            <a:r>
              <a:rPr lang="en-US" b="1" dirty="0">
                <a:solidFill>
                  <a:srgbClr val="FF0000"/>
                </a:solidFill>
              </a:rPr>
              <a:t>standard deviation </a:t>
            </a:r>
            <a:r>
              <a:rPr lang="en-US" b="1" dirty="0"/>
              <a:t>of the number of hits per game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0E8CC5-76F7-442B-B414-E4D34BC753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698" y="2180448"/>
          <a:ext cx="23395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089">
                  <a:extLst>
                    <a:ext uri="{9D8B030D-6E8A-4147-A177-3AD203B41FA5}">
                      <a16:colId xmlns:a16="http://schemas.microsoft.com/office/drawing/2014/main" val="1241897459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653304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Hits per game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games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8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6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0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2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18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93800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40A2D6-AC7C-4A2A-A05F-0602684E5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5" t="12736" r="30783" b="13801"/>
          <a:stretch/>
        </p:blipFill>
        <p:spPr>
          <a:xfrm>
            <a:off x="10867628" y="352473"/>
            <a:ext cx="1169566" cy="11673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D6BBE0-66E0-4946-A6DC-C87FF1D39622}"/>
              </a:ext>
            </a:extLst>
          </p:cNvPr>
          <p:cNvSpPr/>
          <p:nvPr/>
        </p:nvSpPr>
        <p:spPr>
          <a:xfrm>
            <a:off x="3521413" y="2608463"/>
            <a:ext cx="3132306" cy="29460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Step 3 – enter into table on </a:t>
            </a:r>
            <a:r>
              <a:rPr lang="en-US" dirty="0" err="1">
                <a:solidFill>
                  <a:schemeClr val="bg1"/>
                </a:solidFill>
              </a:rPr>
              <a:t>desmos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Be sure to properly put in the brackets!!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Keep the m in the above row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FE108-1777-45F1-ACE1-B3BD2710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451" y="2608463"/>
            <a:ext cx="4971109" cy="26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7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74CB-6206-4468-ADC6-492E3291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781B-1AB5-4F0A-8B84-763B9E67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/>
              <a:t>Page 257 in workbook</a:t>
            </a:r>
          </a:p>
          <a:p>
            <a:pPr lvl="1"/>
            <a:r>
              <a:rPr lang="en-US" sz="3600" b="1" dirty="0"/>
              <a:t>#1 – 14</a:t>
            </a:r>
          </a:p>
          <a:p>
            <a:pPr lvl="1"/>
            <a:r>
              <a:rPr lang="en-US" sz="3600" b="1" dirty="0"/>
              <a:t>Use Desmos </a:t>
            </a:r>
            <a:r>
              <a:rPr lang="en-US" sz="3600" b="1"/>
              <a:t>for #1, 4, 5, 7, 8, 9</a:t>
            </a:r>
            <a:endParaRPr lang="en-US" sz="3600" b="1" dirty="0"/>
          </a:p>
          <a:p>
            <a:pPr lvl="1"/>
            <a:endParaRPr lang="en-US" sz="3600" b="1" dirty="0"/>
          </a:p>
          <a:p>
            <a:pPr lvl="1"/>
            <a:r>
              <a:rPr lang="en-US" sz="3600" b="1" dirty="0">
                <a:solidFill>
                  <a:srgbClr val="FF0000"/>
                </a:solidFill>
              </a:rPr>
              <a:t>Finish for homework if not done</a:t>
            </a:r>
          </a:p>
          <a:p>
            <a:pPr lvl="1"/>
            <a:r>
              <a:rPr lang="en-US" sz="3600" b="1" dirty="0"/>
              <a:t>Mark using KEY at back of assignment section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4F5F7C52-82B9-4745-8F79-322A9BB2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827617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4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E976-6D3A-421A-A771-54475817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Brain 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1E0F-9079-4F55-BD8B-0751003E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3428999" cy="3649133"/>
          </a:xfrm>
        </p:spPr>
        <p:txBody>
          <a:bodyPr/>
          <a:lstStyle/>
          <a:p>
            <a:r>
              <a:rPr lang="en-US" dirty="0"/>
              <a:t>How can you use central tendency statistics to communicate this data?</a:t>
            </a:r>
          </a:p>
          <a:p>
            <a:r>
              <a:rPr lang="en-US" dirty="0"/>
              <a:t>How many different statistics could you use? Be specific!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A76CE-C7A1-4595-9A96-0F971D46F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106455"/>
            <a:ext cx="6543675" cy="67367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55A5A4-2B5A-4E36-B910-7B3224229249}"/>
              </a:ext>
            </a:extLst>
          </p:cNvPr>
          <p:cNvSpPr/>
          <p:nvPr/>
        </p:nvSpPr>
        <p:spPr>
          <a:xfrm>
            <a:off x="10817226" y="476250"/>
            <a:ext cx="1136649" cy="15896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Number of weeks at number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0F29E1-526D-41CE-AFA3-1EF10446BBAB}"/>
              </a:ext>
            </a:extLst>
          </p:cNvPr>
          <p:cNvCxnSpPr>
            <a:cxnSpLocks/>
          </p:cNvCxnSpPr>
          <p:nvPr/>
        </p:nvCxnSpPr>
        <p:spPr>
          <a:xfrm flipH="1" flipV="1">
            <a:off x="9144000" y="476250"/>
            <a:ext cx="1882588" cy="12091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DEA557-C1C5-4ADA-90C6-83D20A627747}"/>
              </a:ext>
            </a:extLst>
          </p:cNvPr>
          <p:cNvCxnSpPr>
            <a:cxnSpLocks/>
          </p:cNvCxnSpPr>
          <p:nvPr/>
        </p:nvCxnSpPr>
        <p:spPr>
          <a:xfrm flipH="1" flipV="1">
            <a:off x="9717181" y="3849987"/>
            <a:ext cx="1309407" cy="6045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2CCB10-F15F-4ED1-BE65-4BCC0FD79D41}"/>
              </a:ext>
            </a:extLst>
          </p:cNvPr>
          <p:cNvSpPr/>
          <p:nvPr/>
        </p:nvSpPr>
        <p:spPr>
          <a:xfrm>
            <a:off x="10937874" y="4454545"/>
            <a:ext cx="1136649" cy="23886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Number of weeks on the TOP 100 chart</a:t>
            </a:r>
          </a:p>
        </p:txBody>
      </p:sp>
    </p:spTree>
    <p:extLst>
      <p:ext uri="{BB962C8B-B14F-4D97-AF65-F5344CB8AC3E}">
        <p14:creationId xmlns:p14="http://schemas.microsoft.com/office/powerpoint/2010/main" val="145720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FA35-0084-4B6D-89DB-E001C6BB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This is the ages of the 2020 Team Canada Junior Team. What is the mean, median, and mode 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AB17-E4A0-4057-8305-5BE5646E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89B54B-5269-491D-AE61-B4158936D381}"/>
              </a:ext>
            </a:extLst>
          </p:cNvPr>
          <p:cNvSpPr/>
          <p:nvPr/>
        </p:nvSpPr>
        <p:spPr>
          <a:xfrm>
            <a:off x="582706" y="2065867"/>
            <a:ext cx="10793506" cy="128693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18, 17, 18, 17, 19, 20, 19, 19, 18, 18, 18, 17, 18, 19, 17, 17, 18, 18, 18, 19, 19, 19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0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EADF-9AC0-43F0-B683-3FBDBA36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the mean and standard deviation for each of the below situation?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6C7E9-2B0D-49A2-B272-67510B183652}"/>
              </a:ext>
            </a:extLst>
          </p:cNvPr>
          <p:cNvSpPr/>
          <p:nvPr/>
        </p:nvSpPr>
        <p:spPr>
          <a:xfrm>
            <a:off x="582706" y="2065867"/>
            <a:ext cx="10793506" cy="15648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There are 4 students writing a Math test.  Below are their test scores.  Use Desmos to calculate the </a:t>
            </a:r>
            <a:r>
              <a:rPr lang="en-US" sz="2800" b="1" dirty="0">
                <a:solidFill>
                  <a:srgbClr val="FF0000"/>
                </a:solidFill>
              </a:rPr>
              <a:t>mean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b="1" dirty="0">
                <a:solidFill>
                  <a:srgbClr val="FF0000"/>
                </a:solidFill>
              </a:rPr>
              <a:t>standard deviation </a:t>
            </a:r>
            <a:r>
              <a:rPr lang="en-US" sz="2800" dirty="0">
                <a:solidFill>
                  <a:schemeClr val="bg1"/>
                </a:solidFill>
              </a:rPr>
              <a:t>for each of the student test scores.</a:t>
            </a: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0CFAB7-CD5B-4C3B-947E-0528651AA847}"/>
              </a:ext>
            </a:extLst>
          </p:cNvPr>
          <p:cNvSpPr/>
          <p:nvPr/>
        </p:nvSpPr>
        <p:spPr>
          <a:xfrm>
            <a:off x="251012" y="3774141"/>
            <a:ext cx="3397623" cy="29224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Student 1 = 100</a:t>
            </a:r>
          </a:p>
          <a:p>
            <a:pPr algn="ctr"/>
            <a:r>
              <a:rPr lang="en-US" sz="2800" b="1" dirty="0"/>
              <a:t>Student 2 = 100</a:t>
            </a:r>
          </a:p>
          <a:p>
            <a:pPr algn="ctr"/>
            <a:r>
              <a:rPr lang="en-US" sz="2800" b="1" dirty="0"/>
              <a:t>Student 3 = 0</a:t>
            </a:r>
          </a:p>
          <a:p>
            <a:pPr algn="ctr"/>
            <a:r>
              <a:rPr lang="en-US" sz="2800" b="1" dirty="0"/>
              <a:t>Student 4 = 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861C65-4581-48ED-9E2B-F1B54D19A78F}"/>
              </a:ext>
            </a:extLst>
          </p:cNvPr>
          <p:cNvSpPr/>
          <p:nvPr/>
        </p:nvSpPr>
        <p:spPr>
          <a:xfrm>
            <a:off x="4175312" y="3774141"/>
            <a:ext cx="3608294" cy="29224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Student 1 = 50</a:t>
            </a:r>
          </a:p>
          <a:p>
            <a:pPr algn="ctr"/>
            <a:r>
              <a:rPr lang="en-US" sz="2800" b="1" dirty="0"/>
              <a:t>Student 2 = 50</a:t>
            </a:r>
          </a:p>
          <a:p>
            <a:pPr algn="ctr"/>
            <a:r>
              <a:rPr lang="en-US" sz="2800" b="1" dirty="0"/>
              <a:t>Student 3 = 50</a:t>
            </a:r>
          </a:p>
          <a:p>
            <a:pPr algn="ctr"/>
            <a:r>
              <a:rPr lang="en-US" sz="2800" b="1" dirty="0"/>
              <a:t>Student 4 = 50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08E0CC-27F6-4140-91A7-6F9B607D2386}"/>
              </a:ext>
            </a:extLst>
          </p:cNvPr>
          <p:cNvSpPr/>
          <p:nvPr/>
        </p:nvSpPr>
        <p:spPr>
          <a:xfrm>
            <a:off x="8310283" y="3774141"/>
            <a:ext cx="3523131" cy="29224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Student 1 = 100</a:t>
            </a:r>
          </a:p>
          <a:p>
            <a:pPr algn="ctr"/>
            <a:r>
              <a:rPr lang="en-US" sz="2800" b="1" dirty="0"/>
              <a:t>Student 2 = 75</a:t>
            </a:r>
          </a:p>
          <a:p>
            <a:pPr algn="ctr"/>
            <a:r>
              <a:rPr lang="en-US" sz="2800" b="1" dirty="0"/>
              <a:t>Student 3 = 25</a:t>
            </a:r>
          </a:p>
          <a:p>
            <a:pPr algn="ctr"/>
            <a:r>
              <a:rPr lang="en-US" sz="2800" b="1" dirty="0"/>
              <a:t>Student 4 = 0</a:t>
            </a:r>
          </a:p>
        </p:txBody>
      </p:sp>
    </p:spTree>
    <p:extLst>
      <p:ext uri="{BB962C8B-B14F-4D97-AF65-F5344CB8AC3E}">
        <p14:creationId xmlns:p14="http://schemas.microsoft.com/office/powerpoint/2010/main" val="306188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A083-F88D-4B7D-B99E-2A61F67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31" y="-89647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How can describe your data?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0FFCD3-1287-4993-AF84-948AEF8265A4}"/>
              </a:ext>
            </a:extLst>
          </p:cNvPr>
          <p:cNvSpPr/>
          <p:nvPr/>
        </p:nvSpPr>
        <p:spPr>
          <a:xfrm>
            <a:off x="313765" y="1066799"/>
            <a:ext cx="11707906" cy="5674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Measure of Dispersion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How spread out the data is (the RANGE)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Helps describe the “mean” so that we can understand if the data is close similar, or if there is a large spread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Range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different between the highest and lowest data point.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Fault </a:t>
            </a:r>
            <a:r>
              <a:rPr 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 uses only 2 data points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Standard Deviation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 measure of dispersion (spread) of data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Positive </a:t>
            </a:r>
            <a:r>
              <a:rPr 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 Uses all data points to calculate</a:t>
            </a:r>
            <a:endParaRPr lang="en-US" sz="36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5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A083-F88D-4B7D-B99E-2A61F67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31" y="-89647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Calculating Standard Deviation?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0FFCD3-1287-4993-AF84-948AEF8265A4}"/>
              </a:ext>
            </a:extLst>
          </p:cNvPr>
          <p:cNvSpPr/>
          <p:nvPr/>
        </p:nvSpPr>
        <p:spPr>
          <a:xfrm>
            <a:off x="313765" y="1066799"/>
            <a:ext cx="11707906" cy="5674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Standard deviation of a sample shown in symbol (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Standard deviation of a population shown in symbol (</a:t>
            </a:r>
            <a:r>
              <a:rPr lang="el-GR" sz="3200" b="1" dirty="0">
                <a:solidFill>
                  <a:srgbClr val="FF0000"/>
                </a:solidFill>
              </a:rPr>
              <a:t>σ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  <a:r>
              <a:rPr lang="en-US" sz="1600" dirty="0">
                <a:solidFill>
                  <a:schemeClr val="bg1"/>
                </a:solidFill>
              </a:rPr>
              <a:t>– lower case sigma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21F237-491D-4018-A388-B1A4959E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33" y="3358323"/>
            <a:ext cx="3507632" cy="308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98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A083-F88D-4B7D-B99E-2A61F67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31" y="0"/>
            <a:ext cx="10131425" cy="14562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Calculating Standard Deviation?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0FFCD3-1287-4993-AF84-948AEF8265A4}"/>
              </a:ext>
            </a:extLst>
          </p:cNvPr>
          <p:cNvSpPr/>
          <p:nvPr/>
        </p:nvSpPr>
        <p:spPr>
          <a:xfrm>
            <a:off x="313765" y="1066799"/>
            <a:ext cx="11707906" cy="5674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49FB0-16D4-4BB9-A518-90733D05DC98}"/>
              </a:ext>
            </a:extLst>
          </p:cNvPr>
          <p:cNvSpPr/>
          <p:nvPr/>
        </p:nvSpPr>
        <p:spPr>
          <a:xfrm>
            <a:off x="710118" y="1529522"/>
            <a:ext cx="10826885" cy="504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u="sng" dirty="0"/>
              <a:t>Steps to Calculate St. Dev:</a:t>
            </a:r>
          </a:p>
          <a:p>
            <a:endParaRPr lang="en-US" sz="3600" i="1" u="sng" dirty="0"/>
          </a:p>
          <a:p>
            <a:pPr marL="342900" indent="-342900">
              <a:buAutoNum type="arabicPeriod"/>
            </a:pPr>
            <a:r>
              <a:rPr lang="en-US" sz="3600" dirty="0"/>
              <a:t>Subtract the mean value of the data set from each individual data point</a:t>
            </a:r>
          </a:p>
          <a:p>
            <a:pPr marL="342900" indent="-342900">
              <a:buAutoNum type="arabicPeriod"/>
            </a:pPr>
            <a:r>
              <a:rPr lang="en-US" sz="3600" dirty="0"/>
              <a:t>Square each difference</a:t>
            </a:r>
          </a:p>
          <a:p>
            <a:pPr marL="342900" indent="-342900">
              <a:buAutoNum type="arabicPeriod"/>
            </a:pPr>
            <a:r>
              <a:rPr lang="en-US" sz="3600" dirty="0"/>
              <a:t>Add up all the values</a:t>
            </a:r>
          </a:p>
          <a:p>
            <a:pPr marL="342900" indent="-342900">
              <a:buAutoNum type="arabicPeriod"/>
            </a:pPr>
            <a:r>
              <a:rPr lang="en-US" sz="3600" dirty="0"/>
              <a:t>Divide the sum by the number of values</a:t>
            </a:r>
          </a:p>
          <a:p>
            <a:pPr marL="342900" indent="-342900">
              <a:buAutoNum type="arabicPeriod"/>
            </a:pPr>
            <a:r>
              <a:rPr lang="en-US" sz="3600" dirty="0"/>
              <a:t>Take the square root of the quotient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3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3ABF-7937-4195-98B2-E09F734A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9" y="194076"/>
            <a:ext cx="10131425" cy="1456267"/>
          </a:xfrm>
        </p:spPr>
        <p:txBody>
          <a:bodyPr>
            <a:normAutofit/>
          </a:bodyPr>
          <a:lstStyle/>
          <a:p>
            <a:r>
              <a:rPr lang="en-US" b="1" dirty="0"/>
              <a:t>Below are the heights (cm) of the Toronto Raptors Starting Line up.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ADA791-BE53-491A-8FD5-891725CACE21}"/>
              </a:ext>
            </a:extLst>
          </p:cNvPr>
          <p:cNvSpPr/>
          <p:nvPr/>
        </p:nvSpPr>
        <p:spPr>
          <a:xfrm>
            <a:off x="3645430" y="3599711"/>
            <a:ext cx="4697914" cy="3064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Calculate the average height of the players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Include mean and standard deviation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733DE7-3A2E-4A92-83F9-9F710A0A2E9A}"/>
              </a:ext>
            </a:extLst>
          </p:cNvPr>
          <p:cNvSpPr/>
          <p:nvPr/>
        </p:nvSpPr>
        <p:spPr>
          <a:xfrm>
            <a:off x="210602" y="3347268"/>
            <a:ext cx="3180944" cy="30642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Lowry – 183 cm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Ibaka</a:t>
            </a:r>
            <a:r>
              <a:rPr lang="en-US" sz="2400" b="1" dirty="0">
                <a:solidFill>
                  <a:schemeClr val="bg1"/>
                </a:solidFill>
              </a:rPr>
              <a:t> – 208 cm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VanVleet – 183 cm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Anunoby</a:t>
            </a:r>
            <a:r>
              <a:rPr lang="en-US" sz="2400" b="1" dirty="0">
                <a:solidFill>
                  <a:schemeClr val="bg1"/>
                </a:solidFill>
              </a:rPr>
              <a:t> – 203 cm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McCaw – 201 cm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93A8547-8AC7-4417-B7D7-87B654B6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686" y="251011"/>
            <a:ext cx="1548128" cy="1457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2BBDD7-4125-4C0D-9023-666EE68F9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86" y="1650343"/>
            <a:ext cx="8349135" cy="1393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C1440C-A486-4BF7-8269-257B2918219D}"/>
              </a:ext>
            </a:extLst>
          </p:cNvPr>
          <p:cNvSpPr/>
          <p:nvPr/>
        </p:nvSpPr>
        <p:spPr>
          <a:xfrm>
            <a:off x="8877205" y="1892030"/>
            <a:ext cx="3040609" cy="4771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u="sng" dirty="0"/>
              <a:t>Steps to Calculate St. Dev:</a:t>
            </a:r>
          </a:p>
          <a:p>
            <a:endParaRPr lang="en-US" sz="2000" i="1" u="sng" dirty="0"/>
          </a:p>
          <a:p>
            <a:pPr marL="342900" indent="-342900">
              <a:buAutoNum type="arabicPeriod"/>
            </a:pPr>
            <a:r>
              <a:rPr lang="en-US" sz="2000" dirty="0"/>
              <a:t>Subtract the mean value of the data set from each individual data point</a:t>
            </a:r>
          </a:p>
          <a:p>
            <a:pPr marL="342900" indent="-342900">
              <a:buAutoNum type="arabicPeriod"/>
            </a:pPr>
            <a:r>
              <a:rPr lang="en-US" sz="2000" dirty="0"/>
              <a:t>Square each difference</a:t>
            </a:r>
          </a:p>
          <a:p>
            <a:pPr marL="342900" indent="-342900">
              <a:buAutoNum type="arabicPeriod"/>
            </a:pPr>
            <a:r>
              <a:rPr lang="en-US" sz="2000" dirty="0"/>
              <a:t>Add up all the values</a:t>
            </a:r>
          </a:p>
          <a:p>
            <a:pPr marL="342900" indent="-342900">
              <a:buAutoNum type="arabicPeriod"/>
            </a:pPr>
            <a:r>
              <a:rPr lang="en-US" sz="2000" dirty="0"/>
              <a:t>Divide the sum by the number of values</a:t>
            </a:r>
          </a:p>
          <a:p>
            <a:pPr marL="342900" indent="-342900">
              <a:buAutoNum type="arabicPeriod"/>
            </a:pPr>
            <a:r>
              <a:rPr lang="en-US" sz="2000" dirty="0"/>
              <a:t>Take the square root of the quotient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5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3ABF-7937-4195-98B2-E09F734A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89" y="194076"/>
            <a:ext cx="10131425" cy="1456267"/>
          </a:xfrm>
        </p:spPr>
        <p:txBody>
          <a:bodyPr>
            <a:normAutofit/>
          </a:bodyPr>
          <a:lstStyle/>
          <a:p>
            <a:r>
              <a:rPr lang="en-US" dirty="0"/>
              <a:t>Susie is looking at the daily average temperature for Summerland and Vancouver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ADA791-BE53-491A-8FD5-891725CACE21}"/>
              </a:ext>
            </a:extLst>
          </p:cNvPr>
          <p:cNvSpPr/>
          <p:nvPr/>
        </p:nvSpPr>
        <p:spPr>
          <a:xfrm>
            <a:off x="3336587" y="4437529"/>
            <a:ext cx="8478895" cy="2169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Calculate the annual average temperature for each location.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Include mean and standard deviation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F407B-2395-410E-93A0-F39085DEC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3343904"/>
            <a:ext cx="11995126" cy="74237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49662B-7CC6-4BD7-B856-9F315979E73B}"/>
              </a:ext>
            </a:extLst>
          </p:cNvPr>
          <p:cNvSpPr/>
          <p:nvPr/>
        </p:nvSpPr>
        <p:spPr>
          <a:xfrm>
            <a:off x="179294" y="3191435"/>
            <a:ext cx="1757082" cy="412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Vancouver, BC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2D2CD-5272-4810-97A6-917B5DE97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2001598"/>
            <a:ext cx="11995126" cy="7073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73861A-EDF9-44FC-B286-1871D79A8C66}"/>
              </a:ext>
            </a:extLst>
          </p:cNvPr>
          <p:cNvSpPr/>
          <p:nvPr/>
        </p:nvSpPr>
        <p:spPr>
          <a:xfrm>
            <a:off x="179294" y="1694418"/>
            <a:ext cx="1757082" cy="412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Penticton, BC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65BF5B-6729-4647-B477-305307E68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75" t="12736" r="30783" b="13801"/>
          <a:stretch/>
        </p:blipFill>
        <p:spPr>
          <a:xfrm>
            <a:off x="10867628" y="352473"/>
            <a:ext cx="1169566" cy="1167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88CAF-641C-45C0-A1B4-1BDFE17D0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80" y="4351570"/>
            <a:ext cx="2007792" cy="23413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DB6C7FF-058F-4019-B8A8-CD593AC9207B}"/>
              </a:ext>
            </a:extLst>
          </p:cNvPr>
          <p:cNvSpPr/>
          <p:nvPr/>
        </p:nvSpPr>
        <p:spPr>
          <a:xfrm>
            <a:off x="2354094" y="4721205"/>
            <a:ext cx="535021" cy="210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3631A5-8E17-4701-AAFD-C80B9D5340C5}"/>
              </a:ext>
            </a:extLst>
          </p:cNvPr>
          <p:cNvSpPr/>
          <p:nvPr/>
        </p:nvSpPr>
        <p:spPr>
          <a:xfrm>
            <a:off x="2335898" y="5301558"/>
            <a:ext cx="535021" cy="285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1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1695</TotalTime>
  <Words>676</Words>
  <Application>Microsoft Office PowerPoint</Application>
  <PresentationFormat>Widescreen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Statistics</vt:lpstr>
      <vt:lpstr>Brain Warm Up</vt:lpstr>
      <vt:lpstr>This is the ages of the 2020 Team Canada Junior Team. What is the mean, median, and mode age?</vt:lpstr>
      <vt:lpstr>What is the mean and standard deviation for each of the below situation?</vt:lpstr>
      <vt:lpstr>How can describe your data?</vt:lpstr>
      <vt:lpstr>Calculating Standard Deviation?</vt:lpstr>
      <vt:lpstr>Calculating Standard Deviation?</vt:lpstr>
      <vt:lpstr>Below are the heights (cm) of the Toronto Raptors Starting Line up.</vt:lpstr>
      <vt:lpstr>Susie is looking at the daily average temperature for Summerland and Vancouver</vt:lpstr>
      <vt:lpstr>This frequency table shows the number of hits per game by a baseball player during 1 month of play.</vt:lpstr>
      <vt:lpstr>Calculate the mean and standard deviation of the number of hits per game</vt:lpstr>
      <vt:lpstr>Calculate the mean and standard deviation of the number of hits per game</vt:lpstr>
      <vt:lpstr>To Do: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Becker, Shona</dc:creator>
  <cp:lastModifiedBy>Becker, Shona</cp:lastModifiedBy>
  <cp:revision>39</cp:revision>
  <dcterms:created xsi:type="dcterms:W3CDTF">2020-01-04T17:49:26Z</dcterms:created>
  <dcterms:modified xsi:type="dcterms:W3CDTF">2020-01-07T22:51:07Z</dcterms:modified>
</cp:coreProperties>
</file>