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3" r:id="rId3"/>
    <p:sldId id="257" r:id="rId4"/>
    <p:sldId id="269" r:id="rId5"/>
    <p:sldId id="270" r:id="rId6"/>
    <p:sldId id="268" r:id="rId7"/>
    <p:sldId id="262" r:id="rId8"/>
    <p:sldId id="258" r:id="rId9"/>
    <p:sldId id="259" r:id="rId10"/>
    <p:sldId id="264" r:id="rId11"/>
    <p:sldId id="260" r:id="rId12"/>
    <p:sldId id="261" r:id="rId13"/>
    <p:sldId id="265" r:id="rId14"/>
    <p:sldId id="267" r:id="rId15"/>
    <p:sldId id="266"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59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281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9448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6967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63810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71346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10835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152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348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6244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651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367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019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867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3211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2284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1942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2/7/2020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8874032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H3vEO8pMWo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iNnKi7u8hb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o0Sp4RzvZ1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Spirit Bear</a:t>
            </a:r>
          </a:p>
        </p:txBody>
      </p:sp>
      <p:sp>
        <p:nvSpPr>
          <p:cNvPr id="3" name="Subtitle 2"/>
          <p:cNvSpPr>
            <a:spLocks noGrp="1"/>
          </p:cNvSpPr>
          <p:nvPr>
            <p:ph type="subTitle" idx="1"/>
          </p:nvPr>
        </p:nvSpPr>
        <p:spPr/>
        <p:txBody>
          <a:bodyPr/>
          <a:lstStyle/>
          <a:p>
            <a:r>
              <a:rPr lang="en-CA"/>
              <a:t>Environmental Sciences 12</a:t>
            </a:r>
            <a:endParaRPr lang="en-CA" dirty="0"/>
          </a:p>
        </p:txBody>
      </p:sp>
    </p:spTree>
    <p:extLst>
      <p:ext uri="{BB962C8B-B14F-4D97-AF65-F5344CB8AC3E}">
        <p14:creationId xmlns:p14="http://schemas.microsoft.com/office/powerpoint/2010/main" val="221532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700" y="352033"/>
            <a:ext cx="8610600" cy="1293028"/>
          </a:xfrm>
        </p:spPr>
        <p:txBody>
          <a:bodyPr/>
          <a:lstStyle/>
          <a:p>
            <a:r>
              <a:rPr lang="en-CA" b="1" dirty="0">
                <a:solidFill>
                  <a:srgbClr val="FF0000"/>
                </a:solidFill>
              </a:rPr>
              <a:t>The Tsimshian Legend</a:t>
            </a:r>
          </a:p>
        </p:txBody>
      </p:sp>
      <p:sp>
        <p:nvSpPr>
          <p:cNvPr id="3" name="Content Placeholder 2"/>
          <p:cNvSpPr>
            <a:spLocks noGrp="1"/>
          </p:cNvSpPr>
          <p:nvPr>
            <p:ph idx="1"/>
          </p:nvPr>
        </p:nvSpPr>
        <p:spPr>
          <a:xfrm>
            <a:off x="596900" y="1645061"/>
            <a:ext cx="10820400" cy="4024125"/>
          </a:xfrm>
        </p:spPr>
        <p:txBody>
          <a:bodyPr>
            <a:normAutofit/>
          </a:bodyPr>
          <a:lstStyle/>
          <a:p>
            <a:r>
              <a:rPr lang="en-CA" sz="2800" dirty="0"/>
              <a:t>Raven, the Creator, made a pact with the Black Bear.  He promised the bear could live in peace and safety, in exchange for letting him turn every tenth bear white as a reminder of the hardships of the last ice age.</a:t>
            </a:r>
          </a:p>
        </p:txBody>
      </p:sp>
      <p:pic>
        <p:nvPicPr>
          <p:cNvPr id="5" name="Picture 4"/>
          <p:cNvPicPr>
            <a:picLocks noChangeAspect="1"/>
          </p:cNvPicPr>
          <p:nvPr/>
        </p:nvPicPr>
        <p:blipFill>
          <a:blip r:embed="rId2"/>
          <a:stretch>
            <a:fillRect/>
          </a:stretch>
        </p:blipFill>
        <p:spPr>
          <a:xfrm>
            <a:off x="6438899" y="3657124"/>
            <a:ext cx="4238625" cy="2819875"/>
          </a:xfrm>
          <a:prstGeom prst="rect">
            <a:avLst/>
          </a:prstGeom>
        </p:spPr>
      </p:pic>
    </p:spTree>
    <p:extLst>
      <p:ext uri="{BB962C8B-B14F-4D97-AF65-F5344CB8AC3E}">
        <p14:creationId xmlns:p14="http://schemas.microsoft.com/office/powerpoint/2010/main" val="218509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45200"/>
            <a:ext cx="8610600" cy="1293028"/>
          </a:xfrm>
        </p:spPr>
        <p:txBody>
          <a:bodyPr/>
          <a:lstStyle/>
          <a:p>
            <a:r>
              <a:rPr lang="en-CA" b="1" dirty="0">
                <a:solidFill>
                  <a:srgbClr val="FF0000"/>
                </a:solidFill>
              </a:rPr>
              <a:t>Competitors</a:t>
            </a:r>
          </a:p>
        </p:txBody>
      </p:sp>
      <p:sp>
        <p:nvSpPr>
          <p:cNvPr id="3" name="Content Placeholder 2"/>
          <p:cNvSpPr>
            <a:spLocks noGrp="1"/>
          </p:cNvSpPr>
          <p:nvPr>
            <p:ph idx="1"/>
          </p:nvPr>
        </p:nvSpPr>
        <p:spPr>
          <a:xfrm>
            <a:off x="508000" y="1254760"/>
            <a:ext cx="5745162" cy="4024125"/>
          </a:xfrm>
        </p:spPr>
        <p:txBody>
          <a:bodyPr>
            <a:noAutofit/>
          </a:bodyPr>
          <a:lstStyle/>
          <a:p>
            <a:r>
              <a:rPr lang="en-US" sz="2400" b="1" dirty="0"/>
              <a:t>There are an estimated 15,000 grizzly bears in B.C.</a:t>
            </a:r>
            <a:endParaRPr lang="en-CA" sz="2400" b="1" dirty="0"/>
          </a:p>
          <a:p>
            <a:r>
              <a:rPr lang="en-CA" sz="2400" b="1" dirty="0"/>
              <a:t>Because numbers of salmon are down, grizzlies travel farther to look for food and are encroaching on spirit bear territory for the first time. </a:t>
            </a:r>
          </a:p>
          <a:p>
            <a:r>
              <a:rPr lang="en-CA" sz="2400" b="1" dirty="0"/>
              <a:t>Grizzlies are larger and stronger, and usually chase other bears off from prime fishing spots</a:t>
            </a:r>
          </a:p>
          <a:p>
            <a:r>
              <a:rPr lang="en-CA" sz="2400" b="1" dirty="0"/>
              <a:t>Humans are damaging area due to pipelines and construction of pipelines from Alberta to the coast.</a:t>
            </a:r>
          </a:p>
        </p:txBody>
      </p:sp>
      <p:pic>
        <p:nvPicPr>
          <p:cNvPr id="4" name="Picture 3"/>
          <p:cNvPicPr>
            <a:picLocks noChangeAspect="1"/>
          </p:cNvPicPr>
          <p:nvPr/>
        </p:nvPicPr>
        <p:blipFill>
          <a:blip r:embed="rId2"/>
          <a:stretch>
            <a:fillRect/>
          </a:stretch>
        </p:blipFill>
        <p:spPr>
          <a:xfrm>
            <a:off x="6091237" y="3424237"/>
            <a:ext cx="9525" cy="9525"/>
          </a:xfrm>
          <a:prstGeom prst="rect">
            <a:avLst/>
          </a:prstGeom>
        </p:spPr>
      </p:pic>
      <p:pic>
        <p:nvPicPr>
          <p:cNvPr id="5" name="Picture 4"/>
          <p:cNvPicPr>
            <a:picLocks noChangeAspect="1"/>
          </p:cNvPicPr>
          <p:nvPr/>
        </p:nvPicPr>
        <p:blipFill>
          <a:blip r:embed="rId2"/>
          <a:stretch>
            <a:fillRect/>
          </a:stretch>
        </p:blipFill>
        <p:spPr>
          <a:xfrm>
            <a:off x="6243637" y="3576637"/>
            <a:ext cx="9525" cy="9525"/>
          </a:xfrm>
          <a:prstGeom prst="rect">
            <a:avLst/>
          </a:prstGeom>
        </p:spPr>
      </p:pic>
      <p:pic>
        <p:nvPicPr>
          <p:cNvPr id="6" name="Picture 5"/>
          <p:cNvPicPr>
            <a:picLocks noChangeAspect="1"/>
          </p:cNvPicPr>
          <p:nvPr/>
        </p:nvPicPr>
        <p:blipFill rotWithShape="1">
          <a:blip r:embed="rId3"/>
          <a:srcRect l="10937" t="32028" r="48125" b="19615"/>
          <a:stretch/>
        </p:blipFill>
        <p:spPr>
          <a:xfrm>
            <a:off x="6904892" y="3586162"/>
            <a:ext cx="4521200" cy="3002629"/>
          </a:xfrm>
          <a:prstGeom prst="rect">
            <a:avLst/>
          </a:prstGeom>
        </p:spPr>
      </p:pic>
    </p:spTree>
    <p:extLst>
      <p:ext uri="{BB962C8B-B14F-4D97-AF65-F5344CB8AC3E}">
        <p14:creationId xmlns:p14="http://schemas.microsoft.com/office/powerpoint/2010/main" val="317709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What is being done?</a:t>
            </a:r>
          </a:p>
        </p:txBody>
      </p:sp>
      <p:sp>
        <p:nvSpPr>
          <p:cNvPr id="3" name="Content Placeholder 2"/>
          <p:cNvSpPr>
            <a:spLocks noGrp="1"/>
          </p:cNvSpPr>
          <p:nvPr>
            <p:ph idx="1"/>
          </p:nvPr>
        </p:nvSpPr>
        <p:spPr/>
        <p:txBody>
          <a:bodyPr/>
          <a:lstStyle/>
          <a:p>
            <a:r>
              <a:rPr lang="en-CA" dirty="0"/>
              <a:t>As of April 2018, there is a ban on all Grizzly hunting in BC, other than First Nations accordance to Aboriginal rights</a:t>
            </a:r>
          </a:p>
          <a:p>
            <a:r>
              <a:rPr lang="en-CA" dirty="0"/>
              <a:t>it is illegal to kill a spirit bear, however, hunters may shoot a black bear that carries the crucial gene.</a:t>
            </a:r>
          </a:p>
        </p:txBody>
      </p:sp>
      <p:pic>
        <p:nvPicPr>
          <p:cNvPr id="4" name="Picture 3"/>
          <p:cNvPicPr>
            <a:picLocks noChangeAspect="1"/>
          </p:cNvPicPr>
          <p:nvPr/>
        </p:nvPicPr>
        <p:blipFill>
          <a:blip r:embed="rId2"/>
          <a:stretch>
            <a:fillRect/>
          </a:stretch>
        </p:blipFill>
        <p:spPr>
          <a:xfrm>
            <a:off x="7518400" y="3812669"/>
            <a:ext cx="3810000" cy="2543175"/>
          </a:xfrm>
          <a:prstGeom prst="rect">
            <a:avLst/>
          </a:prstGeom>
        </p:spPr>
      </p:pic>
    </p:spTree>
    <p:extLst>
      <p:ext uri="{BB962C8B-B14F-4D97-AF65-F5344CB8AC3E}">
        <p14:creationId xmlns:p14="http://schemas.microsoft.com/office/powerpoint/2010/main" val="2363021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8682" y="2194560"/>
            <a:ext cx="4567518" cy="4024125"/>
          </a:xfrm>
        </p:spPr>
        <p:txBody>
          <a:bodyPr/>
          <a:lstStyle/>
          <a:p>
            <a:r>
              <a:rPr lang="en-CA" dirty="0"/>
              <a:t>Watch the video</a:t>
            </a:r>
          </a:p>
        </p:txBody>
      </p:sp>
      <p:pic>
        <p:nvPicPr>
          <p:cNvPr id="4" name="Picture 3">
            <a:hlinkClick r:id="rId2"/>
          </p:cNvPr>
          <p:cNvPicPr>
            <a:picLocks noChangeAspect="1"/>
          </p:cNvPicPr>
          <p:nvPr/>
        </p:nvPicPr>
        <p:blipFill>
          <a:blip r:embed="rId3"/>
          <a:stretch>
            <a:fillRect/>
          </a:stretch>
        </p:blipFill>
        <p:spPr>
          <a:xfrm>
            <a:off x="685800" y="503685"/>
            <a:ext cx="5715000" cy="5715000"/>
          </a:xfrm>
          <a:prstGeom prst="rect">
            <a:avLst/>
          </a:prstGeom>
        </p:spPr>
      </p:pic>
      <p:cxnSp>
        <p:nvCxnSpPr>
          <p:cNvPr id="6" name="Straight Arrow Connector 5"/>
          <p:cNvCxnSpPr/>
          <p:nvPr/>
        </p:nvCxnSpPr>
        <p:spPr>
          <a:xfrm flipH="1">
            <a:off x="5298141" y="2931459"/>
            <a:ext cx="2595283" cy="106231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477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What questions Do you have about this organism?</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573" y="2365131"/>
            <a:ext cx="5561136" cy="3707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7269" y="299048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333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7323" y="189942"/>
            <a:ext cx="8610600" cy="1293028"/>
          </a:xfrm>
        </p:spPr>
        <p:txBody>
          <a:bodyPr/>
          <a:lstStyle/>
          <a:p>
            <a:r>
              <a:rPr lang="en-CA" b="1" dirty="0">
                <a:solidFill>
                  <a:srgbClr val="FF0000"/>
                </a:solidFill>
              </a:rPr>
              <a:t>Table Team Research</a:t>
            </a:r>
          </a:p>
        </p:txBody>
      </p:sp>
      <p:sp>
        <p:nvSpPr>
          <p:cNvPr id="3" name="Content Placeholder 2"/>
          <p:cNvSpPr>
            <a:spLocks noGrp="1"/>
          </p:cNvSpPr>
          <p:nvPr>
            <p:ph idx="1"/>
          </p:nvPr>
        </p:nvSpPr>
        <p:spPr>
          <a:xfrm>
            <a:off x="685800" y="1289538"/>
            <a:ext cx="10820400" cy="4929147"/>
          </a:xfrm>
        </p:spPr>
        <p:txBody>
          <a:bodyPr>
            <a:normAutofit fontScale="92500" lnSpcReduction="10000"/>
          </a:bodyPr>
          <a:lstStyle/>
          <a:p>
            <a:pPr marL="514350" indent="-514350">
              <a:buFont typeface="+mj-lt"/>
              <a:buAutoNum type="arabicPeriod"/>
            </a:pPr>
            <a:r>
              <a:rPr lang="en-CA" sz="3200" dirty="0"/>
              <a:t>What are the several factors that are impacting our BC Spirit Bear?</a:t>
            </a:r>
          </a:p>
          <a:p>
            <a:pPr marL="514350" indent="-514350">
              <a:buFont typeface="+mj-lt"/>
              <a:buAutoNum type="arabicPeriod"/>
            </a:pPr>
            <a:r>
              <a:rPr lang="en-CA" sz="3200" dirty="0"/>
              <a:t>What other living and non-living factors are part of this organisms ecosystem?</a:t>
            </a:r>
          </a:p>
          <a:p>
            <a:pPr marL="514350" indent="-514350">
              <a:buFont typeface="+mj-lt"/>
              <a:buAutoNum type="arabicPeriod"/>
            </a:pPr>
            <a:r>
              <a:rPr lang="en-CA" sz="3200" dirty="0"/>
              <a:t>What type of jobs might work with this organism?</a:t>
            </a:r>
          </a:p>
          <a:p>
            <a:pPr marL="514350" indent="-514350">
              <a:buFont typeface="+mj-lt"/>
              <a:buAutoNum type="arabicPeriod"/>
            </a:pPr>
            <a:r>
              <a:rPr lang="en-CA" sz="3200" dirty="0"/>
              <a:t>What limiting factors are impacting this organism?</a:t>
            </a:r>
          </a:p>
          <a:p>
            <a:pPr marL="514350" indent="-514350">
              <a:buFont typeface="+mj-lt"/>
              <a:buAutoNum type="arabicPeriod"/>
            </a:pPr>
            <a:r>
              <a:rPr lang="en-CA" sz="3200" dirty="0"/>
              <a:t>What actions are being taken to help this population of this organism?</a:t>
            </a:r>
          </a:p>
          <a:p>
            <a:pPr marL="457200" indent="-457200" algn="ctr">
              <a:buAutoNum type="arabicPeriod"/>
            </a:pPr>
            <a:endParaRPr lang="en-CA" b="1" dirty="0">
              <a:solidFill>
                <a:srgbClr val="FFFF00"/>
              </a:solidFill>
            </a:endParaRPr>
          </a:p>
          <a:p>
            <a:pPr marL="0" indent="0" algn="ctr">
              <a:buNone/>
            </a:pPr>
            <a:r>
              <a:rPr lang="en-CA" b="1" dirty="0">
                <a:solidFill>
                  <a:srgbClr val="FFFF00"/>
                </a:solidFill>
              </a:rPr>
              <a:t>Remember, deep thinking questions must make connections between two bigger concepts, and not be able to be quickly answered.</a:t>
            </a:r>
          </a:p>
        </p:txBody>
      </p:sp>
    </p:spTree>
    <p:extLst>
      <p:ext uri="{BB962C8B-B14F-4D97-AF65-F5344CB8AC3E}">
        <p14:creationId xmlns:p14="http://schemas.microsoft.com/office/powerpoint/2010/main" val="828419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F4771-C80E-4414-B4B2-C5CC0CDDC0C5}"/>
              </a:ext>
            </a:extLst>
          </p:cNvPr>
          <p:cNvSpPr>
            <a:spLocks noGrp="1"/>
          </p:cNvSpPr>
          <p:nvPr>
            <p:ph type="title"/>
          </p:nvPr>
        </p:nvSpPr>
        <p:spPr/>
        <p:txBody>
          <a:bodyPr/>
          <a:lstStyle/>
          <a:p>
            <a:r>
              <a:rPr lang="en-US" b="1" dirty="0">
                <a:solidFill>
                  <a:srgbClr val="FF0000"/>
                </a:solidFill>
              </a:rPr>
              <a:t>Nature of Things</a:t>
            </a:r>
          </a:p>
        </p:txBody>
      </p:sp>
      <p:sp>
        <p:nvSpPr>
          <p:cNvPr id="3" name="Content Placeholder 2">
            <a:extLst>
              <a:ext uri="{FF2B5EF4-FFF2-40B4-BE49-F238E27FC236}">
                <a16:creationId xmlns:a16="http://schemas.microsoft.com/office/drawing/2014/main" id="{C38241CF-09E8-436C-805F-BE98E3353382}"/>
              </a:ext>
            </a:extLst>
          </p:cNvPr>
          <p:cNvSpPr>
            <a:spLocks noGrp="1"/>
          </p:cNvSpPr>
          <p:nvPr>
            <p:ph idx="1"/>
          </p:nvPr>
        </p:nvSpPr>
        <p:spPr>
          <a:xfrm>
            <a:off x="685800" y="2194560"/>
            <a:ext cx="3312459" cy="4024125"/>
          </a:xfrm>
        </p:spPr>
        <p:txBody>
          <a:bodyPr/>
          <a:lstStyle/>
          <a:p>
            <a:r>
              <a:rPr lang="en-US" dirty="0"/>
              <a:t>Follow a season with a bear family from the Great Bear Rainforest</a:t>
            </a:r>
          </a:p>
        </p:txBody>
      </p:sp>
      <p:pic>
        <p:nvPicPr>
          <p:cNvPr id="4" name="Picture 3">
            <a:hlinkClick r:id="rId2"/>
            <a:extLst>
              <a:ext uri="{FF2B5EF4-FFF2-40B4-BE49-F238E27FC236}">
                <a16:creationId xmlns:a16="http://schemas.microsoft.com/office/drawing/2014/main" id="{A706A5F0-8BD8-4F20-A368-0FD19D6F2101}"/>
              </a:ext>
            </a:extLst>
          </p:cNvPr>
          <p:cNvPicPr>
            <a:picLocks noChangeAspect="1"/>
          </p:cNvPicPr>
          <p:nvPr/>
        </p:nvPicPr>
        <p:blipFill rotWithShape="1">
          <a:blip r:embed="rId3"/>
          <a:srcRect l="12578" t="20694" r="36797" b="27917"/>
          <a:stretch/>
        </p:blipFill>
        <p:spPr>
          <a:xfrm>
            <a:off x="4438649" y="2183200"/>
            <a:ext cx="7067551" cy="4035485"/>
          </a:xfrm>
          <a:prstGeom prst="rect">
            <a:avLst/>
          </a:prstGeom>
        </p:spPr>
      </p:pic>
      <p:cxnSp>
        <p:nvCxnSpPr>
          <p:cNvPr id="6" name="Straight Arrow Connector 5">
            <a:extLst>
              <a:ext uri="{FF2B5EF4-FFF2-40B4-BE49-F238E27FC236}">
                <a16:creationId xmlns:a16="http://schemas.microsoft.com/office/drawing/2014/main" id="{01B45226-0D7B-4649-9BBA-162CDF634CE8}"/>
              </a:ext>
            </a:extLst>
          </p:cNvPr>
          <p:cNvCxnSpPr/>
          <p:nvPr/>
        </p:nvCxnSpPr>
        <p:spPr>
          <a:xfrm>
            <a:off x="2638425" y="523875"/>
            <a:ext cx="3457575" cy="368274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428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b="1" dirty="0">
                <a:solidFill>
                  <a:srgbClr val="FF0000"/>
                </a:solidFill>
              </a:rPr>
              <a:t>Habitat</a:t>
            </a:r>
          </a:p>
        </p:txBody>
      </p:sp>
      <p:sp>
        <p:nvSpPr>
          <p:cNvPr id="3" name="Content Placeholder 2"/>
          <p:cNvSpPr>
            <a:spLocks noGrp="1"/>
          </p:cNvSpPr>
          <p:nvPr>
            <p:ph idx="1"/>
          </p:nvPr>
        </p:nvSpPr>
        <p:spPr>
          <a:xfrm>
            <a:off x="8801100" y="2194560"/>
            <a:ext cx="3257550" cy="4024125"/>
          </a:xfrm>
        </p:spPr>
        <p:txBody>
          <a:bodyPr>
            <a:noAutofit/>
          </a:bodyPr>
          <a:lstStyle/>
          <a:p>
            <a:r>
              <a:rPr lang="en-CA" sz="4000" dirty="0"/>
              <a:t>BC’s mid-coast</a:t>
            </a:r>
          </a:p>
          <a:p>
            <a:endParaRPr lang="en-CA" sz="4000" dirty="0"/>
          </a:p>
          <a:p>
            <a:r>
              <a:rPr lang="en-CA" sz="4000" dirty="0"/>
              <a:t>Great Bear Rainforest</a:t>
            </a:r>
          </a:p>
        </p:txBody>
      </p:sp>
      <p:pic>
        <p:nvPicPr>
          <p:cNvPr id="4" name="Picture 3"/>
          <p:cNvPicPr>
            <a:picLocks noChangeAspect="1"/>
          </p:cNvPicPr>
          <p:nvPr/>
        </p:nvPicPr>
        <p:blipFill rotWithShape="1">
          <a:blip r:embed="rId2"/>
          <a:srcRect l="2605" t="12390" r="49270" b="14983"/>
          <a:stretch/>
        </p:blipFill>
        <p:spPr>
          <a:xfrm>
            <a:off x="901700" y="266699"/>
            <a:ext cx="7378700" cy="6260715"/>
          </a:xfrm>
          <a:prstGeom prst="rect">
            <a:avLst/>
          </a:prstGeom>
        </p:spPr>
      </p:pic>
    </p:spTree>
    <p:extLst>
      <p:ext uri="{BB962C8B-B14F-4D97-AF65-F5344CB8AC3E}">
        <p14:creationId xmlns:p14="http://schemas.microsoft.com/office/powerpoint/2010/main" val="3254899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Kermode Bear	</a:t>
            </a:r>
          </a:p>
        </p:txBody>
      </p:sp>
      <p:sp>
        <p:nvSpPr>
          <p:cNvPr id="3" name="Content Placeholder 2"/>
          <p:cNvSpPr>
            <a:spLocks noGrp="1"/>
          </p:cNvSpPr>
          <p:nvPr>
            <p:ph idx="1"/>
          </p:nvPr>
        </p:nvSpPr>
        <p:spPr>
          <a:xfrm>
            <a:off x="677334" y="2160589"/>
            <a:ext cx="6083703" cy="3880773"/>
          </a:xfrm>
        </p:spPr>
        <p:txBody>
          <a:bodyPr>
            <a:normAutofit fontScale="85000" lnSpcReduction="10000"/>
          </a:bodyPr>
          <a:lstStyle/>
          <a:p>
            <a:r>
              <a:rPr lang="en-CA" sz="2800" dirty="0"/>
              <a:t>A white variation of the North American Black Bear</a:t>
            </a:r>
          </a:p>
          <a:p>
            <a:r>
              <a:rPr lang="en-CA" sz="2800" dirty="0"/>
              <a:t>Low to moderate frequency on BC’s mid-coast </a:t>
            </a:r>
          </a:p>
          <a:p>
            <a:r>
              <a:rPr lang="en-CA" sz="2800" dirty="0"/>
              <a:t>Due to a recessive allele </a:t>
            </a:r>
          </a:p>
          <a:p>
            <a:r>
              <a:rPr lang="en-CA" sz="2800" dirty="0"/>
              <a:t>Bear still has pigmented eyes and skin</a:t>
            </a:r>
          </a:p>
          <a:p>
            <a:r>
              <a:rPr lang="en-CA" sz="2800" dirty="0"/>
              <a:t>Dubbed spirits of the forests</a:t>
            </a:r>
          </a:p>
          <a:p>
            <a:r>
              <a:rPr lang="en-CA" sz="2800" dirty="0"/>
              <a:t>Only found in the Great Bear Rainforest</a:t>
            </a:r>
          </a:p>
          <a:p>
            <a:r>
              <a:rPr lang="en-CA" sz="2800" dirty="0"/>
              <a:t>Approximately 400 bears remaining</a:t>
            </a:r>
          </a:p>
          <a:p>
            <a:endParaRPr lang="en-CA" dirty="0"/>
          </a:p>
        </p:txBody>
      </p:sp>
      <p:pic>
        <p:nvPicPr>
          <p:cNvPr id="5" name="Picture 4">
            <a:extLst>
              <a:ext uri="{FF2B5EF4-FFF2-40B4-BE49-F238E27FC236}">
                <a16:creationId xmlns:a16="http://schemas.microsoft.com/office/drawing/2014/main" id="{EFB17E62-1ED3-43D2-9151-E1AB43AB6F19}"/>
              </a:ext>
            </a:extLst>
          </p:cNvPr>
          <p:cNvPicPr>
            <a:picLocks noChangeAspect="1"/>
          </p:cNvPicPr>
          <p:nvPr/>
        </p:nvPicPr>
        <p:blipFill>
          <a:blip r:embed="rId2"/>
          <a:stretch>
            <a:fillRect/>
          </a:stretch>
        </p:blipFill>
        <p:spPr>
          <a:xfrm>
            <a:off x="6761037" y="3190875"/>
            <a:ext cx="4830888" cy="3314700"/>
          </a:xfrm>
          <a:prstGeom prst="rect">
            <a:avLst/>
          </a:prstGeom>
        </p:spPr>
      </p:pic>
    </p:spTree>
    <p:extLst>
      <p:ext uri="{BB962C8B-B14F-4D97-AF65-F5344CB8AC3E}">
        <p14:creationId xmlns:p14="http://schemas.microsoft.com/office/powerpoint/2010/main" val="1675425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2" y="901532"/>
            <a:ext cx="4150658" cy="1293028"/>
          </a:xfrm>
        </p:spPr>
        <p:txBody>
          <a:bodyPr/>
          <a:lstStyle/>
          <a:p>
            <a:r>
              <a:rPr lang="en-CA" b="1" dirty="0">
                <a:solidFill>
                  <a:srgbClr val="FF0000"/>
                </a:solidFill>
              </a:rPr>
              <a:t>A recessive </a:t>
            </a:r>
            <a:br>
              <a:rPr lang="en-CA" b="1" dirty="0">
                <a:solidFill>
                  <a:srgbClr val="FF0000"/>
                </a:solidFill>
              </a:rPr>
            </a:br>
            <a:r>
              <a:rPr lang="en-CA" b="1" dirty="0">
                <a:solidFill>
                  <a:srgbClr val="FF0000"/>
                </a:solidFill>
              </a:rPr>
              <a:t>mutation	</a:t>
            </a:r>
          </a:p>
        </p:txBody>
      </p:sp>
      <p:sp>
        <p:nvSpPr>
          <p:cNvPr id="3" name="Content Placeholder 2"/>
          <p:cNvSpPr>
            <a:spLocks noGrp="1"/>
          </p:cNvSpPr>
          <p:nvPr>
            <p:ph idx="1"/>
          </p:nvPr>
        </p:nvSpPr>
        <p:spPr>
          <a:xfrm>
            <a:off x="685800" y="2194560"/>
            <a:ext cx="5051612" cy="4024125"/>
          </a:xfrm>
        </p:spPr>
        <p:txBody>
          <a:bodyPr>
            <a:normAutofit/>
          </a:bodyPr>
          <a:lstStyle/>
          <a:p>
            <a:r>
              <a:rPr lang="en-US" sz="2400" dirty="0"/>
              <a:t>single nucleotide replacement in the melanocortin-1 (Mc-1r) receptor </a:t>
            </a:r>
          </a:p>
          <a:p>
            <a:r>
              <a:rPr lang="en-US" sz="2400" b="1" dirty="0">
                <a:solidFill>
                  <a:srgbClr val="FF0000"/>
                </a:solidFill>
              </a:rPr>
              <a:t>Change nucleotide to adenine </a:t>
            </a:r>
            <a:r>
              <a:rPr lang="en-US" sz="2400" dirty="0"/>
              <a:t>rather than guanine</a:t>
            </a:r>
          </a:p>
          <a:p>
            <a:r>
              <a:rPr lang="en-US" sz="2400" dirty="0"/>
              <a:t>both parents contribute this recessive gene, the result is white fur (NOT albino)</a:t>
            </a:r>
            <a:endParaRPr lang="en-CA" sz="2400" dirty="0"/>
          </a:p>
        </p:txBody>
      </p:sp>
      <p:pic>
        <p:nvPicPr>
          <p:cNvPr id="5" name="Picture 4">
            <a:extLst>
              <a:ext uri="{FF2B5EF4-FFF2-40B4-BE49-F238E27FC236}">
                <a16:creationId xmlns:a16="http://schemas.microsoft.com/office/drawing/2014/main" id="{5ECB4ABE-9656-400F-9C34-FE1139368C0E}"/>
              </a:ext>
            </a:extLst>
          </p:cNvPr>
          <p:cNvPicPr>
            <a:picLocks noChangeAspect="1"/>
          </p:cNvPicPr>
          <p:nvPr/>
        </p:nvPicPr>
        <p:blipFill>
          <a:blip r:embed="rId2"/>
          <a:stretch>
            <a:fillRect/>
          </a:stretch>
        </p:blipFill>
        <p:spPr>
          <a:xfrm>
            <a:off x="6000188" y="901532"/>
            <a:ext cx="5922870" cy="5210736"/>
          </a:xfrm>
          <a:prstGeom prst="rect">
            <a:avLst/>
          </a:prstGeom>
        </p:spPr>
      </p:pic>
    </p:spTree>
    <p:extLst>
      <p:ext uri="{BB962C8B-B14F-4D97-AF65-F5344CB8AC3E}">
        <p14:creationId xmlns:p14="http://schemas.microsoft.com/office/powerpoint/2010/main" val="2443910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Kermode Bear	</a:t>
            </a:r>
          </a:p>
        </p:txBody>
      </p:sp>
      <p:sp>
        <p:nvSpPr>
          <p:cNvPr id="3" name="Content Placeholder 2"/>
          <p:cNvSpPr>
            <a:spLocks noGrp="1"/>
          </p:cNvSpPr>
          <p:nvPr>
            <p:ph idx="1"/>
          </p:nvPr>
        </p:nvSpPr>
        <p:spPr>
          <a:xfrm>
            <a:off x="313765" y="2194560"/>
            <a:ext cx="5477435" cy="4024125"/>
          </a:xfrm>
        </p:spPr>
        <p:txBody>
          <a:bodyPr>
            <a:normAutofit/>
          </a:bodyPr>
          <a:lstStyle/>
          <a:p>
            <a:r>
              <a:rPr lang="en-US" sz="2800" b="1" dirty="0"/>
              <a:t>1 out of 10 black bears in the Great Bear Rain Forest of west-central British Columbia has white fur</a:t>
            </a:r>
          </a:p>
          <a:p>
            <a:r>
              <a:rPr lang="en-US" sz="2800" b="1" dirty="0"/>
              <a:t> The highest concentration of these bears lives on and around Princess Royal Island.</a:t>
            </a:r>
            <a:endParaRPr lang="en-CA" sz="2800" dirty="0"/>
          </a:p>
        </p:txBody>
      </p:sp>
      <p:pic>
        <p:nvPicPr>
          <p:cNvPr id="1026" name="Picture 2" descr="Image result for princess royal island great bear rainforest">
            <a:extLst>
              <a:ext uri="{FF2B5EF4-FFF2-40B4-BE49-F238E27FC236}">
                <a16:creationId xmlns:a16="http://schemas.microsoft.com/office/drawing/2014/main" id="{3131D0F3-BA42-46DD-BED2-C781FD359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526" y="2194560"/>
            <a:ext cx="4793731" cy="3761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561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Kermode Bear	</a:t>
            </a:r>
          </a:p>
        </p:txBody>
      </p:sp>
      <p:sp>
        <p:nvSpPr>
          <p:cNvPr id="3" name="Content Placeholder 2"/>
          <p:cNvSpPr>
            <a:spLocks noGrp="1"/>
          </p:cNvSpPr>
          <p:nvPr>
            <p:ph idx="1"/>
          </p:nvPr>
        </p:nvSpPr>
        <p:spPr>
          <a:xfrm>
            <a:off x="685800" y="2194560"/>
            <a:ext cx="6091518" cy="4024125"/>
          </a:xfrm>
        </p:spPr>
        <p:txBody>
          <a:bodyPr>
            <a:normAutofit/>
          </a:bodyPr>
          <a:lstStyle/>
          <a:p>
            <a:r>
              <a:rPr lang="en-CA" sz="2800" dirty="0"/>
              <a:t>A theory of their success is that the Kermode bear is a stronger fishermen than the black bear as they cast less of a shadow as they fish (for fish to detect)</a:t>
            </a:r>
          </a:p>
          <a:p>
            <a:pPr lvl="1"/>
            <a:r>
              <a:rPr lang="en-CA" sz="2600" dirty="0"/>
              <a:t>Similar to idea of white bellies of many ocean animals</a:t>
            </a:r>
          </a:p>
        </p:txBody>
      </p:sp>
      <p:pic>
        <p:nvPicPr>
          <p:cNvPr id="4" name="Picture 3"/>
          <p:cNvPicPr>
            <a:picLocks noChangeAspect="1"/>
          </p:cNvPicPr>
          <p:nvPr/>
        </p:nvPicPr>
        <p:blipFill>
          <a:blip r:embed="rId2"/>
          <a:stretch>
            <a:fillRect/>
          </a:stretch>
        </p:blipFill>
        <p:spPr>
          <a:xfrm>
            <a:off x="7200900" y="3323694"/>
            <a:ext cx="4356100" cy="2894991"/>
          </a:xfrm>
          <a:prstGeom prst="rect">
            <a:avLst/>
          </a:prstGeom>
        </p:spPr>
      </p:pic>
    </p:spTree>
    <p:extLst>
      <p:ext uri="{BB962C8B-B14F-4D97-AF65-F5344CB8AC3E}">
        <p14:creationId xmlns:p14="http://schemas.microsoft.com/office/powerpoint/2010/main" val="4287912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194560"/>
            <a:ext cx="4267200" cy="4024125"/>
          </a:xfrm>
        </p:spPr>
        <p:txBody>
          <a:bodyPr/>
          <a:lstStyle/>
          <a:p>
            <a:pPr marL="0" indent="0">
              <a:buNone/>
            </a:pPr>
            <a:r>
              <a:rPr lang="en-CA" dirty="0"/>
              <a:t>Watch video</a:t>
            </a:r>
          </a:p>
        </p:txBody>
      </p:sp>
      <p:pic>
        <p:nvPicPr>
          <p:cNvPr id="4" name="Picture 3">
            <a:hlinkClick r:id="rId2"/>
          </p:cNvPr>
          <p:cNvPicPr>
            <a:picLocks noChangeAspect="1"/>
          </p:cNvPicPr>
          <p:nvPr/>
        </p:nvPicPr>
        <p:blipFill>
          <a:blip r:embed="rId3"/>
          <a:stretch>
            <a:fillRect/>
          </a:stretch>
        </p:blipFill>
        <p:spPr>
          <a:xfrm>
            <a:off x="4324349" y="970900"/>
            <a:ext cx="7703107" cy="5137800"/>
          </a:xfrm>
          <a:prstGeom prst="rect">
            <a:avLst/>
          </a:prstGeom>
        </p:spPr>
      </p:pic>
      <p:cxnSp>
        <p:nvCxnSpPr>
          <p:cNvPr id="6" name="Straight Arrow Connector 5"/>
          <p:cNvCxnSpPr/>
          <p:nvPr/>
        </p:nvCxnSpPr>
        <p:spPr>
          <a:xfrm>
            <a:off x="2794000" y="2381496"/>
            <a:ext cx="4762500" cy="17460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13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6518" y="764372"/>
            <a:ext cx="3509682" cy="1369227"/>
          </a:xfrm>
        </p:spPr>
        <p:txBody>
          <a:bodyPr/>
          <a:lstStyle/>
          <a:p>
            <a:r>
              <a:rPr lang="en-CA" b="1" dirty="0">
                <a:solidFill>
                  <a:srgbClr val="FF0000"/>
                </a:solidFill>
              </a:rPr>
              <a:t>Spirit Bear</a:t>
            </a:r>
          </a:p>
        </p:txBody>
      </p:sp>
      <p:pic>
        <p:nvPicPr>
          <p:cNvPr id="4" name="Picture 3"/>
          <p:cNvPicPr>
            <a:picLocks noChangeAspect="1"/>
          </p:cNvPicPr>
          <p:nvPr/>
        </p:nvPicPr>
        <p:blipFill>
          <a:blip r:embed="rId2"/>
          <a:stretch>
            <a:fillRect/>
          </a:stretch>
        </p:blipFill>
        <p:spPr>
          <a:xfrm>
            <a:off x="571500" y="503685"/>
            <a:ext cx="5715000" cy="5715000"/>
          </a:xfrm>
          <a:prstGeom prst="rect">
            <a:avLst/>
          </a:prstGeom>
        </p:spPr>
      </p:pic>
      <p:pic>
        <p:nvPicPr>
          <p:cNvPr id="5" name="Picture 4"/>
          <p:cNvPicPr>
            <a:picLocks noChangeAspect="1"/>
          </p:cNvPicPr>
          <p:nvPr/>
        </p:nvPicPr>
        <p:blipFill>
          <a:blip r:embed="rId3"/>
          <a:stretch>
            <a:fillRect/>
          </a:stretch>
        </p:blipFill>
        <p:spPr>
          <a:xfrm>
            <a:off x="7200900" y="2587625"/>
            <a:ext cx="4100513" cy="2694200"/>
          </a:xfrm>
          <a:prstGeom prst="rect">
            <a:avLst/>
          </a:prstGeom>
        </p:spPr>
      </p:pic>
    </p:spTree>
    <p:extLst>
      <p:ext uri="{BB962C8B-B14F-4D97-AF65-F5344CB8AC3E}">
        <p14:creationId xmlns:p14="http://schemas.microsoft.com/office/powerpoint/2010/main" val="219755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700" y="129373"/>
            <a:ext cx="8610600" cy="1293028"/>
          </a:xfrm>
        </p:spPr>
        <p:txBody>
          <a:bodyPr/>
          <a:lstStyle/>
          <a:p>
            <a:r>
              <a:rPr lang="en-CA" b="1" dirty="0">
                <a:solidFill>
                  <a:srgbClr val="FF0000"/>
                </a:solidFill>
              </a:rPr>
              <a:t>Fostering Fitness</a:t>
            </a:r>
          </a:p>
        </p:txBody>
      </p:sp>
      <p:sp>
        <p:nvSpPr>
          <p:cNvPr id="3" name="Content Placeholder 2"/>
          <p:cNvSpPr>
            <a:spLocks noGrp="1"/>
          </p:cNvSpPr>
          <p:nvPr>
            <p:ph idx="1"/>
          </p:nvPr>
        </p:nvSpPr>
        <p:spPr>
          <a:xfrm>
            <a:off x="406400" y="1102360"/>
            <a:ext cx="10820400" cy="4024125"/>
          </a:xfrm>
        </p:spPr>
        <p:txBody>
          <a:bodyPr/>
          <a:lstStyle/>
          <a:p>
            <a:r>
              <a:rPr lang="en-CA" dirty="0"/>
              <a:t>White bears are more successful at catching salmon in daylight compared with black ones. </a:t>
            </a:r>
          </a:p>
          <a:p>
            <a:endParaRPr lang="en-CA" dirty="0"/>
          </a:p>
          <a:p>
            <a:r>
              <a:rPr lang="en-CA" dirty="0"/>
              <a:t>The bears play a key role in the ecosystem, contributing to the growth of the forest by spreading marine nutrients. They carry salmon carcasses deep into the forest where they are absorbed by the forest floor and the nutrients from the ocean are effectively transferred to the trees.</a:t>
            </a:r>
          </a:p>
        </p:txBody>
      </p:sp>
      <p:pic>
        <p:nvPicPr>
          <p:cNvPr id="4" name="Picture 3"/>
          <p:cNvPicPr>
            <a:picLocks noChangeAspect="1"/>
          </p:cNvPicPr>
          <p:nvPr/>
        </p:nvPicPr>
        <p:blipFill>
          <a:blip r:embed="rId2"/>
          <a:stretch>
            <a:fillRect/>
          </a:stretch>
        </p:blipFill>
        <p:spPr>
          <a:xfrm>
            <a:off x="6362699" y="3650397"/>
            <a:ext cx="3209925" cy="2664677"/>
          </a:xfrm>
          <a:prstGeom prst="rect">
            <a:avLst/>
          </a:prstGeom>
        </p:spPr>
      </p:pic>
    </p:spTree>
    <p:extLst>
      <p:ext uri="{BB962C8B-B14F-4D97-AF65-F5344CB8AC3E}">
        <p14:creationId xmlns:p14="http://schemas.microsoft.com/office/powerpoint/2010/main" val="224812819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370</TotalTime>
  <Words>534</Words>
  <Application>Microsoft Office PowerPoint</Application>
  <PresentationFormat>Widescreen</PresentationFormat>
  <Paragraphs>52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Trebuchet MS</vt:lpstr>
      <vt:lpstr>Wingdings 3</vt:lpstr>
      <vt:lpstr>Facet</vt:lpstr>
      <vt:lpstr>Spirit Bear</vt:lpstr>
      <vt:lpstr>Habitat</vt:lpstr>
      <vt:lpstr>Kermode Bear </vt:lpstr>
      <vt:lpstr>A recessive  mutation </vt:lpstr>
      <vt:lpstr>Kermode Bear </vt:lpstr>
      <vt:lpstr>Kermode Bear </vt:lpstr>
      <vt:lpstr>PowerPoint Presentation</vt:lpstr>
      <vt:lpstr>Spirit Bear</vt:lpstr>
      <vt:lpstr>Fostering Fitness</vt:lpstr>
      <vt:lpstr>The Tsimshian Legend</vt:lpstr>
      <vt:lpstr>Competitors</vt:lpstr>
      <vt:lpstr>What is being done?</vt:lpstr>
      <vt:lpstr>PowerPoint Presentation</vt:lpstr>
      <vt:lpstr>What questions Do you have about this organism?</vt:lpstr>
      <vt:lpstr>Table Team Research</vt:lpstr>
      <vt:lpstr>Nature of Things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 Bear</dc:title>
  <dc:creator>Shona</dc:creator>
  <cp:lastModifiedBy>Becker, Shona</cp:lastModifiedBy>
  <cp:revision>23</cp:revision>
  <dcterms:created xsi:type="dcterms:W3CDTF">2018-02-22T06:41:47Z</dcterms:created>
  <dcterms:modified xsi:type="dcterms:W3CDTF">2020-02-07T17:57:43Z</dcterms:modified>
</cp:coreProperties>
</file>