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5" r:id="rId5"/>
    <p:sldId id="266" r:id="rId6"/>
    <p:sldId id="258" r:id="rId7"/>
    <p:sldId id="261" r:id="rId8"/>
    <p:sldId id="257" r:id="rId9"/>
    <p:sldId id="262" r:id="rId10"/>
    <p:sldId id="263" r:id="rId11"/>
    <p:sldId id="264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aJJoV0xSDq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D4272-A327-470A-9CF5-E0E902F32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6375" y="3428998"/>
            <a:ext cx="6653499" cy="22685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Simple and Compound Interest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10C45-3B51-4A7B-AC97-BCF3C5859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FOM 11</a:t>
            </a:r>
          </a:p>
        </p:txBody>
      </p:sp>
    </p:spTree>
    <p:extLst>
      <p:ext uri="{BB962C8B-B14F-4D97-AF65-F5344CB8AC3E}">
        <p14:creationId xmlns:p14="http://schemas.microsoft.com/office/powerpoint/2010/main" val="408855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309E9-8529-4E5D-A345-4AB149312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Practice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DCAB31-7EA7-4867-BADB-A697A6AAC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412" y="1479176"/>
            <a:ext cx="9404727" cy="457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FF00"/>
                </a:solidFill>
              </a:rPr>
              <a:t>Geezia</a:t>
            </a:r>
            <a:r>
              <a:rPr lang="en-US" sz="2800" b="1" dirty="0">
                <a:solidFill>
                  <a:srgbClr val="FFFF00"/>
                </a:solidFill>
              </a:rPr>
              <a:t> has invested $8000 in a 5 year bond, compounded annually at a rate of 3.2% per annum.  Determine the interest earned at the end of the 5 year period.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442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DC9A-74A3-43A0-9802-641EF99B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Pg</a:t>
            </a:r>
            <a:r>
              <a:rPr lang="en-US" b="1" dirty="0">
                <a:solidFill>
                  <a:srgbClr val="FF0000"/>
                </a:solidFill>
              </a:rPr>
              <a:t> 322  Workbook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224C-9C98-466D-8E4B-09B62ED39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259" y="1541929"/>
            <a:ext cx="9619880" cy="4508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Amber Lynn invested $8000 in an investment for 5 years compounded annually at a rate of 7.25% per year.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Determine the value of her investment at the end of the term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Calculate the profit made on her investment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Suppose that Amber Lynn has not decided how long she will keep the investment.  Let x represent the number of years that her money is invested.  Write an equation of the form y = </a:t>
            </a:r>
            <a:r>
              <a:rPr lang="en-US" dirty="0" err="1"/>
              <a:t>ab</a:t>
            </a:r>
            <a:r>
              <a:rPr lang="en-US" baseline="30000" dirty="0" err="1"/>
              <a:t>x</a:t>
            </a:r>
            <a:r>
              <a:rPr lang="en-US" baseline="30000" dirty="0"/>
              <a:t> </a:t>
            </a:r>
            <a:r>
              <a:rPr lang="en-US" dirty="0"/>
              <a:t>to represent her balance after x years</a:t>
            </a:r>
          </a:p>
        </p:txBody>
      </p:sp>
    </p:spTree>
    <p:extLst>
      <p:ext uri="{BB962C8B-B14F-4D97-AF65-F5344CB8AC3E}">
        <p14:creationId xmlns:p14="http://schemas.microsoft.com/office/powerpoint/2010/main" val="247763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DC9A-74A3-43A0-9802-641EF99B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464700"/>
            <a:ext cx="7958331" cy="1077229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Pg</a:t>
            </a:r>
            <a:r>
              <a:rPr lang="en-US" b="1" dirty="0">
                <a:solidFill>
                  <a:srgbClr val="FF0000"/>
                </a:solidFill>
              </a:rPr>
              <a:t> 322  Workbook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224C-9C98-466D-8E4B-09B62ED39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259" y="1541929"/>
            <a:ext cx="10203516" cy="4508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Amber Lynn wants to know which of the following options will increase her investment more:</a:t>
            </a:r>
          </a:p>
          <a:p>
            <a:r>
              <a:rPr lang="en-US" sz="1800" b="1" dirty="0">
                <a:solidFill>
                  <a:srgbClr val="FFFF00"/>
                </a:solidFill>
              </a:rPr>
              <a:t>increasing her initial investment by $500</a:t>
            </a:r>
          </a:p>
          <a:p>
            <a:r>
              <a:rPr lang="en-US" sz="1800" b="1" dirty="0">
                <a:solidFill>
                  <a:srgbClr val="FFFF00"/>
                </a:solidFill>
              </a:rPr>
              <a:t>Finding an investment with an annual interest rate of 8%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For each of these two scenarios, write an equation to represent her balance after x years.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If Amber wants to cash out her investment after 5 years, which is the better option?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If Amber wants to cash out her investment after 10 years, which is the better option?</a:t>
            </a:r>
          </a:p>
        </p:txBody>
      </p:sp>
    </p:spTree>
    <p:extLst>
      <p:ext uri="{BB962C8B-B14F-4D97-AF65-F5344CB8AC3E}">
        <p14:creationId xmlns:p14="http://schemas.microsoft.com/office/powerpoint/2010/main" val="4291005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9CE9-E977-4512-B7C2-B567AB7A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Rule of 72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3A028-18D9-4192-9F17-23F6C05F7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424" y="2052116"/>
            <a:ext cx="4467225" cy="399782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72 / interest (%) = years to double</a:t>
            </a: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72 / years to double = Interest (%)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B7EBC-94C6-472D-AB6E-06B917E48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8" y="123825"/>
            <a:ext cx="63341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8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F84F-1547-4270-B49E-DB0DA524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4746E-8B00-4D4E-9AB5-A90E5827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486" y="1721375"/>
            <a:ext cx="6579165" cy="3997828"/>
          </a:xfrm>
        </p:spPr>
        <p:txBody>
          <a:bodyPr>
            <a:normAutofit/>
          </a:bodyPr>
          <a:lstStyle/>
          <a:p>
            <a:r>
              <a:rPr lang="en-US" sz="4400" b="1" dirty="0"/>
              <a:t>Page 325  #1 – 7 &amp; 9</a:t>
            </a:r>
          </a:p>
          <a:p>
            <a:r>
              <a:rPr lang="en-US" sz="4400" b="1" dirty="0"/>
              <a:t>Download for Monday (on your phone)</a:t>
            </a:r>
          </a:p>
          <a:p>
            <a:pPr lvl="1"/>
            <a:r>
              <a:rPr lang="en-US" sz="4200" b="1" dirty="0"/>
              <a:t>Ex Calculator</a:t>
            </a:r>
          </a:p>
          <a:p>
            <a:endParaRPr lang="en-US" sz="4400" b="1" dirty="0"/>
          </a:p>
        </p:txBody>
      </p:sp>
      <p:pic>
        <p:nvPicPr>
          <p:cNvPr id="6146" name="Picture 2" descr="Image result for FOM 11 absolute value workbook">
            <a:extLst>
              <a:ext uri="{FF2B5EF4-FFF2-40B4-BE49-F238E27FC236}">
                <a16:creationId xmlns:a16="http://schemas.microsoft.com/office/drawing/2014/main" id="{6F23B986-2B53-4A56-8404-8C1F9348B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98" y="1721375"/>
            <a:ext cx="2714625" cy="308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z Calculator app">
            <a:extLst>
              <a:ext uri="{FF2B5EF4-FFF2-40B4-BE49-F238E27FC236}">
                <a16:creationId xmlns:a16="http://schemas.microsoft.com/office/drawing/2014/main" id="{CBDF940A-B04D-4545-A5D9-C5F8ED9F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90" y="5347223"/>
            <a:ext cx="3682932" cy="14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4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AC3B-F5BB-401B-813B-951CF461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197" y="566009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What do we know about banking?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D9305-8BA0-4A40-8E06-225E94A9C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299" y="2052116"/>
            <a:ext cx="5502839" cy="399782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brainstorm">
            <a:extLst>
              <a:ext uri="{FF2B5EF4-FFF2-40B4-BE49-F238E27FC236}">
                <a16:creationId xmlns:a16="http://schemas.microsoft.com/office/drawing/2014/main" id="{23093DD5-E207-4E07-82DC-82D26F7CE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0" r="22930"/>
          <a:stretch/>
        </p:blipFill>
        <p:spPr bwMode="auto">
          <a:xfrm>
            <a:off x="1504949" y="1813991"/>
            <a:ext cx="26955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62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AE860-751D-4157-B852-9CEAAE555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How does banking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D52F-0B5E-4295-8204-375812F04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C264063-1DDE-4FEE-B520-06A77E29D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665" y="1941770"/>
            <a:ext cx="7790474" cy="431072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D7449E-E877-443B-BC6A-B32AB170C60F}"/>
              </a:ext>
            </a:extLst>
          </p:cNvPr>
          <p:cNvCxnSpPr/>
          <p:nvPr/>
        </p:nvCxnSpPr>
        <p:spPr>
          <a:xfrm>
            <a:off x="623455" y="1885285"/>
            <a:ext cx="2909454" cy="10934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45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3B46-AD53-4B9A-8E8F-DAC28223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F60DA-55F6-4C31-8B97-80BFF6E94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What are the different types of investments">
            <a:extLst>
              <a:ext uri="{FF2B5EF4-FFF2-40B4-BE49-F238E27FC236}">
                <a16:creationId xmlns:a16="http://schemas.microsoft.com/office/drawing/2014/main" id="{15D3C367-F4AB-4024-BF4D-2888F7AA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80975"/>
            <a:ext cx="7553325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2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999A8-ACF0-4941-AF09-DE6730116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741" y="2929416"/>
            <a:ext cx="5512397" cy="312052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40D88-B76F-4454-B8A6-AC2265ECB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9" t="12100" r="10810" b="21352"/>
          <a:stretch/>
        </p:blipFill>
        <p:spPr>
          <a:xfrm>
            <a:off x="969049" y="2028825"/>
            <a:ext cx="9872902" cy="4592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9164A2-06DF-4754-AA71-DF24A648C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372162"/>
            <a:ext cx="8324850" cy="13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4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8186-F82F-4F9F-B711-D5282561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Types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441C-7D85-46D9-86B1-DB8157E74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2052116"/>
            <a:ext cx="8935303" cy="399782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Simple Interest </a:t>
            </a:r>
            <a:r>
              <a:rPr lang="en-US" sz="3200" b="1" dirty="0">
                <a:sym typeface="Wingdings" panose="05000000000000000000" pitchFamily="2" charset="2"/>
              </a:rPr>
              <a:t> Interest that is paid on only the initial principle of the investment (used for short term investments)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b="1" dirty="0">
                <a:solidFill>
                  <a:srgbClr val="FFFF00"/>
                </a:solidFill>
              </a:rPr>
              <a:t>Compound Interest </a:t>
            </a:r>
            <a:r>
              <a:rPr lang="en-US" sz="3200" b="1" dirty="0">
                <a:sym typeface="Wingdings" panose="05000000000000000000" pitchFamily="2" charset="2"/>
              </a:rPr>
              <a:t> Interest that is paid on the initial interest AND the accumulating interest (used for long term investments)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6769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EE98-9526-4687-A9C1-DC5749CB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does type of interest impact my savings?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7E17B-CB30-4E2E-87C7-8C3CB953C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738352"/>
            <a:ext cx="5904236" cy="2224049"/>
          </a:xfrm>
        </p:spPr>
        <p:txBody>
          <a:bodyPr>
            <a:normAutofit/>
          </a:bodyPr>
          <a:lstStyle/>
          <a:p>
            <a:r>
              <a:rPr lang="en-US" dirty="0"/>
              <a:t>Sam and Jacquie both have $5,000 to put in the bank from their summer job.  Sam’s bank offers 5% simple interest per annum. Jacquie’s bank offers 5% compound interest per annum. What are their investments after 5 years?</a:t>
            </a:r>
          </a:p>
        </p:txBody>
      </p:sp>
      <p:pic>
        <p:nvPicPr>
          <p:cNvPr id="3074" name="Picture 2" descr="Image result for emoji boy">
            <a:extLst>
              <a:ext uri="{FF2B5EF4-FFF2-40B4-BE49-F238E27FC236}">
                <a16:creationId xmlns:a16="http://schemas.microsoft.com/office/drawing/2014/main" id="{97B6B679-AA55-40D3-80B1-9679FE402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99" y="2757487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moji girl">
            <a:extLst>
              <a:ext uri="{FF2B5EF4-FFF2-40B4-BE49-F238E27FC236}">
                <a16:creationId xmlns:a16="http://schemas.microsoft.com/office/drawing/2014/main" id="{289021C3-4C3B-4133-A1EA-CAF335151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962" y="2538412"/>
            <a:ext cx="2275946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5906E-481C-445D-B9C4-A8AC86447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25216"/>
              </p:ext>
            </p:extLst>
          </p:nvPr>
        </p:nvGraphicFramePr>
        <p:xfrm>
          <a:off x="3286496" y="4073457"/>
          <a:ext cx="530256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523">
                  <a:extLst>
                    <a:ext uri="{9D8B030D-6E8A-4147-A177-3AD203B41FA5}">
                      <a16:colId xmlns:a16="http://schemas.microsoft.com/office/drawing/2014/main" val="3019339934"/>
                    </a:ext>
                  </a:extLst>
                </a:gridCol>
                <a:gridCol w="1767523">
                  <a:extLst>
                    <a:ext uri="{9D8B030D-6E8A-4147-A177-3AD203B41FA5}">
                      <a16:colId xmlns:a16="http://schemas.microsoft.com/office/drawing/2014/main" val="2991823913"/>
                    </a:ext>
                  </a:extLst>
                </a:gridCol>
                <a:gridCol w="1767523">
                  <a:extLst>
                    <a:ext uri="{9D8B030D-6E8A-4147-A177-3AD203B41FA5}">
                      <a16:colId xmlns:a16="http://schemas.microsoft.com/office/drawing/2014/main" val="734751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Investment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Sam’s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Jacquie’s Investment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20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779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33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16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775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7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3E28-F972-4374-9039-38CCD680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Simple Interest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818BF-CDAD-46D0-97F8-1E65A45E9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106" y="4240306"/>
            <a:ext cx="9073033" cy="18096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Millie invests $2350 at 7% per year for six months.  Calculate the simple interest on Millie’s investment and the value of Millie’s investment after the 6 months. (</a:t>
            </a:r>
            <a:r>
              <a:rPr lang="en-US" b="1" dirty="0" err="1">
                <a:solidFill>
                  <a:srgbClr val="FFFF00"/>
                </a:solidFill>
              </a:rPr>
              <a:t>Pg</a:t>
            </a:r>
            <a:r>
              <a:rPr lang="en-US" b="1" dirty="0">
                <a:solidFill>
                  <a:srgbClr val="FFFF00"/>
                </a:solidFill>
              </a:rPr>
              <a:t> 317 in workbook)</a:t>
            </a:r>
          </a:p>
        </p:txBody>
      </p:sp>
      <p:pic>
        <p:nvPicPr>
          <p:cNvPr id="1026" name="Picture 2" descr="Image result for simple interest">
            <a:extLst>
              <a:ext uri="{FF2B5EF4-FFF2-40B4-BE49-F238E27FC236}">
                <a16:creationId xmlns:a16="http://schemas.microsoft.com/office/drawing/2014/main" id="{6F904E9C-B001-44D3-BAB9-2787439B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58" y="1556345"/>
            <a:ext cx="5465619" cy="251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0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3E28-F972-4374-9039-38CCD680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Compound Interest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818BF-CDAD-46D0-97F8-1E65A45E9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106" y="4754656"/>
            <a:ext cx="9073033" cy="18096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$4000 is invested in a 3 year GIC, compounded yearly at a rate of 3.5% per annum. Determine the value of the investment at the end of the term. (</a:t>
            </a:r>
            <a:r>
              <a:rPr lang="en-US" b="1" dirty="0" err="1">
                <a:solidFill>
                  <a:srgbClr val="FFFF00"/>
                </a:solidFill>
              </a:rPr>
              <a:t>Pg</a:t>
            </a:r>
            <a:r>
              <a:rPr lang="en-US" b="1" dirty="0">
                <a:solidFill>
                  <a:srgbClr val="FFFF00"/>
                </a:solidFill>
              </a:rPr>
              <a:t> 321 in workbook)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12A11-E595-46C3-B7B8-F4DD3208B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067" y="1713385"/>
            <a:ext cx="67151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84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973</TotalTime>
  <Words>466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MS Shell Dlg 2</vt:lpstr>
      <vt:lpstr>Wingdings</vt:lpstr>
      <vt:lpstr>Wingdings 3</vt:lpstr>
      <vt:lpstr>Madison</vt:lpstr>
      <vt:lpstr>Simple and Compound Interest</vt:lpstr>
      <vt:lpstr>What do we know about banking?</vt:lpstr>
      <vt:lpstr>How does banking work?</vt:lpstr>
      <vt:lpstr>PowerPoint Presentation</vt:lpstr>
      <vt:lpstr>PowerPoint Presentation</vt:lpstr>
      <vt:lpstr>Types of Interest</vt:lpstr>
      <vt:lpstr>How does type of interest impact my savings?</vt:lpstr>
      <vt:lpstr>Simple Interest Formula</vt:lpstr>
      <vt:lpstr>Compound Interest Formula</vt:lpstr>
      <vt:lpstr>Practice</vt:lpstr>
      <vt:lpstr>Pg 322  Workbook</vt:lpstr>
      <vt:lpstr>Pg 322  Workbook</vt:lpstr>
      <vt:lpstr>Rule of 72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and Compound Interest</dc:title>
  <dc:creator>Becker, Shona</dc:creator>
  <cp:lastModifiedBy>Becker, Shona</cp:lastModifiedBy>
  <cp:revision>20</cp:revision>
  <dcterms:created xsi:type="dcterms:W3CDTF">2019-12-12T13:47:41Z</dcterms:created>
  <dcterms:modified xsi:type="dcterms:W3CDTF">2019-12-13T16:23:32Z</dcterms:modified>
</cp:coreProperties>
</file>