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3" r:id="rId16"/>
    <p:sldId id="272" r:id="rId17"/>
    <p:sldId id="274" r:id="rId18"/>
    <p:sldId id="269" r:id="rId19"/>
    <p:sldId id="27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14" autoAdjust="0"/>
  </p:normalViewPr>
  <p:slideViewPr>
    <p:cSldViewPr snapToGrid="0">
      <p:cViewPr varScale="1">
        <p:scale>
          <a:sx n="80" d="100"/>
          <a:sy n="80" d="100"/>
        </p:scale>
        <p:origin x="5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6/15/2020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6/15/2020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9DF5E-14E8-4E58-8347-3728E9266E75}"/>
              </a:ext>
            </a:extLst>
          </p:cNvPr>
          <p:cNvSpPr>
            <a:spLocks noGrp="1"/>
          </p:cNvSpPr>
          <p:nvPr>
            <p:ph type="ctrTitle"/>
          </p:nvPr>
        </p:nvSpPr>
        <p:spPr/>
        <p:txBody>
          <a:bodyPr/>
          <a:lstStyle/>
          <a:p>
            <a:r>
              <a:rPr lang="en-US" dirty="0"/>
              <a:t>Quadratics Unit Review</a:t>
            </a:r>
          </a:p>
        </p:txBody>
      </p:sp>
      <p:sp>
        <p:nvSpPr>
          <p:cNvPr id="3" name="Subtitle 2">
            <a:extLst>
              <a:ext uri="{FF2B5EF4-FFF2-40B4-BE49-F238E27FC236}">
                <a16:creationId xmlns:a16="http://schemas.microsoft.com/office/drawing/2014/main" id="{3A9410EE-18D6-4DA7-B0F6-13606AF61AF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98986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7805-ED1E-4CE9-BD69-54EA97146DAE}"/>
              </a:ext>
            </a:extLst>
          </p:cNvPr>
          <p:cNvSpPr>
            <a:spLocks noGrp="1"/>
          </p:cNvSpPr>
          <p:nvPr>
            <p:ph type="title"/>
          </p:nvPr>
        </p:nvSpPr>
        <p:spPr>
          <a:xfrm>
            <a:off x="1295401" y="811802"/>
            <a:ext cx="9601196" cy="1303867"/>
          </a:xfrm>
        </p:spPr>
        <p:txBody>
          <a:bodyPr>
            <a:normAutofit fontScale="90000"/>
          </a:bodyPr>
          <a:lstStyle/>
          <a:p>
            <a:r>
              <a:rPr lang="en-US" b="1" dirty="0">
                <a:solidFill>
                  <a:srgbClr val="FF0000"/>
                </a:solidFill>
              </a:rPr>
              <a:t>Learning Goal #2:</a:t>
            </a:r>
            <a:br>
              <a:rPr lang="en-US" b="1" dirty="0">
                <a:solidFill>
                  <a:srgbClr val="FF0000"/>
                </a:solidFill>
              </a:rPr>
            </a:br>
            <a:r>
              <a:rPr lang="en-US" sz="3600" b="1" dirty="0">
                <a:solidFill>
                  <a:srgbClr val="FF0000"/>
                </a:solidFill>
              </a:rPr>
              <a:t>I can create an equation to match a parabola in all three forms (vertex, factor, and general forms)</a:t>
            </a:r>
          </a:p>
        </p:txBody>
      </p:sp>
      <p:sp>
        <p:nvSpPr>
          <p:cNvPr id="3" name="Content Placeholder 2">
            <a:extLst>
              <a:ext uri="{FF2B5EF4-FFF2-40B4-BE49-F238E27FC236}">
                <a16:creationId xmlns:a16="http://schemas.microsoft.com/office/drawing/2014/main" id="{A537F2F0-EF0C-4F81-B0D6-B33C2D61AB41}"/>
              </a:ext>
            </a:extLst>
          </p:cNvPr>
          <p:cNvSpPr>
            <a:spLocks noGrp="1"/>
          </p:cNvSpPr>
          <p:nvPr>
            <p:ph idx="1"/>
          </p:nvPr>
        </p:nvSpPr>
        <p:spPr/>
        <p:txBody>
          <a:bodyPr/>
          <a:lstStyle/>
          <a:p>
            <a:r>
              <a:rPr lang="en-US" b="1" dirty="0"/>
              <a:t>What is the equation for this parabola in GENERAL FORM?</a:t>
            </a:r>
          </a:p>
        </p:txBody>
      </p:sp>
      <p:pic>
        <p:nvPicPr>
          <p:cNvPr id="4" name="Picture 3">
            <a:extLst>
              <a:ext uri="{FF2B5EF4-FFF2-40B4-BE49-F238E27FC236}">
                <a16:creationId xmlns:a16="http://schemas.microsoft.com/office/drawing/2014/main" id="{C43FD5C3-7BC3-461C-8F4B-EC40338A4196}"/>
              </a:ext>
            </a:extLst>
          </p:cNvPr>
          <p:cNvPicPr>
            <a:picLocks noChangeAspect="1"/>
          </p:cNvPicPr>
          <p:nvPr/>
        </p:nvPicPr>
        <p:blipFill>
          <a:blip r:embed="rId2"/>
          <a:stretch>
            <a:fillRect/>
          </a:stretch>
        </p:blipFill>
        <p:spPr>
          <a:xfrm>
            <a:off x="1133474" y="3016696"/>
            <a:ext cx="4614553" cy="38413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6239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7805-ED1E-4CE9-BD69-54EA97146DAE}"/>
              </a:ext>
            </a:extLst>
          </p:cNvPr>
          <p:cNvSpPr>
            <a:spLocks noGrp="1"/>
          </p:cNvSpPr>
          <p:nvPr>
            <p:ph type="title"/>
          </p:nvPr>
        </p:nvSpPr>
        <p:spPr>
          <a:xfrm>
            <a:off x="1295401" y="811802"/>
            <a:ext cx="9601196" cy="1303867"/>
          </a:xfrm>
        </p:spPr>
        <p:txBody>
          <a:bodyPr>
            <a:normAutofit fontScale="90000"/>
          </a:bodyPr>
          <a:lstStyle/>
          <a:p>
            <a:r>
              <a:rPr lang="en-US" b="1" dirty="0">
                <a:solidFill>
                  <a:srgbClr val="FF0000"/>
                </a:solidFill>
              </a:rPr>
              <a:t>Learning Goal #3:</a:t>
            </a:r>
            <a:br>
              <a:rPr lang="en-US" b="1" dirty="0">
                <a:solidFill>
                  <a:srgbClr val="FF0000"/>
                </a:solidFill>
              </a:rPr>
            </a:br>
            <a:r>
              <a:rPr lang="en-US" sz="3600" b="1" dirty="0">
                <a:solidFill>
                  <a:srgbClr val="FF0000"/>
                </a:solidFill>
              </a:rPr>
              <a:t>I can translate between general form and vertex and factor form in order to graph the parabola</a:t>
            </a:r>
          </a:p>
        </p:txBody>
      </p:sp>
      <p:sp>
        <p:nvSpPr>
          <p:cNvPr id="3" name="Content Placeholder 2">
            <a:extLst>
              <a:ext uri="{FF2B5EF4-FFF2-40B4-BE49-F238E27FC236}">
                <a16:creationId xmlns:a16="http://schemas.microsoft.com/office/drawing/2014/main" id="{A537F2F0-EF0C-4F81-B0D6-B33C2D61AB41}"/>
              </a:ext>
            </a:extLst>
          </p:cNvPr>
          <p:cNvSpPr>
            <a:spLocks noGrp="1"/>
          </p:cNvSpPr>
          <p:nvPr>
            <p:ph idx="1"/>
          </p:nvPr>
        </p:nvSpPr>
        <p:spPr/>
        <p:txBody>
          <a:bodyPr/>
          <a:lstStyle/>
          <a:p>
            <a:r>
              <a:rPr lang="en-US" b="1" dirty="0"/>
              <a:t>Translate the below general form equations into </a:t>
            </a:r>
            <a:r>
              <a:rPr lang="en-US" b="1" u="sng" dirty="0">
                <a:solidFill>
                  <a:srgbClr val="7030A0"/>
                </a:solidFill>
              </a:rPr>
              <a:t>factor form</a:t>
            </a:r>
            <a:r>
              <a:rPr lang="en-US" b="1" dirty="0"/>
              <a:t>:</a:t>
            </a:r>
          </a:p>
          <a:p>
            <a:pPr marL="0" indent="0">
              <a:buNone/>
            </a:pPr>
            <a:r>
              <a:rPr lang="en-US" sz="3200" b="1" dirty="0">
                <a:solidFill>
                  <a:srgbClr val="7030A0"/>
                </a:solidFill>
              </a:rPr>
              <a:t>y = x</a:t>
            </a:r>
            <a:r>
              <a:rPr lang="en-US" sz="3200" b="1" baseline="30000" dirty="0">
                <a:solidFill>
                  <a:srgbClr val="7030A0"/>
                </a:solidFill>
              </a:rPr>
              <a:t>2</a:t>
            </a:r>
            <a:r>
              <a:rPr lang="en-US" sz="3200" b="1" dirty="0">
                <a:solidFill>
                  <a:srgbClr val="7030A0"/>
                </a:solidFill>
              </a:rPr>
              <a:t> + 3x + 2								y = x</a:t>
            </a:r>
            <a:r>
              <a:rPr lang="en-US" sz="3200" b="1" baseline="30000" dirty="0">
                <a:solidFill>
                  <a:srgbClr val="7030A0"/>
                </a:solidFill>
              </a:rPr>
              <a:t>2</a:t>
            </a:r>
            <a:r>
              <a:rPr lang="en-US" sz="3200" b="1" dirty="0">
                <a:solidFill>
                  <a:srgbClr val="7030A0"/>
                </a:solidFill>
              </a:rPr>
              <a:t> + 2x - 24</a:t>
            </a:r>
          </a:p>
        </p:txBody>
      </p:sp>
    </p:spTree>
    <p:extLst>
      <p:ext uri="{BB962C8B-B14F-4D97-AF65-F5344CB8AC3E}">
        <p14:creationId xmlns:p14="http://schemas.microsoft.com/office/powerpoint/2010/main" val="188237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7805-ED1E-4CE9-BD69-54EA97146DAE}"/>
              </a:ext>
            </a:extLst>
          </p:cNvPr>
          <p:cNvSpPr>
            <a:spLocks noGrp="1"/>
          </p:cNvSpPr>
          <p:nvPr>
            <p:ph type="title"/>
          </p:nvPr>
        </p:nvSpPr>
        <p:spPr>
          <a:xfrm>
            <a:off x="1295401" y="811802"/>
            <a:ext cx="9601196" cy="1303867"/>
          </a:xfrm>
        </p:spPr>
        <p:txBody>
          <a:bodyPr>
            <a:normAutofit fontScale="90000"/>
          </a:bodyPr>
          <a:lstStyle/>
          <a:p>
            <a:r>
              <a:rPr lang="en-US" b="1" dirty="0">
                <a:solidFill>
                  <a:srgbClr val="FF0000"/>
                </a:solidFill>
              </a:rPr>
              <a:t>Learning Goal #3:</a:t>
            </a:r>
            <a:br>
              <a:rPr lang="en-US" b="1" dirty="0">
                <a:solidFill>
                  <a:srgbClr val="FF0000"/>
                </a:solidFill>
              </a:rPr>
            </a:br>
            <a:r>
              <a:rPr lang="en-US" sz="3600" b="1" dirty="0">
                <a:solidFill>
                  <a:srgbClr val="FF0000"/>
                </a:solidFill>
              </a:rPr>
              <a:t>I can translate between general form and vertex and factor form in order to graph the parabola</a:t>
            </a:r>
          </a:p>
        </p:txBody>
      </p:sp>
      <p:sp>
        <p:nvSpPr>
          <p:cNvPr id="3" name="Content Placeholder 2">
            <a:extLst>
              <a:ext uri="{FF2B5EF4-FFF2-40B4-BE49-F238E27FC236}">
                <a16:creationId xmlns:a16="http://schemas.microsoft.com/office/drawing/2014/main" id="{A537F2F0-EF0C-4F81-B0D6-B33C2D61AB41}"/>
              </a:ext>
            </a:extLst>
          </p:cNvPr>
          <p:cNvSpPr>
            <a:spLocks noGrp="1"/>
          </p:cNvSpPr>
          <p:nvPr>
            <p:ph idx="1"/>
          </p:nvPr>
        </p:nvSpPr>
        <p:spPr/>
        <p:txBody>
          <a:bodyPr/>
          <a:lstStyle/>
          <a:p>
            <a:r>
              <a:rPr lang="en-US" b="1" dirty="0"/>
              <a:t>Translate the below general form equations into </a:t>
            </a:r>
            <a:r>
              <a:rPr lang="en-US" b="1" u="sng" dirty="0">
                <a:solidFill>
                  <a:srgbClr val="7030A0"/>
                </a:solidFill>
              </a:rPr>
              <a:t>vertex form</a:t>
            </a:r>
            <a:r>
              <a:rPr lang="en-US" b="1" dirty="0"/>
              <a:t>:</a:t>
            </a:r>
          </a:p>
          <a:p>
            <a:pPr marL="0" indent="0">
              <a:buNone/>
            </a:pPr>
            <a:r>
              <a:rPr lang="en-US" sz="3200" b="1" dirty="0">
                <a:solidFill>
                  <a:srgbClr val="7030A0"/>
                </a:solidFill>
              </a:rPr>
              <a:t>y = x</a:t>
            </a:r>
            <a:r>
              <a:rPr lang="en-US" sz="3200" b="1" baseline="30000" dirty="0">
                <a:solidFill>
                  <a:srgbClr val="7030A0"/>
                </a:solidFill>
              </a:rPr>
              <a:t>2</a:t>
            </a:r>
            <a:r>
              <a:rPr lang="en-US" sz="3200" b="1" dirty="0">
                <a:solidFill>
                  <a:srgbClr val="7030A0"/>
                </a:solidFill>
              </a:rPr>
              <a:t> + 6x + 10								y = x</a:t>
            </a:r>
            <a:r>
              <a:rPr lang="en-US" sz="3200" b="1" baseline="30000" dirty="0">
                <a:solidFill>
                  <a:srgbClr val="7030A0"/>
                </a:solidFill>
              </a:rPr>
              <a:t>2</a:t>
            </a:r>
            <a:r>
              <a:rPr lang="en-US" sz="3200" b="1" dirty="0">
                <a:solidFill>
                  <a:srgbClr val="7030A0"/>
                </a:solidFill>
              </a:rPr>
              <a:t> - 8x + 13</a:t>
            </a:r>
          </a:p>
        </p:txBody>
      </p:sp>
    </p:spTree>
    <p:extLst>
      <p:ext uri="{BB962C8B-B14F-4D97-AF65-F5344CB8AC3E}">
        <p14:creationId xmlns:p14="http://schemas.microsoft.com/office/powerpoint/2010/main" val="631963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7805-ED1E-4CE9-BD69-54EA97146DAE}"/>
              </a:ext>
            </a:extLst>
          </p:cNvPr>
          <p:cNvSpPr>
            <a:spLocks noGrp="1"/>
          </p:cNvSpPr>
          <p:nvPr>
            <p:ph type="title"/>
          </p:nvPr>
        </p:nvSpPr>
        <p:spPr>
          <a:xfrm>
            <a:off x="1295401" y="811802"/>
            <a:ext cx="9601196" cy="1303867"/>
          </a:xfrm>
        </p:spPr>
        <p:txBody>
          <a:bodyPr>
            <a:normAutofit fontScale="90000"/>
          </a:bodyPr>
          <a:lstStyle/>
          <a:p>
            <a:r>
              <a:rPr lang="en-US" b="1" dirty="0">
                <a:solidFill>
                  <a:srgbClr val="FF0000"/>
                </a:solidFill>
              </a:rPr>
              <a:t>Learning Goal #4:</a:t>
            </a:r>
            <a:br>
              <a:rPr lang="en-US" b="1" dirty="0">
                <a:solidFill>
                  <a:srgbClr val="FF0000"/>
                </a:solidFill>
              </a:rPr>
            </a:br>
            <a:r>
              <a:rPr lang="en-US" sz="3600" b="1" dirty="0">
                <a:solidFill>
                  <a:srgbClr val="FF0000"/>
                </a:solidFill>
              </a:rPr>
              <a:t>I can use quadratics to solve real world situations</a:t>
            </a:r>
          </a:p>
        </p:txBody>
      </p:sp>
      <p:sp>
        <p:nvSpPr>
          <p:cNvPr id="3" name="Content Placeholder 2">
            <a:extLst>
              <a:ext uri="{FF2B5EF4-FFF2-40B4-BE49-F238E27FC236}">
                <a16:creationId xmlns:a16="http://schemas.microsoft.com/office/drawing/2014/main" id="{A537F2F0-EF0C-4F81-B0D6-B33C2D61AB41}"/>
              </a:ext>
            </a:extLst>
          </p:cNvPr>
          <p:cNvSpPr>
            <a:spLocks noGrp="1"/>
          </p:cNvSpPr>
          <p:nvPr>
            <p:ph idx="1"/>
          </p:nvPr>
        </p:nvSpPr>
        <p:spPr/>
        <p:txBody>
          <a:bodyPr>
            <a:normAutofit fontScale="77500" lnSpcReduction="20000"/>
          </a:bodyPr>
          <a:lstStyle/>
          <a:p>
            <a:pPr marL="0" indent="0">
              <a:buNone/>
            </a:pPr>
            <a:r>
              <a:rPr lang="en-US" b="1" dirty="0"/>
              <a:t>Some children are playing at the local splash pad.  The water jets spray from the ground level.  The path of water from one of these jets forms an arch with the function:</a:t>
            </a:r>
          </a:p>
          <a:p>
            <a:pPr marL="0" indent="0" algn="ctr">
              <a:buNone/>
            </a:pPr>
            <a:r>
              <a:rPr lang="en-US" sz="3200" b="1" dirty="0">
                <a:solidFill>
                  <a:srgbClr val="7030A0"/>
                </a:solidFill>
              </a:rPr>
              <a:t>y = - 0.12x</a:t>
            </a:r>
            <a:r>
              <a:rPr lang="en-US" sz="3200" b="1" baseline="30000" dirty="0">
                <a:solidFill>
                  <a:srgbClr val="7030A0"/>
                </a:solidFill>
              </a:rPr>
              <a:t>2</a:t>
            </a:r>
            <a:r>
              <a:rPr lang="en-US" sz="3200" b="1" dirty="0">
                <a:solidFill>
                  <a:srgbClr val="7030A0"/>
                </a:solidFill>
              </a:rPr>
              <a:t> + 3x</a:t>
            </a:r>
          </a:p>
          <a:p>
            <a:pPr marL="0" indent="0">
              <a:buNone/>
            </a:pPr>
            <a:r>
              <a:rPr lang="en-US" sz="3200" b="1" dirty="0">
                <a:solidFill>
                  <a:srgbClr val="7030A0"/>
                </a:solidFill>
              </a:rPr>
              <a:t>X = horizontal distance from the opening (m)</a:t>
            </a:r>
          </a:p>
          <a:p>
            <a:pPr marL="0" indent="0">
              <a:buNone/>
            </a:pPr>
            <a:r>
              <a:rPr lang="en-US" sz="3200" b="1" dirty="0">
                <a:solidFill>
                  <a:srgbClr val="7030A0"/>
                </a:solidFill>
              </a:rPr>
              <a:t>Y = height of the water (m)</a:t>
            </a:r>
          </a:p>
          <a:p>
            <a:pPr marL="0" indent="0">
              <a:buNone/>
            </a:pPr>
            <a:r>
              <a:rPr lang="en-US" sz="3200" b="1" dirty="0">
                <a:solidFill>
                  <a:srgbClr val="FF0000"/>
                </a:solidFill>
              </a:rPr>
              <a:t>What is the maximum height of the sprayed water?</a:t>
            </a:r>
          </a:p>
          <a:p>
            <a:pPr marL="0" indent="0">
              <a:buNone/>
            </a:pPr>
            <a:r>
              <a:rPr lang="en-US" sz="3200" b="1" dirty="0">
                <a:solidFill>
                  <a:srgbClr val="FF0000"/>
                </a:solidFill>
              </a:rPr>
              <a:t>How far from the opening in the ground can the water reach?</a:t>
            </a:r>
          </a:p>
          <a:p>
            <a:pPr marL="0" indent="0">
              <a:buNone/>
            </a:pPr>
            <a:r>
              <a:rPr lang="en-US" sz="3200" b="1" dirty="0">
                <a:solidFill>
                  <a:srgbClr val="7030A0"/>
                </a:solidFill>
              </a:rPr>
              <a:t>						</a:t>
            </a:r>
          </a:p>
        </p:txBody>
      </p:sp>
    </p:spTree>
    <p:extLst>
      <p:ext uri="{BB962C8B-B14F-4D97-AF65-F5344CB8AC3E}">
        <p14:creationId xmlns:p14="http://schemas.microsoft.com/office/powerpoint/2010/main" val="170288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7805-ED1E-4CE9-BD69-54EA97146DAE}"/>
              </a:ext>
            </a:extLst>
          </p:cNvPr>
          <p:cNvSpPr>
            <a:spLocks noGrp="1"/>
          </p:cNvSpPr>
          <p:nvPr>
            <p:ph type="title"/>
          </p:nvPr>
        </p:nvSpPr>
        <p:spPr>
          <a:xfrm>
            <a:off x="1295401" y="811802"/>
            <a:ext cx="9601196" cy="1303867"/>
          </a:xfrm>
        </p:spPr>
        <p:txBody>
          <a:bodyPr>
            <a:normAutofit fontScale="90000"/>
          </a:bodyPr>
          <a:lstStyle/>
          <a:p>
            <a:r>
              <a:rPr lang="en-US" b="1" dirty="0">
                <a:solidFill>
                  <a:srgbClr val="FF0000"/>
                </a:solidFill>
              </a:rPr>
              <a:t>Learning Goal #4:</a:t>
            </a:r>
            <a:br>
              <a:rPr lang="en-US" b="1" dirty="0">
                <a:solidFill>
                  <a:srgbClr val="FF0000"/>
                </a:solidFill>
              </a:rPr>
            </a:br>
            <a:r>
              <a:rPr lang="en-US" sz="3600" b="1" dirty="0">
                <a:solidFill>
                  <a:srgbClr val="FF0000"/>
                </a:solidFill>
              </a:rPr>
              <a:t>I can use quadratics to solve real world situations</a:t>
            </a:r>
          </a:p>
        </p:txBody>
      </p:sp>
      <p:sp>
        <p:nvSpPr>
          <p:cNvPr id="3" name="Content Placeholder 2">
            <a:extLst>
              <a:ext uri="{FF2B5EF4-FFF2-40B4-BE49-F238E27FC236}">
                <a16:creationId xmlns:a16="http://schemas.microsoft.com/office/drawing/2014/main" id="{A537F2F0-EF0C-4F81-B0D6-B33C2D61AB41}"/>
              </a:ext>
            </a:extLst>
          </p:cNvPr>
          <p:cNvSpPr>
            <a:spLocks noGrp="1"/>
          </p:cNvSpPr>
          <p:nvPr>
            <p:ph idx="1"/>
          </p:nvPr>
        </p:nvSpPr>
        <p:spPr/>
        <p:txBody>
          <a:bodyPr>
            <a:normAutofit fontScale="77500" lnSpcReduction="20000"/>
          </a:bodyPr>
          <a:lstStyle/>
          <a:p>
            <a:pPr marL="0" indent="0">
              <a:buNone/>
            </a:pPr>
            <a:r>
              <a:rPr lang="en-US" b="1" dirty="0"/>
              <a:t>A skier’s jump was recorded frame by frame (see below).  The skier’s coach used the picture to determine the quadratics function that relates to the skiers motion, with the function:</a:t>
            </a:r>
          </a:p>
          <a:p>
            <a:pPr marL="0" indent="0" algn="ctr">
              <a:buNone/>
            </a:pPr>
            <a:r>
              <a:rPr lang="en-US" sz="3200" b="1" dirty="0">
                <a:solidFill>
                  <a:srgbClr val="7030A0"/>
                </a:solidFill>
              </a:rPr>
              <a:t>y = - 4.9x</a:t>
            </a:r>
            <a:r>
              <a:rPr lang="en-US" sz="3200" b="1" baseline="30000" dirty="0">
                <a:solidFill>
                  <a:srgbClr val="7030A0"/>
                </a:solidFill>
              </a:rPr>
              <a:t>2</a:t>
            </a:r>
            <a:r>
              <a:rPr lang="en-US" sz="3200" b="1" dirty="0">
                <a:solidFill>
                  <a:srgbClr val="7030A0"/>
                </a:solidFill>
              </a:rPr>
              <a:t> + 15x + 1</a:t>
            </a:r>
          </a:p>
          <a:p>
            <a:pPr marL="0" indent="0">
              <a:buNone/>
            </a:pPr>
            <a:r>
              <a:rPr lang="en-US" sz="3200" b="1" dirty="0">
                <a:solidFill>
                  <a:srgbClr val="7030A0"/>
                </a:solidFill>
              </a:rPr>
              <a:t>X = time skier was in the air (s)</a:t>
            </a:r>
          </a:p>
          <a:p>
            <a:pPr marL="0" indent="0">
              <a:buNone/>
            </a:pPr>
            <a:r>
              <a:rPr lang="en-US" sz="3200" b="1" dirty="0">
                <a:solidFill>
                  <a:srgbClr val="7030A0"/>
                </a:solidFill>
              </a:rPr>
              <a:t>Y = height of the skier above ground (m)</a:t>
            </a:r>
          </a:p>
          <a:p>
            <a:pPr marL="0" indent="0">
              <a:buNone/>
            </a:pPr>
            <a:r>
              <a:rPr lang="en-US" sz="3200" b="1" dirty="0">
                <a:solidFill>
                  <a:srgbClr val="FF0000"/>
                </a:solidFill>
              </a:rPr>
              <a:t>What is the maximum height of the skier?</a:t>
            </a:r>
          </a:p>
          <a:p>
            <a:pPr marL="0" indent="0">
              <a:buNone/>
            </a:pPr>
            <a:r>
              <a:rPr lang="en-US" sz="3200" b="1" dirty="0">
                <a:solidFill>
                  <a:srgbClr val="FF0000"/>
                </a:solidFill>
              </a:rPr>
              <a:t>How long was the skier in the air?</a:t>
            </a:r>
          </a:p>
          <a:p>
            <a:pPr marL="0" indent="0">
              <a:buNone/>
            </a:pPr>
            <a:r>
              <a:rPr lang="en-US" sz="3200" b="1" dirty="0">
                <a:solidFill>
                  <a:srgbClr val="7030A0"/>
                </a:solidFill>
              </a:rPr>
              <a:t>						</a:t>
            </a:r>
          </a:p>
        </p:txBody>
      </p:sp>
      <p:pic>
        <p:nvPicPr>
          <p:cNvPr id="2050" name="Picture 2" descr="Untitled">
            <a:extLst>
              <a:ext uri="{FF2B5EF4-FFF2-40B4-BE49-F238E27FC236}">
                <a16:creationId xmlns:a16="http://schemas.microsoft.com/office/drawing/2014/main" id="{6680F7E3-A267-46D5-98D4-852672B504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3614738"/>
            <a:ext cx="4463690" cy="212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740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7805-ED1E-4CE9-BD69-54EA97146DAE}"/>
              </a:ext>
            </a:extLst>
          </p:cNvPr>
          <p:cNvSpPr>
            <a:spLocks noGrp="1"/>
          </p:cNvSpPr>
          <p:nvPr>
            <p:ph type="title"/>
          </p:nvPr>
        </p:nvSpPr>
        <p:spPr>
          <a:xfrm>
            <a:off x="1295401" y="811802"/>
            <a:ext cx="9601196" cy="1303867"/>
          </a:xfrm>
        </p:spPr>
        <p:txBody>
          <a:bodyPr>
            <a:normAutofit fontScale="90000"/>
          </a:bodyPr>
          <a:lstStyle/>
          <a:p>
            <a:r>
              <a:rPr lang="en-US" b="1" dirty="0">
                <a:solidFill>
                  <a:srgbClr val="FF0000"/>
                </a:solidFill>
              </a:rPr>
              <a:t>Learning Goal #4:</a:t>
            </a:r>
            <a:br>
              <a:rPr lang="en-US" b="1" dirty="0">
                <a:solidFill>
                  <a:srgbClr val="FF0000"/>
                </a:solidFill>
              </a:rPr>
            </a:br>
            <a:r>
              <a:rPr lang="en-US" sz="3600" b="1" dirty="0">
                <a:solidFill>
                  <a:srgbClr val="FF0000"/>
                </a:solidFill>
              </a:rPr>
              <a:t>I can use quadratics to solve real world situations</a:t>
            </a:r>
          </a:p>
        </p:txBody>
      </p:sp>
      <p:sp>
        <p:nvSpPr>
          <p:cNvPr id="3" name="Content Placeholder 2">
            <a:extLst>
              <a:ext uri="{FF2B5EF4-FFF2-40B4-BE49-F238E27FC236}">
                <a16:creationId xmlns:a16="http://schemas.microsoft.com/office/drawing/2014/main" id="{A537F2F0-EF0C-4F81-B0D6-B33C2D61AB41}"/>
              </a:ext>
            </a:extLst>
          </p:cNvPr>
          <p:cNvSpPr>
            <a:spLocks noGrp="1"/>
          </p:cNvSpPr>
          <p:nvPr>
            <p:ph idx="1"/>
          </p:nvPr>
        </p:nvSpPr>
        <p:spPr/>
        <p:txBody>
          <a:bodyPr>
            <a:normAutofit/>
          </a:bodyPr>
          <a:lstStyle/>
          <a:p>
            <a:pPr marL="0" indent="0">
              <a:buNone/>
            </a:pPr>
            <a:r>
              <a:rPr lang="en-US" sz="3200" b="1" dirty="0">
                <a:solidFill>
                  <a:srgbClr val="7030A0"/>
                </a:solidFill>
              </a:rPr>
              <a:t>						</a:t>
            </a:r>
          </a:p>
        </p:txBody>
      </p:sp>
      <p:pic>
        <p:nvPicPr>
          <p:cNvPr id="2050" name="Picture 2" descr="Untitled">
            <a:extLst>
              <a:ext uri="{FF2B5EF4-FFF2-40B4-BE49-F238E27FC236}">
                <a16:creationId xmlns:a16="http://schemas.microsoft.com/office/drawing/2014/main" id="{6680F7E3-A267-46D5-98D4-852672B504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070" y="2115669"/>
            <a:ext cx="3187866" cy="15203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DEFB9C1-3D0C-40AB-98D0-49781650074A}"/>
              </a:ext>
            </a:extLst>
          </p:cNvPr>
          <p:cNvPicPr>
            <a:picLocks noChangeAspect="1"/>
          </p:cNvPicPr>
          <p:nvPr/>
        </p:nvPicPr>
        <p:blipFill>
          <a:blip r:embed="rId3"/>
          <a:stretch>
            <a:fillRect/>
          </a:stretch>
        </p:blipFill>
        <p:spPr>
          <a:xfrm>
            <a:off x="8060066" y="2115669"/>
            <a:ext cx="3375664" cy="45232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1008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7805-ED1E-4CE9-BD69-54EA97146DAE}"/>
              </a:ext>
            </a:extLst>
          </p:cNvPr>
          <p:cNvSpPr>
            <a:spLocks noGrp="1"/>
          </p:cNvSpPr>
          <p:nvPr>
            <p:ph type="title"/>
          </p:nvPr>
        </p:nvSpPr>
        <p:spPr>
          <a:xfrm>
            <a:off x="1295401" y="811802"/>
            <a:ext cx="7362824" cy="1303867"/>
          </a:xfrm>
        </p:spPr>
        <p:txBody>
          <a:bodyPr>
            <a:normAutofit fontScale="90000"/>
          </a:bodyPr>
          <a:lstStyle/>
          <a:p>
            <a:r>
              <a:rPr lang="en-US" b="1" dirty="0">
                <a:solidFill>
                  <a:srgbClr val="FF0000"/>
                </a:solidFill>
              </a:rPr>
              <a:t>Learning Goal #4:</a:t>
            </a:r>
            <a:br>
              <a:rPr lang="en-US" b="1" dirty="0">
                <a:solidFill>
                  <a:srgbClr val="FF0000"/>
                </a:solidFill>
              </a:rPr>
            </a:br>
            <a:r>
              <a:rPr lang="en-US" sz="3600" b="1" dirty="0">
                <a:solidFill>
                  <a:srgbClr val="FF0000"/>
                </a:solidFill>
              </a:rPr>
              <a:t>I can use quadratics to solve real world situations</a:t>
            </a:r>
          </a:p>
        </p:txBody>
      </p:sp>
      <p:sp>
        <p:nvSpPr>
          <p:cNvPr id="3" name="Content Placeholder 2">
            <a:extLst>
              <a:ext uri="{FF2B5EF4-FFF2-40B4-BE49-F238E27FC236}">
                <a16:creationId xmlns:a16="http://schemas.microsoft.com/office/drawing/2014/main" id="{A537F2F0-EF0C-4F81-B0D6-B33C2D61AB41}"/>
              </a:ext>
            </a:extLst>
          </p:cNvPr>
          <p:cNvSpPr>
            <a:spLocks noGrp="1"/>
          </p:cNvSpPr>
          <p:nvPr>
            <p:ph idx="1"/>
          </p:nvPr>
        </p:nvSpPr>
        <p:spPr>
          <a:xfrm>
            <a:off x="866775" y="2647950"/>
            <a:ext cx="10029822" cy="3227917"/>
          </a:xfrm>
        </p:spPr>
        <p:txBody>
          <a:bodyPr>
            <a:normAutofit/>
          </a:bodyPr>
          <a:lstStyle/>
          <a:p>
            <a:pPr marL="0" indent="0">
              <a:buNone/>
            </a:pPr>
            <a:r>
              <a:rPr lang="en-US" b="1" dirty="0"/>
              <a:t>SSS grads hold a fundraiser every Friday night throughout the school year…a perogy dinner! </a:t>
            </a:r>
          </a:p>
          <a:p>
            <a:pPr marL="0" indent="0">
              <a:buNone/>
            </a:pPr>
            <a:r>
              <a:rPr lang="en-US" b="1" dirty="0"/>
              <a:t>They usually charge $6 for a plate of perogies.  They know from previous Fridays that 120 plates of perogies can be sold at the $6 price, but for each $1 price increase 10 fewer plates will be sold.  What should the members charge if they want to raise as much money as they can for the grad class?</a:t>
            </a:r>
          </a:p>
          <a:p>
            <a:pPr marL="0" indent="0">
              <a:buNone/>
            </a:pPr>
            <a:r>
              <a:rPr lang="en-US" sz="3200" b="1" dirty="0">
                <a:solidFill>
                  <a:srgbClr val="7030A0"/>
                </a:solidFill>
              </a:rPr>
              <a:t>						</a:t>
            </a:r>
          </a:p>
        </p:txBody>
      </p:sp>
      <p:pic>
        <p:nvPicPr>
          <p:cNvPr id="4098" name="Picture 2" descr="Perogie Supper | Holy Family School">
            <a:extLst>
              <a:ext uri="{FF2B5EF4-FFF2-40B4-BE49-F238E27FC236}">
                <a16:creationId xmlns:a16="http://schemas.microsoft.com/office/drawing/2014/main" id="{B37EF318-33F1-4557-907F-204D1D7E34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2550" y="465997"/>
            <a:ext cx="2505074" cy="1880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63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7805-ED1E-4CE9-BD69-54EA97146DAE}"/>
              </a:ext>
            </a:extLst>
          </p:cNvPr>
          <p:cNvSpPr>
            <a:spLocks noGrp="1"/>
          </p:cNvSpPr>
          <p:nvPr>
            <p:ph type="title"/>
          </p:nvPr>
        </p:nvSpPr>
        <p:spPr>
          <a:xfrm>
            <a:off x="1295401" y="811802"/>
            <a:ext cx="7362824" cy="1303867"/>
          </a:xfrm>
        </p:spPr>
        <p:txBody>
          <a:bodyPr>
            <a:normAutofit fontScale="90000"/>
          </a:bodyPr>
          <a:lstStyle/>
          <a:p>
            <a:r>
              <a:rPr lang="en-US" b="1" dirty="0">
                <a:solidFill>
                  <a:srgbClr val="FF0000"/>
                </a:solidFill>
              </a:rPr>
              <a:t>Learning Goal #4:</a:t>
            </a:r>
            <a:br>
              <a:rPr lang="en-US" b="1" dirty="0">
                <a:solidFill>
                  <a:srgbClr val="FF0000"/>
                </a:solidFill>
              </a:rPr>
            </a:br>
            <a:r>
              <a:rPr lang="en-US" sz="3600" b="1" dirty="0">
                <a:solidFill>
                  <a:srgbClr val="FF0000"/>
                </a:solidFill>
              </a:rPr>
              <a:t>I can use quadratics to solve real world situations</a:t>
            </a:r>
          </a:p>
        </p:txBody>
      </p:sp>
      <p:pic>
        <p:nvPicPr>
          <p:cNvPr id="4098" name="Picture 2" descr="Perogie Supper | Holy Family School">
            <a:extLst>
              <a:ext uri="{FF2B5EF4-FFF2-40B4-BE49-F238E27FC236}">
                <a16:creationId xmlns:a16="http://schemas.microsoft.com/office/drawing/2014/main" id="{B37EF318-33F1-4557-907F-204D1D7E34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41" y="1799924"/>
            <a:ext cx="2505074" cy="18803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F32B6F4-5EFC-45B6-80D6-3DD6ED350672}"/>
              </a:ext>
            </a:extLst>
          </p:cNvPr>
          <p:cNvPicPr>
            <a:picLocks noChangeAspect="1"/>
          </p:cNvPicPr>
          <p:nvPr/>
        </p:nvPicPr>
        <p:blipFill>
          <a:blip r:embed="rId3"/>
          <a:stretch>
            <a:fillRect/>
          </a:stretch>
        </p:blipFill>
        <p:spPr>
          <a:xfrm>
            <a:off x="8763762" y="172626"/>
            <a:ext cx="2999613" cy="65127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8980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14C1C-BD03-498F-8633-0F1766E769B8}"/>
              </a:ext>
            </a:extLst>
          </p:cNvPr>
          <p:cNvSpPr>
            <a:spLocks noGrp="1"/>
          </p:cNvSpPr>
          <p:nvPr>
            <p:ph type="title"/>
          </p:nvPr>
        </p:nvSpPr>
        <p:spPr/>
        <p:txBody>
          <a:bodyPr/>
          <a:lstStyle/>
          <a:p>
            <a:r>
              <a:rPr lang="en-US" b="1" dirty="0">
                <a:solidFill>
                  <a:srgbClr val="FF0000"/>
                </a:solidFill>
              </a:rPr>
              <a:t>To Do TODAY/Tuesday:</a:t>
            </a:r>
          </a:p>
        </p:txBody>
      </p:sp>
      <p:sp>
        <p:nvSpPr>
          <p:cNvPr id="3" name="Content Placeholder 2">
            <a:extLst>
              <a:ext uri="{FF2B5EF4-FFF2-40B4-BE49-F238E27FC236}">
                <a16:creationId xmlns:a16="http://schemas.microsoft.com/office/drawing/2014/main" id="{D2B3DFAA-E010-4DEF-B4A0-8F18A98C5BC7}"/>
              </a:ext>
            </a:extLst>
          </p:cNvPr>
          <p:cNvSpPr>
            <a:spLocks noGrp="1"/>
          </p:cNvSpPr>
          <p:nvPr>
            <p:ph idx="1"/>
          </p:nvPr>
        </p:nvSpPr>
        <p:spPr>
          <a:xfrm>
            <a:off x="1295401" y="2556932"/>
            <a:ext cx="3563470" cy="3318936"/>
          </a:xfrm>
        </p:spPr>
        <p:txBody>
          <a:bodyPr/>
          <a:lstStyle/>
          <a:p>
            <a:r>
              <a:rPr lang="en-US" dirty="0"/>
              <a:t>Complete the Quadratics Review #2 (on TEAMS and website)</a:t>
            </a:r>
          </a:p>
          <a:p>
            <a:endParaRPr lang="en-US" dirty="0"/>
          </a:p>
          <a:p>
            <a:r>
              <a:rPr lang="en-US" dirty="0"/>
              <a:t>Another LIVE LESSON on Wednesday 11am just before the unit test</a:t>
            </a:r>
          </a:p>
        </p:txBody>
      </p:sp>
      <p:pic>
        <p:nvPicPr>
          <p:cNvPr id="4" name="Picture 3">
            <a:extLst>
              <a:ext uri="{FF2B5EF4-FFF2-40B4-BE49-F238E27FC236}">
                <a16:creationId xmlns:a16="http://schemas.microsoft.com/office/drawing/2014/main" id="{8CCDD0DF-053D-46BC-9CCD-4ADBFBC51A41}"/>
              </a:ext>
            </a:extLst>
          </p:cNvPr>
          <p:cNvPicPr>
            <a:picLocks noChangeAspect="1"/>
          </p:cNvPicPr>
          <p:nvPr/>
        </p:nvPicPr>
        <p:blipFill>
          <a:blip r:embed="rId2"/>
          <a:stretch>
            <a:fillRect/>
          </a:stretch>
        </p:blipFill>
        <p:spPr>
          <a:xfrm>
            <a:off x="5446969" y="2043113"/>
            <a:ext cx="4959093" cy="48148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654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6B816-EE2D-45DB-9D6E-B8873AC294FF}"/>
              </a:ext>
            </a:extLst>
          </p:cNvPr>
          <p:cNvSpPr>
            <a:spLocks noGrp="1"/>
          </p:cNvSpPr>
          <p:nvPr>
            <p:ph type="title"/>
          </p:nvPr>
        </p:nvSpPr>
        <p:spPr/>
        <p:txBody>
          <a:bodyPr/>
          <a:lstStyle/>
          <a:p>
            <a:r>
              <a:rPr lang="en-US" b="1" dirty="0">
                <a:solidFill>
                  <a:srgbClr val="FF0000"/>
                </a:solidFill>
              </a:rPr>
              <a:t>Additional Practice:</a:t>
            </a:r>
          </a:p>
        </p:txBody>
      </p:sp>
      <p:pic>
        <p:nvPicPr>
          <p:cNvPr id="4" name="Content Placeholder 3">
            <a:extLst>
              <a:ext uri="{FF2B5EF4-FFF2-40B4-BE49-F238E27FC236}">
                <a16:creationId xmlns:a16="http://schemas.microsoft.com/office/drawing/2014/main" id="{1D1208F1-4B81-41F3-BA61-98BAE6D8B4C4}"/>
              </a:ext>
            </a:extLst>
          </p:cNvPr>
          <p:cNvPicPr>
            <a:picLocks noGrp="1" noChangeAspect="1"/>
          </p:cNvPicPr>
          <p:nvPr>
            <p:ph idx="1"/>
          </p:nvPr>
        </p:nvPicPr>
        <p:blipFill>
          <a:blip r:embed="rId2"/>
          <a:stretch>
            <a:fillRect/>
          </a:stretch>
        </p:blipFill>
        <p:spPr>
          <a:xfrm>
            <a:off x="4806950" y="2083199"/>
            <a:ext cx="3727450" cy="3891551"/>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1D892E71-7435-41B7-B417-7AEB9C0A7B19}"/>
              </a:ext>
            </a:extLst>
          </p:cNvPr>
          <p:cNvPicPr>
            <a:picLocks noChangeAspect="1"/>
          </p:cNvPicPr>
          <p:nvPr/>
        </p:nvPicPr>
        <p:blipFill>
          <a:blip r:embed="rId3"/>
          <a:stretch>
            <a:fillRect/>
          </a:stretch>
        </p:blipFill>
        <p:spPr>
          <a:xfrm>
            <a:off x="7337705" y="2590802"/>
            <a:ext cx="3724462" cy="3962400"/>
          </a:xfrm>
          <a:prstGeom prst="rect">
            <a:avLst/>
          </a:prstGeom>
          <a:ln>
            <a:noFill/>
          </a:ln>
          <a:effectLst>
            <a:outerShdw blurRad="292100" dist="139700" dir="2700000" algn="tl" rotWithShape="0">
              <a:srgbClr val="333333">
                <a:alpha val="65000"/>
              </a:srgbClr>
            </a:outerShdw>
          </a:effectLst>
        </p:spPr>
      </p:pic>
      <p:sp>
        <p:nvSpPr>
          <p:cNvPr id="6" name="Rectangle: Rounded Corners 5">
            <a:extLst>
              <a:ext uri="{FF2B5EF4-FFF2-40B4-BE49-F238E27FC236}">
                <a16:creationId xmlns:a16="http://schemas.microsoft.com/office/drawing/2014/main" id="{BDEF1A0B-2DA0-44EE-AFF9-1F3E0F1FF2A8}"/>
              </a:ext>
            </a:extLst>
          </p:cNvPr>
          <p:cNvSpPr/>
          <p:nvPr/>
        </p:nvSpPr>
        <p:spPr>
          <a:xfrm>
            <a:off x="1227604" y="2528051"/>
            <a:ext cx="2705100" cy="37500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Studymatrix.net</a:t>
            </a:r>
          </a:p>
          <a:p>
            <a:pPr algn="ctr"/>
            <a:endParaRPr lang="en-US" sz="2400" b="1" dirty="0"/>
          </a:p>
          <a:p>
            <a:pPr algn="ctr"/>
            <a:r>
              <a:rPr lang="en-US" sz="2400" b="1" dirty="0"/>
              <a:t>Unit #5</a:t>
            </a:r>
          </a:p>
          <a:p>
            <a:pPr algn="ctr"/>
            <a:r>
              <a:rPr lang="en-US" sz="2400" b="1" dirty="0"/>
              <a:t>Complete the Send In Assignment at the end of the chapter for some extra practice</a:t>
            </a:r>
          </a:p>
        </p:txBody>
      </p:sp>
    </p:spTree>
    <p:extLst>
      <p:ext uri="{BB962C8B-B14F-4D97-AF65-F5344CB8AC3E}">
        <p14:creationId xmlns:p14="http://schemas.microsoft.com/office/powerpoint/2010/main" val="806938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9CE0-CDA5-4ED9-8BA0-345FAC18B19C}"/>
              </a:ext>
            </a:extLst>
          </p:cNvPr>
          <p:cNvSpPr>
            <a:spLocks noGrp="1"/>
          </p:cNvSpPr>
          <p:nvPr>
            <p:ph type="title"/>
          </p:nvPr>
        </p:nvSpPr>
        <p:spPr/>
        <p:txBody>
          <a:bodyPr>
            <a:normAutofit fontScale="90000"/>
          </a:bodyPr>
          <a:lstStyle/>
          <a:p>
            <a:r>
              <a:rPr lang="en-US" b="1" dirty="0">
                <a:solidFill>
                  <a:srgbClr val="FF0000"/>
                </a:solidFill>
              </a:rPr>
              <a:t>Quadratics Unit Test</a:t>
            </a:r>
            <a:br>
              <a:rPr lang="en-US" b="1" dirty="0">
                <a:solidFill>
                  <a:srgbClr val="FF0000"/>
                </a:solidFill>
              </a:rPr>
            </a:br>
            <a:r>
              <a:rPr lang="en-US" b="1" dirty="0">
                <a:solidFill>
                  <a:srgbClr val="FF0000"/>
                </a:solidFill>
              </a:rPr>
              <a:t>LAST TEST OF THE YEAR!</a:t>
            </a:r>
          </a:p>
        </p:txBody>
      </p:sp>
      <p:sp>
        <p:nvSpPr>
          <p:cNvPr id="3" name="Content Placeholder 2">
            <a:extLst>
              <a:ext uri="{FF2B5EF4-FFF2-40B4-BE49-F238E27FC236}">
                <a16:creationId xmlns:a16="http://schemas.microsoft.com/office/drawing/2014/main" id="{203C195D-F1A8-483D-8A37-DFB56DDA4CA1}"/>
              </a:ext>
            </a:extLst>
          </p:cNvPr>
          <p:cNvSpPr>
            <a:spLocks noGrp="1"/>
          </p:cNvSpPr>
          <p:nvPr>
            <p:ph idx="1"/>
          </p:nvPr>
        </p:nvSpPr>
        <p:spPr/>
        <p:txBody>
          <a:bodyPr/>
          <a:lstStyle/>
          <a:p>
            <a:r>
              <a:rPr lang="en-US" b="1" dirty="0"/>
              <a:t>Wednesday, June 17</a:t>
            </a:r>
            <a:r>
              <a:rPr lang="en-US" b="1" baseline="30000" dirty="0"/>
              <a:t>th</a:t>
            </a:r>
            <a:endParaRPr lang="en-US" b="1" dirty="0"/>
          </a:p>
          <a:p>
            <a:r>
              <a:rPr lang="en-US" b="1" dirty="0"/>
              <a:t>Opens at 11am</a:t>
            </a:r>
          </a:p>
          <a:p>
            <a:r>
              <a:rPr lang="en-US" b="1" dirty="0"/>
              <a:t>Closed Thursday, June 18</a:t>
            </a:r>
            <a:r>
              <a:rPr lang="en-US" b="1" baseline="30000" dirty="0"/>
              <a:t>th</a:t>
            </a:r>
            <a:r>
              <a:rPr lang="en-US" b="1" dirty="0"/>
              <a:t> at 3pm </a:t>
            </a:r>
          </a:p>
          <a:p>
            <a:endParaRPr lang="en-US" b="1" dirty="0"/>
          </a:p>
          <a:p>
            <a:pPr marL="0" indent="0">
              <a:buNone/>
            </a:pPr>
            <a:r>
              <a:rPr lang="en-US" b="1" dirty="0">
                <a:solidFill>
                  <a:srgbClr val="7030A0"/>
                </a:solidFill>
              </a:rPr>
              <a:t>*** Will appear in your TEAMS classroom general page</a:t>
            </a:r>
          </a:p>
        </p:txBody>
      </p:sp>
    </p:spTree>
    <p:extLst>
      <p:ext uri="{BB962C8B-B14F-4D97-AF65-F5344CB8AC3E}">
        <p14:creationId xmlns:p14="http://schemas.microsoft.com/office/powerpoint/2010/main" val="3940266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AEB5E-78A6-4EA2-8663-C4FD2BB50036}"/>
              </a:ext>
            </a:extLst>
          </p:cNvPr>
          <p:cNvSpPr>
            <a:spLocks noGrp="1"/>
          </p:cNvSpPr>
          <p:nvPr>
            <p:ph type="title"/>
          </p:nvPr>
        </p:nvSpPr>
        <p:spPr>
          <a:xfrm>
            <a:off x="1295401" y="829732"/>
            <a:ext cx="9601196" cy="1303867"/>
          </a:xfrm>
        </p:spPr>
        <p:txBody>
          <a:bodyPr>
            <a:normAutofit fontScale="90000"/>
          </a:bodyPr>
          <a:lstStyle/>
          <a:p>
            <a:r>
              <a:rPr lang="en-US" b="1" dirty="0">
                <a:solidFill>
                  <a:srgbClr val="FF0000"/>
                </a:solidFill>
              </a:rPr>
              <a:t>Learning Goal #1:</a:t>
            </a:r>
            <a:br>
              <a:rPr lang="en-US" b="1" dirty="0">
                <a:solidFill>
                  <a:srgbClr val="FF0000"/>
                </a:solidFill>
              </a:rPr>
            </a:br>
            <a:r>
              <a:rPr lang="en-US" b="1" dirty="0">
                <a:solidFill>
                  <a:srgbClr val="FF0000"/>
                </a:solidFill>
              </a:rPr>
              <a:t>I can use technology to find important points on a parabola</a:t>
            </a:r>
          </a:p>
        </p:txBody>
      </p:sp>
      <p:pic>
        <p:nvPicPr>
          <p:cNvPr id="1026" name="Picture 2" descr="Desmos Support">
            <a:extLst>
              <a:ext uri="{FF2B5EF4-FFF2-40B4-BE49-F238E27FC236}">
                <a16:creationId xmlns:a16="http://schemas.microsoft.com/office/drawing/2014/main" id="{8BCA3A18-C850-4325-9568-033AA87F2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0584" y="2695990"/>
            <a:ext cx="2386013" cy="61870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C93BB75C-E4A9-4EE4-9C92-0D96F4AFBC1A}"/>
                  </a:ext>
                </a:extLst>
              </p:cNvPr>
              <p:cNvSpPr/>
              <p:nvPr/>
            </p:nvSpPr>
            <p:spPr>
              <a:xfrm>
                <a:off x="1171575" y="2433373"/>
                <a:ext cx="6096000" cy="3594895"/>
              </a:xfrm>
              <a:prstGeom prst="rect">
                <a:avLst/>
              </a:prstGeom>
            </p:spPr>
            <p:txBody>
              <a:bodyPr>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Graph the following equation into </a:t>
                </a:r>
                <a:r>
                  <a:rPr lang="en-US" dirty="0" err="1">
                    <a:latin typeface="Calibri" panose="020F0502020204030204" pitchFamily="34" charset="0"/>
                    <a:ea typeface="Calibri" panose="020F0502020204030204" pitchFamily="34" charset="0"/>
                    <a:cs typeface="Times New Roman" panose="02020603050405020304" pitchFamily="18" charset="0"/>
                  </a:rPr>
                  <a:t>desmos</a:t>
                </a:r>
                <a:r>
                  <a:rPr lang="en-US" dirty="0">
                    <a:latin typeface="Calibri" panose="020F0502020204030204" pitchFamily="34" charset="0"/>
                    <a:ea typeface="Calibri" panose="020F0502020204030204" pitchFamily="34" charset="0"/>
                    <a:cs typeface="Times New Roman" panose="02020603050405020304" pitchFamily="18" charset="0"/>
                  </a:rPr>
                  <a:t>.  Use the graph to find the below data:</a:t>
                </a:r>
              </a:p>
              <a:p>
                <a:pPr algn="ct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f(x) =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 </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𝟏</m:t>
                        </m:r>
                      </m:num>
                      <m:den>
                        <m:r>
                          <a:rPr lang="en-US" b="1" i="1">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b="1" dirty="0">
                    <a:latin typeface="Calibri" panose="020F0502020204030204" pitchFamily="34" charset="0"/>
                    <a:ea typeface="Calibri" panose="020F0502020204030204" pitchFamily="34" charset="0"/>
                    <a:cs typeface="Times New Roman" panose="02020603050405020304" pitchFamily="18" charset="0"/>
                  </a:rPr>
                  <a:t>x</a:t>
                </a:r>
                <a:r>
                  <a:rPr lang="en-US" b="1" baseline="30000" dirty="0">
                    <a:latin typeface="Calibri" panose="020F0502020204030204" pitchFamily="34" charset="0"/>
                    <a:ea typeface="Calibri" panose="020F0502020204030204" pitchFamily="34" charset="0"/>
                    <a:cs typeface="Times New Roman" panose="02020603050405020304" pitchFamily="18" charset="0"/>
                  </a:rPr>
                  <a:t>2</a:t>
                </a:r>
                <a:r>
                  <a:rPr lang="en-US" b="1" dirty="0">
                    <a:latin typeface="Calibri" panose="020F0502020204030204" pitchFamily="34" charset="0"/>
                    <a:ea typeface="Calibri" panose="020F0502020204030204" pitchFamily="34" charset="0"/>
                    <a:cs typeface="Times New Roman" panose="02020603050405020304" pitchFamily="18" charset="0"/>
                  </a:rPr>
                  <a:t> – x + 6</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Axis of symmetry: _________________________</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Vertex: _________________________________</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y-intercept: __________________________</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x-intercept(s): _________________________</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Domain: _____________________________</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Range: _______________________________</a:t>
                </a:r>
              </a:p>
            </p:txBody>
          </p:sp>
        </mc:Choice>
        <mc:Fallback>
          <p:sp>
            <p:nvSpPr>
              <p:cNvPr id="5" name="Rectangle 4">
                <a:extLst>
                  <a:ext uri="{FF2B5EF4-FFF2-40B4-BE49-F238E27FC236}">
                    <a16:creationId xmlns:a16="http://schemas.microsoft.com/office/drawing/2014/main" id="{C93BB75C-E4A9-4EE4-9C92-0D96F4AFBC1A}"/>
                  </a:ext>
                </a:extLst>
              </p:cNvPr>
              <p:cNvSpPr>
                <a:spLocks noRot="1" noChangeAspect="1" noMove="1" noResize="1" noEditPoints="1" noAdjustHandles="1" noChangeArrowheads="1" noChangeShapeType="1" noTextEdit="1"/>
              </p:cNvSpPr>
              <p:nvPr/>
            </p:nvSpPr>
            <p:spPr>
              <a:xfrm>
                <a:off x="1171575" y="2433373"/>
                <a:ext cx="6096000" cy="3594895"/>
              </a:xfrm>
              <a:prstGeom prst="rect">
                <a:avLst/>
              </a:prstGeom>
              <a:blipFill>
                <a:blip r:embed="rId3"/>
                <a:stretch>
                  <a:fillRect l="-800" t="-678" b="-1695"/>
                </a:stretch>
              </a:blipFill>
            </p:spPr>
            <p:txBody>
              <a:bodyPr/>
              <a:lstStyle/>
              <a:p>
                <a:r>
                  <a:rPr lang="en-US">
                    <a:noFill/>
                  </a:rPr>
                  <a:t> </a:t>
                </a:r>
              </a:p>
            </p:txBody>
          </p:sp>
        </mc:Fallback>
      </mc:AlternateContent>
    </p:spTree>
    <p:extLst>
      <p:ext uri="{BB962C8B-B14F-4D97-AF65-F5344CB8AC3E}">
        <p14:creationId xmlns:p14="http://schemas.microsoft.com/office/powerpoint/2010/main" val="4003513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AEB5E-78A6-4EA2-8663-C4FD2BB50036}"/>
              </a:ext>
            </a:extLst>
          </p:cNvPr>
          <p:cNvSpPr>
            <a:spLocks noGrp="1"/>
          </p:cNvSpPr>
          <p:nvPr>
            <p:ph type="title"/>
          </p:nvPr>
        </p:nvSpPr>
        <p:spPr>
          <a:xfrm>
            <a:off x="1295401" y="829732"/>
            <a:ext cx="9601196" cy="1303867"/>
          </a:xfrm>
        </p:spPr>
        <p:txBody>
          <a:bodyPr>
            <a:normAutofit fontScale="90000"/>
          </a:bodyPr>
          <a:lstStyle/>
          <a:p>
            <a:r>
              <a:rPr lang="en-US" b="1" dirty="0">
                <a:solidFill>
                  <a:srgbClr val="FF0000"/>
                </a:solidFill>
              </a:rPr>
              <a:t>Learning Goal #1:</a:t>
            </a:r>
            <a:br>
              <a:rPr lang="en-US" b="1" dirty="0">
                <a:solidFill>
                  <a:srgbClr val="FF0000"/>
                </a:solidFill>
              </a:rPr>
            </a:br>
            <a:r>
              <a:rPr lang="en-US" b="1" dirty="0">
                <a:solidFill>
                  <a:srgbClr val="FF0000"/>
                </a:solidFill>
              </a:rPr>
              <a:t>I can use technology to find important points on a parabola</a:t>
            </a:r>
          </a:p>
        </p:txBody>
      </p:sp>
      <p:pic>
        <p:nvPicPr>
          <p:cNvPr id="1026" name="Picture 2" descr="Desmos Support">
            <a:extLst>
              <a:ext uri="{FF2B5EF4-FFF2-40B4-BE49-F238E27FC236}">
                <a16:creationId xmlns:a16="http://schemas.microsoft.com/office/drawing/2014/main" id="{8BCA3A18-C850-4325-9568-033AA87F2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0584" y="2695990"/>
            <a:ext cx="2386013" cy="6187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93BB75C-E4A9-4EE4-9C92-0D96F4AFBC1A}"/>
              </a:ext>
            </a:extLst>
          </p:cNvPr>
          <p:cNvSpPr/>
          <p:nvPr/>
        </p:nvSpPr>
        <p:spPr>
          <a:xfrm>
            <a:off x="1171575" y="2433373"/>
            <a:ext cx="6096000" cy="3342646"/>
          </a:xfrm>
          <a:prstGeom prst="rect">
            <a:avLst/>
          </a:prstGeom>
        </p:spPr>
        <p:txBody>
          <a:bodyPr>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Graph the following equation into </a:t>
            </a:r>
            <a:r>
              <a:rPr lang="en-US" dirty="0" err="1">
                <a:latin typeface="Calibri" panose="020F0502020204030204" pitchFamily="34" charset="0"/>
                <a:ea typeface="Calibri" panose="020F0502020204030204" pitchFamily="34" charset="0"/>
                <a:cs typeface="Times New Roman" panose="02020603050405020304" pitchFamily="18" charset="0"/>
              </a:rPr>
              <a:t>desmos</a:t>
            </a:r>
            <a:r>
              <a:rPr lang="en-US" dirty="0">
                <a:latin typeface="Calibri" panose="020F0502020204030204" pitchFamily="34" charset="0"/>
                <a:ea typeface="Calibri" panose="020F0502020204030204" pitchFamily="34" charset="0"/>
                <a:cs typeface="Times New Roman" panose="02020603050405020304" pitchFamily="18" charset="0"/>
              </a:rPr>
              <a:t>.  Use the graph to find the below data:</a:t>
            </a:r>
          </a:p>
          <a:p>
            <a:pPr algn="ctr"/>
            <a:r>
              <a:rPr lang="en-US" b="1" dirty="0"/>
              <a:t>f(x) = 2(x - 6)(x + 10)</a:t>
            </a:r>
            <a:endParaRPr lang="en-US" dirty="0"/>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Axis of symmetry: _________________________</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Vertex: ________________________________</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y-intercept: __________________________</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x-intercept(s): _________________________</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Domain: _____________________________</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Range: _______________________________</a:t>
            </a:r>
          </a:p>
        </p:txBody>
      </p:sp>
    </p:spTree>
    <p:extLst>
      <p:ext uri="{BB962C8B-B14F-4D97-AF65-F5344CB8AC3E}">
        <p14:creationId xmlns:p14="http://schemas.microsoft.com/office/powerpoint/2010/main" val="3538914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7805-ED1E-4CE9-BD69-54EA97146DAE}"/>
              </a:ext>
            </a:extLst>
          </p:cNvPr>
          <p:cNvSpPr>
            <a:spLocks noGrp="1"/>
          </p:cNvSpPr>
          <p:nvPr>
            <p:ph type="title"/>
          </p:nvPr>
        </p:nvSpPr>
        <p:spPr>
          <a:xfrm>
            <a:off x="1295401" y="811802"/>
            <a:ext cx="9601196" cy="1303867"/>
          </a:xfrm>
        </p:spPr>
        <p:txBody>
          <a:bodyPr>
            <a:normAutofit fontScale="90000"/>
          </a:bodyPr>
          <a:lstStyle/>
          <a:p>
            <a:r>
              <a:rPr lang="en-US" b="1" dirty="0">
                <a:solidFill>
                  <a:srgbClr val="FF0000"/>
                </a:solidFill>
              </a:rPr>
              <a:t>Learning Goal #2:</a:t>
            </a:r>
            <a:br>
              <a:rPr lang="en-US" b="1" dirty="0">
                <a:solidFill>
                  <a:srgbClr val="FF0000"/>
                </a:solidFill>
              </a:rPr>
            </a:br>
            <a:r>
              <a:rPr lang="en-US" sz="3600" b="1" dirty="0">
                <a:solidFill>
                  <a:srgbClr val="FF0000"/>
                </a:solidFill>
              </a:rPr>
              <a:t>I can create an equation to match a parabola in all three forms (vertex, factor, and general forms)</a:t>
            </a:r>
          </a:p>
        </p:txBody>
      </p:sp>
      <p:sp>
        <p:nvSpPr>
          <p:cNvPr id="3" name="Content Placeholder 2">
            <a:extLst>
              <a:ext uri="{FF2B5EF4-FFF2-40B4-BE49-F238E27FC236}">
                <a16:creationId xmlns:a16="http://schemas.microsoft.com/office/drawing/2014/main" id="{A537F2F0-EF0C-4F81-B0D6-B33C2D61AB41}"/>
              </a:ext>
            </a:extLst>
          </p:cNvPr>
          <p:cNvSpPr>
            <a:spLocks noGrp="1"/>
          </p:cNvSpPr>
          <p:nvPr>
            <p:ph idx="1"/>
          </p:nvPr>
        </p:nvSpPr>
        <p:spPr/>
        <p:txBody>
          <a:bodyPr/>
          <a:lstStyle/>
          <a:p>
            <a:r>
              <a:rPr lang="en-US" b="1" dirty="0"/>
              <a:t>What is the equation for this parabola in VERTEX FORM?</a:t>
            </a:r>
          </a:p>
        </p:txBody>
      </p:sp>
      <p:pic>
        <p:nvPicPr>
          <p:cNvPr id="4" name="Picture 3">
            <a:extLst>
              <a:ext uri="{FF2B5EF4-FFF2-40B4-BE49-F238E27FC236}">
                <a16:creationId xmlns:a16="http://schemas.microsoft.com/office/drawing/2014/main" id="{E0832277-D447-48D8-8075-F13F3F9B9F43}"/>
              </a:ext>
            </a:extLst>
          </p:cNvPr>
          <p:cNvPicPr>
            <a:picLocks noChangeAspect="1"/>
          </p:cNvPicPr>
          <p:nvPr/>
        </p:nvPicPr>
        <p:blipFill>
          <a:blip r:embed="rId2"/>
          <a:stretch>
            <a:fillRect/>
          </a:stretch>
        </p:blipFill>
        <p:spPr>
          <a:xfrm>
            <a:off x="1027615" y="2952750"/>
            <a:ext cx="4963610" cy="37850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2335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7805-ED1E-4CE9-BD69-54EA97146DAE}"/>
              </a:ext>
            </a:extLst>
          </p:cNvPr>
          <p:cNvSpPr>
            <a:spLocks noGrp="1"/>
          </p:cNvSpPr>
          <p:nvPr>
            <p:ph type="title"/>
          </p:nvPr>
        </p:nvSpPr>
        <p:spPr>
          <a:xfrm>
            <a:off x="1295401" y="811802"/>
            <a:ext cx="9601196" cy="1303867"/>
          </a:xfrm>
        </p:spPr>
        <p:txBody>
          <a:bodyPr>
            <a:normAutofit fontScale="90000"/>
          </a:bodyPr>
          <a:lstStyle/>
          <a:p>
            <a:r>
              <a:rPr lang="en-US" b="1" dirty="0">
                <a:solidFill>
                  <a:srgbClr val="FF0000"/>
                </a:solidFill>
              </a:rPr>
              <a:t>Learning Goal #2:</a:t>
            </a:r>
            <a:br>
              <a:rPr lang="en-US" b="1" dirty="0">
                <a:solidFill>
                  <a:srgbClr val="FF0000"/>
                </a:solidFill>
              </a:rPr>
            </a:br>
            <a:r>
              <a:rPr lang="en-US" sz="3600" b="1" dirty="0">
                <a:solidFill>
                  <a:srgbClr val="FF0000"/>
                </a:solidFill>
              </a:rPr>
              <a:t>I can create an equation to match a parabola in all three forms (vertex, factor, and general forms)</a:t>
            </a:r>
          </a:p>
        </p:txBody>
      </p:sp>
      <p:sp>
        <p:nvSpPr>
          <p:cNvPr id="3" name="Content Placeholder 2">
            <a:extLst>
              <a:ext uri="{FF2B5EF4-FFF2-40B4-BE49-F238E27FC236}">
                <a16:creationId xmlns:a16="http://schemas.microsoft.com/office/drawing/2014/main" id="{A537F2F0-EF0C-4F81-B0D6-B33C2D61AB41}"/>
              </a:ext>
            </a:extLst>
          </p:cNvPr>
          <p:cNvSpPr>
            <a:spLocks noGrp="1"/>
          </p:cNvSpPr>
          <p:nvPr>
            <p:ph idx="1"/>
          </p:nvPr>
        </p:nvSpPr>
        <p:spPr>
          <a:xfrm>
            <a:off x="1295401" y="2395007"/>
            <a:ext cx="9601196" cy="3318936"/>
          </a:xfrm>
        </p:spPr>
        <p:txBody>
          <a:bodyPr/>
          <a:lstStyle/>
          <a:p>
            <a:r>
              <a:rPr lang="en-US" b="1" dirty="0"/>
              <a:t>What is the equation for this parabola in VERTEX FORM?</a:t>
            </a:r>
          </a:p>
        </p:txBody>
      </p:sp>
      <p:pic>
        <p:nvPicPr>
          <p:cNvPr id="5" name="Picture 4">
            <a:extLst>
              <a:ext uri="{FF2B5EF4-FFF2-40B4-BE49-F238E27FC236}">
                <a16:creationId xmlns:a16="http://schemas.microsoft.com/office/drawing/2014/main" id="{DC0BB45C-EA76-4F73-8A28-6CF08F22CE3C}"/>
              </a:ext>
            </a:extLst>
          </p:cNvPr>
          <p:cNvPicPr>
            <a:picLocks noChangeAspect="1"/>
          </p:cNvPicPr>
          <p:nvPr/>
        </p:nvPicPr>
        <p:blipFill>
          <a:blip r:embed="rId2"/>
          <a:stretch>
            <a:fillRect/>
          </a:stretch>
        </p:blipFill>
        <p:spPr>
          <a:xfrm>
            <a:off x="1104774" y="2827807"/>
            <a:ext cx="4741936" cy="38290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186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7805-ED1E-4CE9-BD69-54EA97146DAE}"/>
              </a:ext>
            </a:extLst>
          </p:cNvPr>
          <p:cNvSpPr>
            <a:spLocks noGrp="1"/>
          </p:cNvSpPr>
          <p:nvPr>
            <p:ph type="title"/>
          </p:nvPr>
        </p:nvSpPr>
        <p:spPr>
          <a:xfrm>
            <a:off x="1295401" y="811802"/>
            <a:ext cx="9601196" cy="1303867"/>
          </a:xfrm>
        </p:spPr>
        <p:txBody>
          <a:bodyPr>
            <a:normAutofit fontScale="90000"/>
          </a:bodyPr>
          <a:lstStyle/>
          <a:p>
            <a:r>
              <a:rPr lang="en-US" b="1" dirty="0">
                <a:solidFill>
                  <a:srgbClr val="FF0000"/>
                </a:solidFill>
              </a:rPr>
              <a:t>Learning Goal #2:</a:t>
            </a:r>
            <a:br>
              <a:rPr lang="en-US" b="1" dirty="0">
                <a:solidFill>
                  <a:srgbClr val="FF0000"/>
                </a:solidFill>
              </a:rPr>
            </a:br>
            <a:r>
              <a:rPr lang="en-US" sz="3600" b="1" dirty="0">
                <a:solidFill>
                  <a:srgbClr val="FF0000"/>
                </a:solidFill>
              </a:rPr>
              <a:t>I can create an equation to match a parabola in all three forms (vertex, factor, and general forms)</a:t>
            </a:r>
          </a:p>
        </p:txBody>
      </p:sp>
      <p:sp>
        <p:nvSpPr>
          <p:cNvPr id="3" name="Content Placeholder 2">
            <a:extLst>
              <a:ext uri="{FF2B5EF4-FFF2-40B4-BE49-F238E27FC236}">
                <a16:creationId xmlns:a16="http://schemas.microsoft.com/office/drawing/2014/main" id="{A537F2F0-EF0C-4F81-B0D6-B33C2D61AB41}"/>
              </a:ext>
            </a:extLst>
          </p:cNvPr>
          <p:cNvSpPr>
            <a:spLocks noGrp="1"/>
          </p:cNvSpPr>
          <p:nvPr>
            <p:ph idx="1"/>
          </p:nvPr>
        </p:nvSpPr>
        <p:spPr/>
        <p:txBody>
          <a:bodyPr/>
          <a:lstStyle/>
          <a:p>
            <a:r>
              <a:rPr lang="en-US" b="1" dirty="0"/>
              <a:t>What is the equation for this parabola in VERTEX FORM?</a:t>
            </a:r>
          </a:p>
        </p:txBody>
      </p:sp>
      <p:pic>
        <p:nvPicPr>
          <p:cNvPr id="5" name="Picture 4">
            <a:extLst>
              <a:ext uri="{FF2B5EF4-FFF2-40B4-BE49-F238E27FC236}">
                <a16:creationId xmlns:a16="http://schemas.microsoft.com/office/drawing/2014/main" id="{239ABF9E-E703-4FD5-B2C3-1FBBA05CD295}"/>
              </a:ext>
            </a:extLst>
          </p:cNvPr>
          <p:cNvPicPr>
            <a:picLocks noChangeAspect="1"/>
          </p:cNvPicPr>
          <p:nvPr/>
        </p:nvPicPr>
        <p:blipFill>
          <a:blip r:embed="rId2"/>
          <a:stretch>
            <a:fillRect/>
          </a:stretch>
        </p:blipFill>
        <p:spPr>
          <a:xfrm>
            <a:off x="990600" y="2982159"/>
            <a:ext cx="3862387" cy="37710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13215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7805-ED1E-4CE9-BD69-54EA97146DAE}"/>
              </a:ext>
            </a:extLst>
          </p:cNvPr>
          <p:cNvSpPr>
            <a:spLocks noGrp="1"/>
          </p:cNvSpPr>
          <p:nvPr>
            <p:ph type="title"/>
          </p:nvPr>
        </p:nvSpPr>
        <p:spPr>
          <a:xfrm>
            <a:off x="1295401" y="811802"/>
            <a:ext cx="9601196" cy="1303867"/>
          </a:xfrm>
        </p:spPr>
        <p:txBody>
          <a:bodyPr>
            <a:normAutofit fontScale="90000"/>
          </a:bodyPr>
          <a:lstStyle/>
          <a:p>
            <a:r>
              <a:rPr lang="en-US" b="1" dirty="0">
                <a:solidFill>
                  <a:srgbClr val="FF0000"/>
                </a:solidFill>
              </a:rPr>
              <a:t>Learning Goal #2:</a:t>
            </a:r>
            <a:br>
              <a:rPr lang="en-US" b="1" dirty="0">
                <a:solidFill>
                  <a:srgbClr val="FF0000"/>
                </a:solidFill>
              </a:rPr>
            </a:br>
            <a:r>
              <a:rPr lang="en-US" sz="3600" b="1" dirty="0">
                <a:solidFill>
                  <a:srgbClr val="FF0000"/>
                </a:solidFill>
              </a:rPr>
              <a:t>I can create an equation to match a parabola in all three forms (vertex, factor, and general forms)</a:t>
            </a:r>
          </a:p>
        </p:txBody>
      </p:sp>
      <p:sp>
        <p:nvSpPr>
          <p:cNvPr id="3" name="Content Placeholder 2">
            <a:extLst>
              <a:ext uri="{FF2B5EF4-FFF2-40B4-BE49-F238E27FC236}">
                <a16:creationId xmlns:a16="http://schemas.microsoft.com/office/drawing/2014/main" id="{A537F2F0-EF0C-4F81-B0D6-B33C2D61AB41}"/>
              </a:ext>
            </a:extLst>
          </p:cNvPr>
          <p:cNvSpPr>
            <a:spLocks noGrp="1"/>
          </p:cNvSpPr>
          <p:nvPr>
            <p:ph idx="1"/>
          </p:nvPr>
        </p:nvSpPr>
        <p:spPr/>
        <p:txBody>
          <a:bodyPr/>
          <a:lstStyle/>
          <a:p>
            <a:r>
              <a:rPr lang="en-US" b="1" dirty="0"/>
              <a:t>What is the equation for this parabola in FACTOR FORM?</a:t>
            </a:r>
          </a:p>
        </p:txBody>
      </p:sp>
      <p:pic>
        <p:nvPicPr>
          <p:cNvPr id="4" name="Picture 3">
            <a:extLst>
              <a:ext uri="{FF2B5EF4-FFF2-40B4-BE49-F238E27FC236}">
                <a16:creationId xmlns:a16="http://schemas.microsoft.com/office/drawing/2014/main" id="{8281DCA7-5E33-4F8C-91D5-BFEB9F966C92}"/>
              </a:ext>
            </a:extLst>
          </p:cNvPr>
          <p:cNvPicPr>
            <a:picLocks noChangeAspect="1"/>
          </p:cNvPicPr>
          <p:nvPr/>
        </p:nvPicPr>
        <p:blipFill>
          <a:blip r:embed="rId2"/>
          <a:stretch>
            <a:fillRect/>
          </a:stretch>
        </p:blipFill>
        <p:spPr>
          <a:xfrm>
            <a:off x="6392128" y="3009899"/>
            <a:ext cx="3751997" cy="36759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1269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7805-ED1E-4CE9-BD69-54EA97146DAE}"/>
              </a:ext>
            </a:extLst>
          </p:cNvPr>
          <p:cNvSpPr>
            <a:spLocks noGrp="1"/>
          </p:cNvSpPr>
          <p:nvPr>
            <p:ph type="title"/>
          </p:nvPr>
        </p:nvSpPr>
        <p:spPr>
          <a:xfrm>
            <a:off x="1295401" y="811802"/>
            <a:ext cx="9601196" cy="1303867"/>
          </a:xfrm>
        </p:spPr>
        <p:txBody>
          <a:bodyPr>
            <a:normAutofit fontScale="90000"/>
          </a:bodyPr>
          <a:lstStyle/>
          <a:p>
            <a:r>
              <a:rPr lang="en-US" b="1" dirty="0">
                <a:solidFill>
                  <a:srgbClr val="FF0000"/>
                </a:solidFill>
              </a:rPr>
              <a:t>Learning Goal #2:</a:t>
            </a:r>
            <a:br>
              <a:rPr lang="en-US" b="1" dirty="0">
                <a:solidFill>
                  <a:srgbClr val="FF0000"/>
                </a:solidFill>
              </a:rPr>
            </a:br>
            <a:r>
              <a:rPr lang="en-US" sz="3600" b="1" dirty="0">
                <a:solidFill>
                  <a:srgbClr val="FF0000"/>
                </a:solidFill>
              </a:rPr>
              <a:t>I can create an equation to match a parabola in all three forms (vertex, factor, and general forms)</a:t>
            </a:r>
          </a:p>
        </p:txBody>
      </p:sp>
      <p:sp>
        <p:nvSpPr>
          <p:cNvPr id="3" name="Content Placeholder 2">
            <a:extLst>
              <a:ext uri="{FF2B5EF4-FFF2-40B4-BE49-F238E27FC236}">
                <a16:creationId xmlns:a16="http://schemas.microsoft.com/office/drawing/2014/main" id="{A537F2F0-EF0C-4F81-B0D6-B33C2D61AB41}"/>
              </a:ext>
            </a:extLst>
          </p:cNvPr>
          <p:cNvSpPr>
            <a:spLocks noGrp="1"/>
          </p:cNvSpPr>
          <p:nvPr>
            <p:ph idx="1"/>
          </p:nvPr>
        </p:nvSpPr>
        <p:spPr/>
        <p:txBody>
          <a:bodyPr/>
          <a:lstStyle/>
          <a:p>
            <a:r>
              <a:rPr lang="en-US" b="1" dirty="0"/>
              <a:t>What is the equation for this parabola in FACTOR FORM?</a:t>
            </a:r>
          </a:p>
        </p:txBody>
      </p:sp>
      <p:pic>
        <p:nvPicPr>
          <p:cNvPr id="5" name="Picture 4">
            <a:extLst>
              <a:ext uri="{FF2B5EF4-FFF2-40B4-BE49-F238E27FC236}">
                <a16:creationId xmlns:a16="http://schemas.microsoft.com/office/drawing/2014/main" id="{261D6B4A-BE8C-4BCA-9BF0-053B67A660CC}"/>
              </a:ext>
            </a:extLst>
          </p:cNvPr>
          <p:cNvPicPr>
            <a:picLocks noChangeAspect="1"/>
          </p:cNvPicPr>
          <p:nvPr/>
        </p:nvPicPr>
        <p:blipFill>
          <a:blip r:embed="rId2"/>
          <a:stretch>
            <a:fillRect/>
          </a:stretch>
        </p:blipFill>
        <p:spPr>
          <a:xfrm>
            <a:off x="6696072" y="2998882"/>
            <a:ext cx="4467228" cy="37040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15619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81</TotalTime>
  <Words>917</Words>
  <Application>Microsoft Office PowerPoint</Application>
  <PresentationFormat>Widescreen</PresentationFormat>
  <Paragraphs>75</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 Math</vt:lpstr>
      <vt:lpstr>Garamond</vt:lpstr>
      <vt:lpstr>Organic</vt:lpstr>
      <vt:lpstr>Quadratics Unit Review</vt:lpstr>
      <vt:lpstr>Quadratics Unit Test LAST TEST OF THE YEAR!</vt:lpstr>
      <vt:lpstr>Learning Goal #1: I can use technology to find important points on a parabola</vt:lpstr>
      <vt:lpstr>Learning Goal #1: I can use technology to find important points on a parabola</vt:lpstr>
      <vt:lpstr>Learning Goal #2: I can create an equation to match a parabola in all three forms (vertex, factor, and general forms)</vt:lpstr>
      <vt:lpstr>Learning Goal #2: I can create an equation to match a parabola in all three forms (vertex, factor, and general forms)</vt:lpstr>
      <vt:lpstr>Learning Goal #2: I can create an equation to match a parabola in all three forms (vertex, factor, and general forms)</vt:lpstr>
      <vt:lpstr>Learning Goal #2: I can create an equation to match a parabola in all three forms (vertex, factor, and general forms)</vt:lpstr>
      <vt:lpstr>Learning Goal #2: I can create an equation to match a parabola in all three forms (vertex, factor, and general forms)</vt:lpstr>
      <vt:lpstr>Learning Goal #2: I can create an equation to match a parabola in all three forms (vertex, factor, and general forms)</vt:lpstr>
      <vt:lpstr>Learning Goal #3: I can translate between general form and vertex and factor form in order to graph the parabola</vt:lpstr>
      <vt:lpstr>Learning Goal #3: I can translate between general form and vertex and factor form in order to graph the parabola</vt:lpstr>
      <vt:lpstr>Learning Goal #4: I can use quadratics to solve real world situations</vt:lpstr>
      <vt:lpstr>Learning Goal #4: I can use quadratics to solve real world situations</vt:lpstr>
      <vt:lpstr>Learning Goal #4: I can use quadratics to solve real world situations</vt:lpstr>
      <vt:lpstr>Learning Goal #4: I can use quadratics to solve real world situations</vt:lpstr>
      <vt:lpstr>Learning Goal #4: I can use quadratics to solve real world situations</vt:lpstr>
      <vt:lpstr>To Do TODAY/Tuesday:</vt:lpstr>
      <vt:lpstr>Additional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Quadratics Unit Review</dc:title>
  <dc:creator>Becker, Shona</dc:creator>
  <cp:lastModifiedBy>Becker, Shona</cp:lastModifiedBy>
  <cp:revision>14</cp:revision>
  <dcterms:created xsi:type="dcterms:W3CDTF">2020-06-15T15:20:53Z</dcterms:created>
  <dcterms:modified xsi:type="dcterms:W3CDTF">2020-06-15T16:42:49Z</dcterms:modified>
</cp:coreProperties>
</file>