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71" r:id="rId4"/>
    <p:sldId id="279" r:id="rId5"/>
    <p:sldId id="280" r:id="rId6"/>
    <p:sldId id="272" r:id="rId7"/>
    <p:sldId id="268" r:id="rId8"/>
    <p:sldId id="269" r:id="rId9"/>
    <p:sldId id="273" r:id="rId10"/>
    <p:sldId id="281" r:id="rId11"/>
    <p:sldId id="284" r:id="rId12"/>
    <p:sldId id="283" r:id="rId13"/>
    <p:sldId id="28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2F3B-2474-46C2-9C07-5E1F6D2B2F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Quardatic</a:t>
            </a:r>
            <a:r>
              <a:rPr lang="en-US" b="1" dirty="0">
                <a:solidFill>
                  <a:srgbClr val="FF0000"/>
                </a:solidFill>
              </a:rPr>
              <a:t>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5C75A-D4FB-4DD9-B885-3B267FE83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FOM 11</a:t>
            </a:r>
          </a:p>
        </p:txBody>
      </p:sp>
    </p:spTree>
    <p:extLst>
      <p:ext uri="{BB962C8B-B14F-4D97-AF65-F5344CB8AC3E}">
        <p14:creationId xmlns:p14="http://schemas.microsoft.com/office/powerpoint/2010/main" val="227130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Using A Table of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Equation: y = x</a:t>
            </a:r>
            <a:r>
              <a:rPr lang="en-US" sz="3200" b="1" baseline="30000" dirty="0"/>
              <a:t>2 </a:t>
            </a:r>
            <a:r>
              <a:rPr lang="en-US" sz="3200" b="1" dirty="0"/>
              <a:t>- 2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EDD7CB5-12DD-4E58-9E0C-A4717FFD7BD1}"/>
              </a:ext>
            </a:extLst>
          </p:cNvPr>
          <p:cNvGraphicFramePr>
            <a:graphicFrameLocks noGrp="1"/>
          </p:cNvGraphicFramePr>
          <p:nvPr/>
        </p:nvGraphicFramePr>
        <p:xfrm>
          <a:off x="1987176" y="3429000"/>
          <a:ext cx="175730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777">
                  <a:extLst>
                    <a:ext uri="{9D8B030D-6E8A-4147-A177-3AD203B41FA5}">
                      <a16:colId xmlns:a16="http://schemas.microsoft.com/office/drawing/2014/main" val="1475305533"/>
                    </a:ext>
                  </a:extLst>
                </a:gridCol>
                <a:gridCol w="938529">
                  <a:extLst>
                    <a:ext uri="{9D8B030D-6E8A-4147-A177-3AD203B41FA5}">
                      <a16:colId xmlns:a16="http://schemas.microsoft.com/office/drawing/2014/main" val="3759846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046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10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836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704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36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661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774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5866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822AB51-E260-4B34-A406-5761CBB9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378" y="1138237"/>
            <a:ext cx="5038725" cy="4581525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270A5A1A-0E6B-4641-88EF-F9839DEA9C54}"/>
              </a:ext>
            </a:extLst>
          </p:cNvPr>
          <p:cNvSpPr/>
          <p:nvPr/>
        </p:nvSpPr>
        <p:spPr>
          <a:xfrm>
            <a:off x="3343835" y="5271247"/>
            <a:ext cx="3074894" cy="142473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Domain =                  </a:t>
            </a:r>
          </a:p>
          <a:p>
            <a:endParaRPr lang="en-US" b="1" dirty="0"/>
          </a:p>
          <a:p>
            <a:r>
              <a:rPr lang="en-US" b="1" dirty="0"/>
              <a:t>Range = </a:t>
            </a:r>
          </a:p>
        </p:txBody>
      </p:sp>
    </p:spTree>
    <p:extLst>
      <p:ext uri="{BB962C8B-B14F-4D97-AF65-F5344CB8AC3E}">
        <p14:creationId xmlns:p14="http://schemas.microsoft.com/office/powerpoint/2010/main" val="219621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FE2E-EECE-467E-ABAF-96D9D9F2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54995"/>
            <a:ext cx="9601196" cy="13038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do you notice?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90FA2-84E9-4B17-B671-B0CE571DA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E112B-2905-4CEC-BFFF-1AD56BB08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147" y="1279151"/>
            <a:ext cx="6289878" cy="533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183A16-E348-4C1D-9F5D-02BCFACE7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223" y="1279151"/>
            <a:ext cx="2444851" cy="269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745585-890E-42DA-8A34-1248642404C9}"/>
              </a:ext>
            </a:extLst>
          </p:cNvPr>
          <p:cNvSpPr/>
          <p:nvPr/>
        </p:nvSpPr>
        <p:spPr>
          <a:xfrm>
            <a:off x="828675" y="4295775"/>
            <a:ext cx="4114800" cy="242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the axis of symmetry change?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Did the domain change?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Did the range change?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B26A7-0D6A-42AF-8AF7-8013F333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94" y="330198"/>
            <a:ext cx="9601196" cy="13038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Main Take </a:t>
            </a:r>
            <a:r>
              <a:rPr lang="en-US" b="1" dirty="0" err="1">
                <a:solidFill>
                  <a:srgbClr val="FF0000"/>
                </a:solidFill>
              </a:rPr>
              <a:t>Aways</a:t>
            </a:r>
            <a:r>
              <a:rPr lang="en-US" b="1" dirty="0">
                <a:solidFill>
                  <a:srgbClr val="FF0000"/>
                </a:solidFill>
              </a:rPr>
              <a:t>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7AB76-DB37-4BD5-86D4-85203D43E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Basic Parabola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07134-29CA-4140-A1F5-89342A9EF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518" y="1806575"/>
            <a:ext cx="4829175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887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B26A7-0D6A-42AF-8AF7-8013F333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94" y="330198"/>
            <a:ext cx="9601196" cy="13038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Main Take </a:t>
            </a:r>
            <a:r>
              <a:rPr lang="en-US" b="1" dirty="0" err="1">
                <a:solidFill>
                  <a:srgbClr val="FF0000"/>
                </a:solidFill>
              </a:rPr>
              <a:t>Aways</a:t>
            </a:r>
            <a:r>
              <a:rPr lang="en-US" b="1" dirty="0">
                <a:solidFill>
                  <a:srgbClr val="FF0000"/>
                </a:solidFill>
              </a:rPr>
              <a:t>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7AB76-DB37-4BD5-86D4-85203D43E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–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+4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07134-29CA-4140-A1F5-89342A9EF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989" y="1914152"/>
            <a:ext cx="4829175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1064B3-94D9-412F-A985-354AE6562D4E}"/>
              </a:ext>
            </a:extLst>
          </p:cNvPr>
          <p:cNvSpPr/>
          <p:nvPr/>
        </p:nvSpPr>
        <p:spPr>
          <a:xfrm>
            <a:off x="9170894" y="2985247"/>
            <a:ext cx="2456330" cy="932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y = x</a:t>
            </a:r>
            <a:r>
              <a:rPr lang="en-US" sz="3600" b="1" baseline="30000" dirty="0">
                <a:solidFill>
                  <a:srgbClr val="FFFF00"/>
                </a:solidFill>
              </a:rPr>
              <a:t>2</a:t>
            </a:r>
            <a:r>
              <a:rPr lang="en-US" sz="3600" b="1" dirty="0">
                <a:solidFill>
                  <a:srgbClr val="FFFF00"/>
                </a:solidFill>
              </a:rPr>
              <a:t> - k</a:t>
            </a:r>
          </a:p>
        </p:txBody>
      </p:sp>
    </p:spTree>
    <p:extLst>
      <p:ext uri="{BB962C8B-B14F-4D97-AF65-F5344CB8AC3E}">
        <p14:creationId xmlns:p14="http://schemas.microsoft.com/office/powerpoint/2010/main" val="1608201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To Do</a:t>
            </a:r>
            <a:r>
              <a:rPr lang="en-US" sz="2800" b="1" dirty="0">
                <a:solidFill>
                  <a:srgbClr val="262626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262626"/>
                </a:solidFill>
              </a:rPr>
              <a:t>Unit Quiz Part 2</a:t>
            </a:r>
          </a:p>
          <a:p>
            <a:r>
              <a:rPr lang="en-US" sz="1800" b="1" dirty="0">
                <a:solidFill>
                  <a:srgbClr val="262626"/>
                </a:solidFill>
              </a:rPr>
              <a:t>Make a </a:t>
            </a:r>
            <a:r>
              <a:rPr lang="en-US" sz="1800" b="1" dirty="0" err="1">
                <a:solidFill>
                  <a:srgbClr val="262626"/>
                </a:solidFill>
              </a:rPr>
              <a:t>Flipgrid</a:t>
            </a:r>
            <a:r>
              <a:rPr lang="en-US" sz="1800" b="1" dirty="0">
                <a:solidFill>
                  <a:srgbClr val="262626"/>
                </a:solidFill>
              </a:rPr>
              <a:t> video of you using all the vocabulary from this unit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1C81A-CDAE-40E1-A6FC-A601E9C00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471" y="609602"/>
            <a:ext cx="6269932" cy="398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0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ADDB2AB-E8B1-4D5F-9F13-4D3E1AB5C31E}"/>
              </a:ext>
            </a:extLst>
          </p:cNvPr>
          <p:cNvSpPr txBox="1">
            <a:spLocks/>
          </p:cNvSpPr>
          <p:nvPr/>
        </p:nvSpPr>
        <p:spPr>
          <a:xfrm>
            <a:off x="1233769" y="662141"/>
            <a:ext cx="10582273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What do you notice? What do you wonder? </a:t>
            </a:r>
          </a:p>
        </p:txBody>
      </p:sp>
      <p:pic>
        <p:nvPicPr>
          <p:cNvPr id="2056" name="Picture 8" descr="Image result for quadratic graph with equation">
            <a:extLst>
              <a:ext uri="{FF2B5EF4-FFF2-40B4-BE49-F238E27FC236}">
                <a16:creationId xmlns:a16="http://schemas.microsoft.com/office/drawing/2014/main" id="{FEFEE647-0384-4912-8A4E-791E94921B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682750"/>
            <a:ext cx="48196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6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B1B1C-A810-455D-A852-AD285D692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ADDB2AB-E8B1-4D5F-9F13-4D3E1AB5C31E}"/>
              </a:ext>
            </a:extLst>
          </p:cNvPr>
          <p:cNvSpPr txBox="1">
            <a:spLocks/>
          </p:cNvSpPr>
          <p:nvPr/>
        </p:nvSpPr>
        <p:spPr>
          <a:xfrm>
            <a:off x="1233769" y="662141"/>
            <a:ext cx="10582273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What do you notice? What do you wonder? </a:t>
            </a:r>
          </a:p>
        </p:txBody>
      </p:sp>
      <p:pic>
        <p:nvPicPr>
          <p:cNvPr id="2054" name="Picture 6" descr="Image result for quadratic graph with equation">
            <a:extLst>
              <a:ext uri="{FF2B5EF4-FFF2-40B4-BE49-F238E27FC236}">
                <a16:creationId xmlns:a16="http://schemas.microsoft.com/office/drawing/2014/main" id="{33C451FA-754E-44A9-9966-FA0166BE0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30" y="1819275"/>
            <a:ext cx="46101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3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280D-4300-47FE-A442-8DDA38A0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a quadratic?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CFEE67-AE1D-48BF-9370-20DB3A8E7471}"/>
              </a:ext>
            </a:extLst>
          </p:cNvPr>
          <p:cNvSpPr/>
          <p:nvPr/>
        </p:nvSpPr>
        <p:spPr>
          <a:xfrm>
            <a:off x="878542" y="2285999"/>
            <a:ext cx="10452846" cy="22860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Quadratum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</a:rPr>
              <a:t>In </a:t>
            </a:r>
            <a:r>
              <a:rPr lang="en-US" sz="3600" b="1" dirty="0" err="1">
                <a:solidFill>
                  <a:srgbClr val="7030A0"/>
                </a:solidFill>
              </a:rPr>
              <a:t>latin</a:t>
            </a:r>
            <a:r>
              <a:rPr lang="en-US" sz="3600" b="1" dirty="0">
                <a:solidFill>
                  <a:srgbClr val="7030A0"/>
                </a:solidFill>
              </a:rPr>
              <a:t>, </a:t>
            </a:r>
            <a:r>
              <a:rPr lang="en-US" sz="3600" b="1" i="1" u="sng" dirty="0">
                <a:solidFill>
                  <a:srgbClr val="7030A0"/>
                </a:solidFill>
              </a:rPr>
              <a:t>quadratum</a:t>
            </a:r>
            <a:r>
              <a:rPr lang="en-US" sz="3600" b="1" dirty="0">
                <a:solidFill>
                  <a:srgbClr val="7030A0"/>
                </a:solidFill>
              </a:rPr>
              <a:t> means SQUARE</a:t>
            </a: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What is the square of 1? - Quora">
            <a:extLst>
              <a:ext uri="{FF2B5EF4-FFF2-40B4-BE49-F238E27FC236}">
                <a16:creationId xmlns:a16="http://schemas.microsoft.com/office/drawing/2014/main" id="{D13E16C2-E7A5-4C58-9978-0F30A193B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6" r="44118"/>
          <a:stretch/>
        </p:blipFill>
        <p:spPr bwMode="auto">
          <a:xfrm>
            <a:off x="4838700" y="4686300"/>
            <a:ext cx="217170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7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05E5-2CD3-4179-856F-D5EF63A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038598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Basic Parabola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D77D5-2EAC-4E49-9926-CFDFC3DE2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Complete the table of values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71382E-E2A7-408D-BC06-9B5E09FE9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984922"/>
              </p:ext>
            </p:extLst>
          </p:nvPr>
        </p:nvGraphicFramePr>
        <p:xfrm>
          <a:off x="1673412" y="3104278"/>
          <a:ext cx="157546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847">
                  <a:extLst>
                    <a:ext uri="{9D8B030D-6E8A-4147-A177-3AD203B41FA5}">
                      <a16:colId xmlns:a16="http://schemas.microsoft.com/office/drawing/2014/main" val="3339751950"/>
                    </a:ext>
                  </a:extLst>
                </a:gridCol>
                <a:gridCol w="774614">
                  <a:extLst>
                    <a:ext uri="{9D8B030D-6E8A-4147-A177-3AD203B41FA5}">
                      <a16:colId xmlns:a16="http://schemas.microsoft.com/office/drawing/2014/main" val="3214839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57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61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819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26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03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254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2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110783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6AF514-DC80-49F0-AC51-C6445CE57FA5}"/>
              </a:ext>
            </a:extLst>
          </p:cNvPr>
          <p:cNvSpPr/>
          <p:nvPr/>
        </p:nvSpPr>
        <p:spPr>
          <a:xfrm>
            <a:off x="3523129" y="3281082"/>
            <a:ext cx="1317812" cy="7261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y = x</a:t>
            </a:r>
            <a:r>
              <a:rPr lang="en-US" sz="2800" b="1" baseline="30000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578A2-0037-401C-B122-09BFE9CE7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9" y="458694"/>
            <a:ext cx="6212541" cy="6237292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7FF130D1-C086-46AC-962C-E60DE168541E}"/>
              </a:ext>
            </a:extLst>
          </p:cNvPr>
          <p:cNvSpPr/>
          <p:nvPr/>
        </p:nvSpPr>
        <p:spPr>
          <a:xfrm>
            <a:off x="3343835" y="5271247"/>
            <a:ext cx="3074894" cy="142473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Domain =                  </a:t>
            </a:r>
          </a:p>
          <a:p>
            <a:endParaRPr lang="en-US" b="1" dirty="0"/>
          </a:p>
          <a:p>
            <a:r>
              <a:rPr lang="en-US" b="1" dirty="0"/>
              <a:t>Range = </a:t>
            </a:r>
          </a:p>
        </p:txBody>
      </p:sp>
    </p:spTree>
    <p:extLst>
      <p:ext uri="{BB962C8B-B14F-4D97-AF65-F5344CB8AC3E}">
        <p14:creationId xmlns:p14="http://schemas.microsoft.com/office/powerpoint/2010/main" val="5207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280D-4300-47FE-A442-8DDA38A0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Vocab Words To Know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CFEE67-AE1D-48BF-9370-20DB3A8E7471}"/>
              </a:ext>
            </a:extLst>
          </p:cNvPr>
          <p:cNvSpPr/>
          <p:nvPr/>
        </p:nvSpPr>
        <p:spPr>
          <a:xfrm>
            <a:off x="1452283" y="2366682"/>
            <a:ext cx="4069976" cy="25270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Parabola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</a:rPr>
              <a:t>The shape of a quadratic relation</a:t>
            </a: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5362" name="Picture 2" descr="Related image">
            <a:extLst>
              <a:ext uri="{FF2B5EF4-FFF2-40B4-BE49-F238E27FC236}">
                <a16:creationId xmlns:a16="http://schemas.microsoft.com/office/drawing/2014/main" id="{3FB2DE71-0749-46D3-9E9D-5C88FFF1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71" y="2774080"/>
            <a:ext cx="3101788" cy="31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2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280D-4300-47FE-A442-8DDA38A0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Vocab Words To Know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CFEE67-AE1D-48BF-9370-20DB3A8E7471}"/>
              </a:ext>
            </a:extLst>
          </p:cNvPr>
          <p:cNvSpPr/>
          <p:nvPr/>
        </p:nvSpPr>
        <p:spPr>
          <a:xfrm>
            <a:off x="699247" y="2294961"/>
            <a:ext cx="4993341" cy="37651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Axis of symmetry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</a:rPr>
              <a:t>The line in which you split your parabola into two mirroring sections</a:t>
            </a: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1268" name="Picture 4" descr="Image result for quadratic equation axis">
            <a:extLst>
              <a:ext uri="{FF2B5EF4-FFF2-40B4-BE49-F238E27FC236}">
                <a16:creationId xmlns:a16="http://schemas.microsoft.com/office/drawing/2014/main" id="{0131552D-51B6-43CD-B740-11F4571B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4" y="2085974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2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280D-4300-47FE-A442-8DDA38A0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Vocab Words To Know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CFEE67-AE1D-48BF-9370-20DB3A8E7471}"/>
              </a:ext>
            </a:extLst>
          </p:cNvPr>
          <p:cNvSpPr/>
          <p:nvPr/>
        </p:nvSpPr>
        <p:spPr>
          <a:xfrm>
            <a:off x="699247" y="2294961"/>
            <a:ext cx="4993341" cy="37651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Vertex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</a:rPr>
              <a:t>The point at which the function reaches it’s maximum or minimum height (The peak of the “U”)</a:t>
            </a: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2292" name="Picture 4" descr="Image result for parabola vertex">
            <a:extLst>
              <a:ext uri="{FF2B5EF4-FFF2-40B4-BE49-F238E27FC236}">
                <a16:creationId xmlns:a16="http://schemas.microsoft.com/office/drawing/2014/main" id="{76188C1C-7690-4302-921B-9E83A40DA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000250"/>
            <a:ext cx="3781425" cy="423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6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Using A Table of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Equation: y = x</a:t>
            </a:r>
            <a:r>
              <a:rPr lang="en-US" sz="3200" b="1" baseline="30000" dirty="0"/>
              <a:t>2 </a:t>
            </a:r>
            <a:r>
              <a:rPr lang="en-US" sz="3200" b="1" dirty="0"/>
              <a:t>+ 2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EDD7CB5-12DD-4E58-9E0C-A4717FFD7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417367"/>
              </p:ext>
            </p:extLst>
          </p:nvPr>
        </p:nvGraphicFramePr>
        <p:xfrm>
          <a:off x="1987176" y="3429000"/>
          <a:ext cx="175730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777">
                  <a:extLst>
                    <a:ext uri="{9D8B030D-6E8A-4147-A177-3AD203B41FA5}">
                      <a16:colId xmlns:a16="http://schemas.microsoft.com/office/drawing/2014/main" val="1475305533"/>
                    </a:ext>
                  </a:extLst>
                </a:gridCol>
                <a:gridCol w="938529">
                  <a:extLst>
                    <a:ext uri="{9D8B030D-6E8A-4147-A177-3AD203B41FA5}">
                      <a16:colId xmlns:a16="http://schemas.microsoft.com/office/drawing/2014/main" val="3759846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046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10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836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704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36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661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774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5866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822AB51-E260-4B34-A406-5761CBB9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378" y="1138237"/>
            <a:ext cx="5038725" cy="4581525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DEFFBDF9-C150-4F64-98F9-EC4B3848B356}"/>
              </a:ext>
            </a:extLst>
          </p:cNvPr>
          <p:cNvSpPr/>
          <p:nvPr/>
        </p:nvSpPr>
        <p:spPr>
          <a:xfrm>
            <a:off x="3343835" y="5271247"/>
            <a:ext cx="3074894" cy="142473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Domain =                  </a:t>
            </a:r>
          </a:p>
          <a:p>
            <a:endParaRPr lang="en-US" b="1" dirty="0"/>
          </a:p>
          <a:p>
            <a:r>
              <a:rPr lang="en-US" b="1" dirty="0"/>
              <a:t>Range = </a:t>
            </a:r>
          </a:p>
        </p:txBody>
      </p:sp>
    </p:spTree>
    <p:extLst>
      <p:ext uri="{BB962C8B-B14F-4D97-AF65-F5344CB8AC3E}">
        <p14:creationId xmlns:p14="http://schemas.microsoft.com/office/powerpoint/2010/main" val="4139768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250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Quardatic Functions</vt:lpstr>
      <vt:lpstr>PowerPoint Presentation</vt:lpstr>
      <vt:lpstr>PowerPoint Presentation</vt:lpstr>
      <vt:lpstr>What is a quadratic?</vt:lpstr>
      <vt:lpstr>The Basic Parabola</vt:lpstr>
      <vt:lpstr>Vocab Words To Know</vt:lpstr>
      <vt:lpstr>Vocab Words To Know</vt:lpstr>
      <vt:lpstr>Vocab Words To Know</vt:lpstr>
      <vt:lpstr>Let’s Graph  Using A Table of Values</vt:lpstr>
      <vt:lpstr>Let’s Graph  Using A Table of Values</vt:lpstr>
      <vt:lpstr>What do you notice?</vt:lpstr>
      <vt:lpstr>Main Take Aways for Today</vt:lpstr>
      <vt:lpstr>Main Take Aways for Today</vt:lpstr>
      <vt:lpstr>To Do: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Quardatic Functions</dc:title>
  <dc:creator>Becker, Shona</dc:creator>
  <cp:lastModifiedBy>Becker, Shona</cp:lastModifiedBy>
  <cp:revision>9</cp:revision>
  <dcterms:created xsi:type="dcterms:W3CDTF">2019-10-27T06:14:05Z</dcterms:created>
  <dcterms:modified xsi:type="dcterms:W3CDTF">2020-05-12T19:51:37Z</dcterms:modified>
</cp:coreProperties>
</file>