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6" r:id="rId3"/>
    <p:sldId id="280" r:id="rId4"/>
    <p:sldId id="298" r:id="rId5"/>
    <p:sldId id="274" r:id="rId6"/>
    <p:sldId id="287" r:id="rId7"/>
    <p:sldId id="299" r:id="rId8"/>
    <p:sldId id="288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297" r:id="rId17"/>
    <p:sldId id="266" r:id="rId18"/>
    <p:sldId id="29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12F3B-2474-46C2-9C07-5E1F6D2B2F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FF0000"/>
                </a:solidFill>
              </a:rPr>
              <a:t>Quadratic Functions</a:t>
            </a:r>
            <a:br>
              <a:rPr lang="en-US" sz="4000" b="1" dirty="0">
                <a:solidFill>
                  <a:srgbClr val="FF0000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More Vertex Form &amp; </a:t>
            </a:r>
            <a:br>
              <a:rPr lang="en-US" sz="4000" b="1" dirty="0">
                <a:solidFill>
                  <a:srgbClr val="FF0000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General From practice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B5C75A-D4FB-4DD9-B885-3B267FE831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FOM 11</a:t>
            </a:r>
          </a:p>
          <a:p>
            <a:r>
              <a:rPr lang="en-US" b="1" dirty="0"/>
              <a:t>May 21, 2020</a:t>
            </a:r>
          </a:p>
        </p:txBody>
      </p:sp>
    </p:spTree>
    <p:extLst>
      <p:ext uri="{BB962C8B-B14F-4D97-AF65-F5344CB8AC3E}">
        <p14:creationId xmlns:p14="http://schemas.microsoft.com/office/powerpoint/2010/main" val="2271307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A8226-3EBC-4CEC-B4F7-A326BF07C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972" y="1043473"/>
            <a:ext cx="5430369" cy="1303867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Let’s Graph &amp; turn into GENERAL FORM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2EA61-F593-44DD-B1E0-24CAD8F30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5430369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/>
              <a:t>Equation: y = - (x + 2)</a:t>
            </a:r>
            <a:r>
              <a:rPr lang="en-US" sz="3200" b="1" baseline="30000" dirty="0"/>
              <a:t>2</a:t>
            </a:r>
            <a:r>
              <a:rPr lang="en-US" sz="3200" b="1" dirty="0"/>
              <a:t> – 4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rgbClr val="7030A0"/>
                </a:solidFill>
              </a:rPr>
              <a:t>How to put into general form…</a:t>
            </a: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16C450F2-BD4C-4F51-864A-9EAF00105DCF}"/>
              </a:ext>
            </a:extLst>
          </p:cNvPr>
          <p:cNvSpPr/>
          <p:nvPr/>
        </p:nvSpPr>
        <p:spPr>
          <a:xfrm>
            <a:off x="7888941" y="111557"/>
            <a:ext cx="3630706" cy="153993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Please graph the parabola on your own graph paper at home </a:t>
            </a:r>
            <a:r>
              <a:rPr lang="en-US" b="1" dirty="0">
                <a:sym typeface="Wingdings" panose="05000000000000000000" pitchFamily="2" charset="2"/>
              </a:rPr>
              <a:t></a:t>
            </a:r>
            <a:endParaRPr lang="en-US" b="1" dirty="0"/>
          </a:p>
        </p:txBody>
      </p:sp>
      <p:pic>
        <p:nvPicPr>
          <p:cNvPr id="3074" name="Picture 2" descr="Image result for cartesian plane">
            <a:extLst>
              <a:ext uri="{FF2B5EF4-FFF2-40B4-BE49-F238E27FC236}">
                <a16:creationId xmlns:a16="http://schemas.microsoft.com/office/drawing/2014/main" id="{71FB5063-AFBA-4360-BBDD-EBDA084B7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912" y="2177012"/>
            <a:ext cx="4298764" cy="407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93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A8226-3EBC-4CEC-B4F7-A326BF07C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2" y="800347"/>
            <a:ext cx="5430369" cy="1303867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Let’s Graph &amp; turn into GENERAL FORM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2EA61-F593-44DD-B1E0-24CAD8F30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5430369" cy="3318936"/>
          </a:xfrm>
        </p:spPr>
        <p:txBody>
          <a:bodyPr>
            <a:normAutofit/>
          </a:bodyPr>
          <a:lstStyle/>
          <a:p>
            <a:r>
              <a:rPr lang="en-US" sz="3200" b="1" dirty="0"/>
              <a:t>Equation: y = - (x + 2)</a:t>
            </a:r>
            <a:r>
              <a:rPr lang="en-US" sz="3200" b="1" baseline="30000" dirty="0"/>
              <a:t>2</a:t>
            </a:r>
            <a:r>
              <a:rPr lang="en-US" sz="3200" b="1" dirty="0"/>
              <a:t> – 4</a:t>
            </a:r>
          </a:p>
          <a:p>
            <a:endParaRPr lang="en-US" sz="3200" b="1" dirty="0"/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16C450F2-BD4C-4F51-864A-9EAF00105DCF}"/>
              </a:ext>
            </a:extLst>
          </p:cNvPr>
          <p:cNvSpPr/>
          <p:nvPr/>
        </p:nvSpPr>
        <p:spPr>
          <a:xfrm>
            <a:off x="7888941" y="111557"/>
            <a:ext cx="3630706" cy="153993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Please graph the parabola on your own graph paper at home </a:t>
            </a:r>
            <a:r>
              <a:rPr lang="en-US" b="1" dirty="0">
                <a:sym typeface="Wingdings" panose="05000000000000000000" pitchFamily="2" charset="2"/>
              </a:rPr>
              <a:t></a:t>
            </a:r>
            <a:endParaRPr lang="en-US" b="1" dirty="0"/>
          </a:p>
        </p:txBody>
      </p:sp>
      <p:pic>
        <p:nvPicPr>
          <p:cNvPr id="3074" name="Picture 2" descr="Image result for cartesian plane">
            <a:extLst>
              <a:ext uri="{FF2B5EF4-FFF2-40B4-BE49-F238E27FC236}">
                <a16:creationId xmlns:a16="http://schemas.microsoft.com/office/drawing/2014/main" id="{71FB5063-AFBA-4360-BBDD-EBDA084B7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912" y="2177012"/>
            <a:ext cx="4298764" cy="407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BE166CE-7B2F-4320-9658-1680A1AF550E}"/>
              </a:ext>
            </a:extLst>
          </p:cNvPr>
          <p:cNvGraphicFramePr>
            <a:graphicFrameLocks noGrp="1"/>
          </p:cNvGraphicFramePr>
          <p:nvPr/>
        </p:nvGraphicFramePr>
        <p:xfrm>
          <a:off x="600635" y="3279988"/>
          <a:ext cx="5593977" cy="29667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671483">
                  <a:extLst>
                    <a:ext uri="{9D8B030D-6E8A-4147-A177-3AD203B41FA5}">
                      <a16:colId xmlns:a16="http://schemas.microsoft.com/office/drawing/2014/main" val="9376343"/>
                    </a:ext>
                  </a:extLst>
                </a:gridCol>
                <a:gridCol w="2922494">
                  <a:extLst>
                    <a:ext uri="{9D8B030D-6E8A-4147-A177-3AD203B41FA5}">
                      <a16:colId xmlns:a16="http://schemas.microsoft.com/office/drawing/2014/main" val="5782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Vertex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844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Axis of Symmetry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2966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Domain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1334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89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Maximum or Minimum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719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Y-intercept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7996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X-intercept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569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General 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989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5242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A8226-3EBC-4CEC-B4F7-A326BF07C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972" y="1043473"/>
            <a:ext cx="5430369" cy="1303867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Let’s Graph &amp; turn into GENERAL FORM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2EA61-F593-44DD-B1E0-24CAD8F30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5430369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/>
              <a:t>Equation: y = - (x - 3)</a:t>
            </a:r>
            <a:r>
              <a:rPr lang="en-US" sz="3200" b="1" baseline="30000" dirty="0"/>
              <a:t>2</a:t>
            </a:r>
            <a:r>
              <a:rPr lang="en-US" sz="3200" b="1" dirty="0"/>
              <a:t> + 1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rgbClr val="7030A0"/>
                </a:solidFill>
              </a:rPr>
              <a:t>How to put into general form…</a:t>
            </a: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16C450F2-BD4C-4F51-864A-9EAF00105DCF}"/>
              </a:ext>
            </a:extLst>
          </p:cNvPr>
          <p:cNvSpPr/>
          <p:nvPr/>
        </p:nvSpPr>
        <p:spPr>
          <a:xfrm>
            <a:off x="7888941" y="111557"/>
            <a:ext cx="3630706" cy="153993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Please graph the parabola on your own graph paper at home </a:t>
            </a:r>
            <a:r>
              <a:rPr lang="en-US" b="1" dirty="0">
                <a:sym typeface="Wingdings" panose="05000000000000000000" pitchFamily="2" charset="2"/>
              </a:rPr>
              <a:t></a:t>
            </a:r>
            <a:endParaRPr lang="en-US" b="1" dirty="0"/>
          </a:p>
        </p:txBody>
      </p:sp>
      <p:pic>
        <p:nvPicPr>
          <p:cNvPr id="3074" name="Picture 2" descr="Image result for cartesian plane">
            <a:extLst>
              <a:ext uri="{FF2B5EF4-FFF2-40B4-BE49-F238E27FC236}">
                <a16:creationId xmlns:a16="http://schemas.microsoft.com/office/drawing/2014/main" id="{71FB5063-AFBA-4360-BBDD-EBDA084B7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912" y="2177012"/>
            <a:ext cx="4298764" cy="407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601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A8226-3EBC-4CEC-B4F7-A326BF07C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2" y="800347"/>
            <a:ext cx="5430369" cy="1303867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Let’s Graph &amp; turn into GENERAL FORM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2EA61-F593-44DD-B1E0-24CAD8F30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5430369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/>
              <a:t>Equation: y = - (x - 3)</a:t>
            </a:r>
            <a:r>
              <a:rPr lang="en-US" sz="3200" b="1" baseline="30000" dirty="0"/>
              <a:t>2</a:t>
            </a:r>
            <a:r>
              <a:rPr lang="en-US" sz="3200" b="1" dirty="0"/>
              <a:t> + 1</a:t>
            </a:r>
          </a:p>
          <a:p>
            <a:endParaRPr lang="en-US" sz="3200" b="1" dirty="0"/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16C450F2-BD4C-4F51-864A-9EAF00105DCF}"/>
              </a:ext>
            </a:extLst>
          </p:cNvPr>
          <p:cNvSpPr/>
          <p:nvPr/>
        </p:nvSpPr>
        <p:spPr>
          <a:xfrm>
            <a:off x="7888941" y="111557"/>
            <a:ext cx="3630706" cy="153993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Please graph the parabola on your own graph paper at home </a:t>
            </a:r>
            <a:r>
              <a:rPr lang="en-US" b="1" dirty="0">
                <a:sym typeface="Wingdings" panose="05000000000000000000" pitchFamily="2" charset="2"/>
              </a:rPr>
              <a:t></a:t>
            </a:r>
            <a:endParaRPr lang="en-US" b="1" dirty="0"/>
          </a:p>
        </p:txBody>
      </p:sp>
      <p:pic>
        <p:nvPicPr>
          <p:cNvPr id="3074" name="Picture 2" descr="Image result for cartesian plane">
            <a:extLst>
              <a:ext uri="{FF2B5EF4-FFF2-40B4-BE49-F238E27FC236}">
                <a16:creationId xmlns:a16="http://schemas.microsoft.com/office/drawing/2014/main" id="{71FB5063-AFBA-4360-BBDD-EBDA084B7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912" y="2177012"/>
            <a:ext cx="4298764" cy="407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BE166CE-7B2F-4320-9658-1680A1AF550E}"/>
              </a:ext>
            </a:extLst>
          </p:cNvPr>
          <p:cNvGraphicFramePr>
            <a:graphicFrameLocks noGrp="1"/>
          </p:cNvGraphicFramePr>
          <p:nvPr/>
        </p:nvGraphicFramePr>
        <p:xfrm>
          <a:off x="600635" y="3279988"/>
          <a:ext cx="5593977" cy="29667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671483">
                  <a:extLst>
                    <a:ext uri="{9D8B030D-6E8A-4147-A177-3AD203B41FA5}">
                      <a16:colId xmlns:a16="http://schemas.microsoft.com/office/drawing/2014/main" val="9376343"/>
                    </a:ext>
                  </a:extLst>
                </a:gridCol>
                <a:gridCol w="2922494">
                  <a:extLst>
                    <a:ext uri="{9D8B030D-6E8A-4147-A177-3AD203B41FA5}">
                      <a16:colId xmlns:a16="http://schemas.microsoft.com/office/drawing/2014/main" val="5782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Vertex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844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Axis of Symmetry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2966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Domain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1334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89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Maximum or Minimum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719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Y-intercept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7996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X-intercept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569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General 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989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4848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A8226-3EBC-4CEC-B4F7-A326BF07C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972" y="1043473"/>
            <a:ext cx="5430369" cy="1303867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Let’s Graph &amp; turn into GENERAL FORM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2EA61-F593-44DD-B1E0-24CAD8F30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5430369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/>
              <a:t>Equation: y = (x + 4)</a:t>
            </a:r>
            <a:r>
              <a:rPr lang="en-US" sz="3200" b="1" baseline="30000" dirty="0"/>
              <a:t>2</a:t>
            </a:r>
            <a:r>
              <a:rPr lang="en-US" sz="3200" b="1" dirty="0"/>
              <a:t> - 4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rgbClr val="7030A0"/>
                </a:solidFill>
              </a:rPr>
              <a:t>How to put into general form…</a:t>
            </a: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16C450F2-BD4C-4F51-864A-9EAF00105DCF}"/>
              </a:ext>
            </a:extLst>
          </p:cNvPr>
          <p:cNvSpPr/>
          <p:nvPr/>
        </p:nvSpPr>
        <p:spPr>
          <a:xfrm>
            <a:off x="7888941" y="111557"/>
            <a:ext cx="3630706" cy="153993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Please graph the parabola on your own graph paper at home </a:t>
            </a:r>
            <a:r>
              <a:rPr lang="en-US" b="1" dirty="0">
                <a:sym typeface="Wingdings" panose="05000000000000000000" pitchFamily="2" charset="2"/>
              </a:rPr>
              <a:t></a:t>
            </a:r>
            <a:endParaRPr lang="en-US" b="1" dirty="0"/>
          </a:p>
        </p:txBody>
      </p:sp>
      <p:pic>
        <p:nvPicPr>
          <p:cNvPr id="3074" name="Picture 2" descr="Image result for cartesian plane">
            <a:extLst>
              <a:ext uri="{FF2B5EF4-FFF2-40B4-BE49-F238E27FC236}">
                <a16:creationId xmlns:a16="http://schemas.microsoft.com/office/drawing/2014/main" id="{71FB5063-AFBA-4360-BBDD-EBDA084B7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912" y="2177012"/>
            <a:ext cx="4298764" cy="407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353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A8226-3EBC-4CEC-B4F7-A326BF07C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2" y="800347"/>
            <a:ext cx="5430369" cy="1303867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Let’s Graph &amp; turn into GENERAL FORM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2EA61-F593-44DD-B1E0-24CAD8F30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5430369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/>
              <a:t>Equation: y = (x + 4)</a:t>
            </a:r>
            <a:r>
              <a:rPr lang="en-US" sz="3200" b="1" baseline="30000" dirty="0"/>
              <a:t>2</a:t>
            </a:r>
            <a:r>
              <a:rPr lang="en-US" sz="3200" b="1" dirty="0"/>
              <a:t> - 4</a:t>
            </a:r>
          </a:p>
          <a:p>
            <a:endParaRPr lang="en-US" sz="3200" b="1" dirty="0"/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16C450F2-BD4C-4F51-864A-9EAF00105DCF}"/>
              </a:ext>
            </a:extLst>
          </p:cNvPr>
          <p:cNvSpPr/>
          <p:nvPr/>
        </p:nvSpPr>
        <p:spPr>
          <a:xfrm>
            <a:off x="7888941" y="111557"/>
            <a:ext cx="3630706" cy="153993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Please graph the parabola on your own graph paper at home </a:t>
            </a:r>
            <a:r>
              <a:rPr lang="en-US" b="1" dirty="0">
                <a:sym typeface="Wingdings" panose="05000000000000000000" pitchFamily="2" charset="2"/>
              </a:rPr>
              <a:t></a:t>
            </a:r>
            <a:endParaRPr lang="en-US" b="1" dirty="0"/>
          </a:p>
        </p:txBody>
      </p:sp>
      <p:pic>
        <p:nvPicPr>
          <p:cNvPr id="3074" name="Picture 2" descr="Image result for cartesian plane">
            <a:extLst>
              <a:ext uri="{FF2B5EF4-FFF2-40B4-BE49-F238E27FC236}">
                <a16:creationId xmlns:a16="http://schemas.microsoft.com/office/drawing/2014/main" id="{71FB5063-AFBA-4360-BBDD-EBDA084B7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912" y="2177012"/>
            <a:ext cx="4298764" cy="407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BE166CE-7B2F-4320-9658-1680A1AF550E}"/>
              </a:ext>
            </a:extLst>
          </p:cNvPr>
          <p:cNvGraphicFramePr>
            <a:graphicFrameLocks noGrp="1"/>
          </p:cNvGraphicFramePr>
          <p:nvPr/>
        </p:nvGraphicFramePr>
        <p:xfrm>
          <a:off x="600635" y="3279988"/>
          <a:ext cx="5593977" cy="29667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671483">
                  <a:extLst>
                    <a:ext uri="{9D8B030D-6E8A-4147-A177-3AD203B41FA5}">
                      <a16:colId xmlns:a16="http://schemas.microsoft.com/office/drawing/2014/main" val="9376343"/>
                    </a:ext>
                  </a:extLst>
                </a:gridCol>
                <a:gridCol w="2922494">
                  <a:extLst>
                    <a:ext uri="{9D8B030D-6E8A-4147-A177-3AD203B41FA5}">
                      <a16:colId xmlns:a16="http://schemas.microsoft.com/office/drawing/2014/main" val="5782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Vertex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844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Axis of Symmetry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2966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Domain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1334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89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Maximum or Minimum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719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Y-intercept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7996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X-intercept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569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General 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989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981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4F4C5-CD87-4405-B475-4193ED85F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Your Take </a:t>
            </a:r>
            <a:r>
              <a:rPr lang="en-US" b="1" dirty="0" err="1">
                <a:solidFill>
                  <a:srgbClr val="FF0000"/>
                </a:solidFill>
              </a:rPr>
              <a:t>Aways</a:t>
            </a:r>
            <a:r>
              <a:rPr lang="en-US" b="1" dirty="0">
                <a:solidFill>
                  <a:srgbClr val="FF0000"/>
                </a:solidFill>
              </a:rPr>
              <a:t> for Today: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3B31F-6340-48F8-8F3C-809E519AF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Vertex Form</a:t>
            </a:r>
          </a:p>
          <a:p>
            <a:pPr lvl="1"/>
            <a:r>
              <a:rPr lang="en-US" sz="2800" dirty="0"/>
              <a:t>y = (x – h)</a:t>
            </a:r>
            <a:r>
              <a:rPr lang="en-US" sz="2800" baseline="30000" dirty="0"/>
              <a:t>2</a:t>
            </a:r>
            <a:r>
              <a:rPr lang="en-US" sz="2800" dirty="0"/>
              <a:t> + k   </a:t>
            </a:r>
            <a:r>
              <a:rPr lang="en-US" sz="2800" dirty="0">
                <a:sym typeface="Wingdings" panose="05000000000000000000" pitchFamily="2" charset="2"/>
              </a:rPr>
              <a:t>  Vertex will be (h, k)</a:t>
            </a:r>
          </a:p>
          <a:p>
            <a:endParaRPr lang="en-US" sz="2800" dirty="0"/>
          </a:p>
          <a:p>
            <a:r>
              <a:rPr lang="en-US" sz="2800" b="1" dirty="0">
                <a:solidFill>
                  <a:srgbClr val="7030A0"/>
                </a:solidFill>
              </a:rPr>
              <a:t>General Form</a:t>
            </a:r>
          </a:p>
          <a:p>
            <a:pPr lvl="1"/>
            <a:r>
              <a:rPr lang="en-US" sz="2800" dirty="0"/>
              <a:t>y = x</a:t>
            </a:r>
            <a:r>
              <a:rPr lang="en-US" sz="2800" baseline="30000" dirty="0"/>
              <a:t>2</a:t>
            </a:r>
            <a:r>
              <a:rPr lang="en-US" sz="2800" dirty="0"/>
              <a:t> + bx + c   </a:t>
            </a:r>
            <a:r>
              <a:rPr lang="en-US" sz="2800" dirty="0">
                <a:sym typeface="Wingdings" panose="05000000000000000000" pitchFamily="2" charset="2"/>
              </a:rPr>
              <a:t>  c will be the y-intercept</a:t>
            </a:r>
          </a:p>
        </p:txBody>
      </p:sp>
    </p:spTree>
    <p:extLst>
      <p:ext uri="{BB962C8B-B14F-4D97-AF65-F5344CB8AC3E}">
        <p14:creationId xmlns:p14="http://schemas.microsoft.com/office/powerpoint/2010/main" val="2468065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33F0879-3DA0-4CB8-B35E-A0AD4255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4D2183-F388-476E-92A9-D6639D69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43462E7-1698-4B21-BE89-AEFAC7C2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3A8226-3EBC-4CEC-B4F7-A326BF07C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140" y="972766"/>
            <a:ext cx="2835464" cy="1254868"/>
          </a:xfrm>
        </p:spPr>
        <p:txBody>
          <a:bodyPr anchor="b"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To Do</a:t>
            </a:r>
            <a:r>
              <a:rPr lang="en-US" sz="2800" b="1" dirty="0">
                <a:solidFill>
                  <a:srgbClr val="262626"/>
                </a:solidFill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2EA61-F593-44DD-B1E0-24CAD8F30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141" y="2430471"/>
            <a:ext cx="2835464" cy="355203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262626"/>
                </a:solidFill>
              </a:rPr>
              <a:t>Complete Question #1 - 4 on </a:t>
            </a:r>
            <a:r>
              <a:rPr lang="en-US" b="1" dirty="0" err="1">
                <a:solidFill>
                  <a:srgbClr val="262626"/>
                </a:solidFill>
              </a:rPr>
              <a:t>Studymatrix</a:t>
            </a:r>
            <a:r>
              <a:rPr lang="en-US" b="1" dirty="0">
                <a:solidFill>
                  <a:srgbClr val="262626"/>
                </a:solidFill>
              </a:rPr>
              <a:t> Lesson 1</a:t>
            </a:r>
          </a:p>
          <a:p>
            <a:r>
              <a:rPr lang="en-US" b="1" dirty="0">
                <a:solidFill>
                  <a:srgbClr val="262626"/>
                </a:solidFill>
              </a:rPr>
              <a:t>You can access this both on TEAMS (as an assignment) or on </a:t>
            </a:r>
            <a:r>
              <a:rPr lang="en-US" b="1" dirty="0" err="1">
                <a:solidFill>
                  <a:srgbClr val="262626"/>
                </a:solidFill>
              </a:rPr>
              <a:t>studymatrix</a:t>
            </a:r>
            <a:endParaRPr lang="en-US" b="1" dirty="0">
              <a:solidFill>
                <a:srgbClr val="262626"/>
              </a:solidFill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C22FCAC-D7EC-4A52-B153-FF761E223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595DC3-69AE-4E31-9706-156BA8E36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7682" y="195225"/>
            <a:ext cx="5572126" cy="6485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3604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2D06E-39DA-452F-BEE0-6340C0C49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For Tomorrow (Fri, May 22)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DD3F2-B7D5-46E1-AAF2-CC6DF636B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4800599" cy="3318936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StudyMatrix</a:t>
            </a:r>
            <a:endParaRPr lang="en-US" sz="3200" b="1" dirty="0"/>
          </a:p>
          <a:p>
            <a:pPr lvl="1"/>
            <a:r>
              <a:rPr lang="en-US" sz="3200" b="1" dirty="0"/>
              <a:t>1.11, 1.12, and 1.13</a:t>
            </a:r>
          </a:p>
          <a:p>
            <a:pPr lvl="1"/>
            <a:r>
              <a:rPr lang="en-US" sz="3200" b="1" dirty="0"/>
              <a:t>Complete Question #1 - 4 in the Unit 5 Practice Assignment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83F8C0-FCD9-4FC2-976C-CEF2BC7A2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034" y="2556932"/>
            <a:ext cx="5478578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538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E4A12-D2F2-40CA-8032-892462DA0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01132"/>
            <a:ext cx="9601196" cy="1303867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What you need for today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E20C55D-B9F1-4898-8587-AAA96E5CB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59" y="2557464"/>
            <a:ext cx="4871315" cy="253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aph Paper booklets - A5 - Mixiw Notebooks">
            <a:extLst>
              <a:ext uri="{FF2B5EF4-FFF2-40B4-BE49-F238E27FC236}">
                <a16:creationId xmlns:a16="http://schemas.microsoft.com/office/drawing/2014/main" id="{8F60C0BB-FF67-4B7B-883D-E886B9A43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593" y="1762124"/>
            <a:ext cx="4117181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17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C05E5-2CD3-4179-856F-D5EF63AEA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4038598" cy="130386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The Basic Parabola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D77D5-2EAC-4E49-9926-CFDFC3DE2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3787587" cy="3318936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>
                <a:solidFill>
                  <a:srgbClr val="7030A0"/>
                </a:solidFill>
              </a:rPr>
              <a:t>MOST IMPORTANT!!!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Be able to graph a basic parabola without doing a table of values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E6AF514-DC80-49F0-AC51-C6445CE57FA5}"/>
              </a:ext>
            </a:extLst>
          </p:cNvPr>
          <p:cNvSpPr/>
          <p:nvPr/>
        </p:nvSpPr>
        <p:spPr>
          <a:xfrm>
            <a:off x="2330823" y="5011271"/>
            <a:ext cx="1317812" cy="72614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y = x</a:t>
            </a:r>
            <a:r>
              <a:rPr lang="en-US" sz="2800" b="1" baseline="30000" dirty="0">
                <a:solidFill>
                  <a:schemeClr val="tx1"/>
                </a:solidFill>
              </a:rPr>
              <a:t>2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2578A2-0037-401C-B122-09BFE9CE7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9" y="458694"/>
            <a:ext cx="6212541" cy="623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70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7C77-9294-42B2-BCDB-2FCA50098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Reminder…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VERTEX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C6DF6-99CA-4E72-B153-D07ED524B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Writing Standard-Form Equations for Parabolas: Definition ...">
            <a:extLst>
              <a:ext uri="{FF2B5EF4-FFF2-40B4-BE49-F238E27FC236}">
                <a16:creationId xmlns:a16="http://schemas.microsoft.com/office/drawing/2014/main" id="{6F2F124C-E394-4D1F-A904-75077AC56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1" y="2381250"/>
            <a:ext cx="6810375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574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A8226-3EBC-4CEC-B4F7-A326BF07C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2" y="800347"/>
            <a:ext cx="9601196" cy="1303867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Let’s Graph 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2EA61-F593-44DD-B1E0-24CAD8F30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Equation: y = (x + 2)</a:t>
            </a:r>
            <a:r>
              <a:rPr lang="en-US" sz="3200" b="1" baseline="30000" dirty="0"/>
              <a:t>2</a:t>
            </a:r>
            <a:r>
              <a:rPr lang="en-US" sz="3200" b="1" dirty="0"/>
              <a:t> - 1</a:t>
            </a: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16C450F2-BD4C-4F51-864A-9EAF00105DCF}"/>
              </a:ext>
            </a:extLst>
          </p:cNvPr>
          <p:cNvSpPr/>
          <p:nvPr/>
        </p:nvSpPr>
        <p:spPr>
          <a:xfrm>
            <a:off x="7888941" y="111557"/>
            <a:ext cx="3630706" cy="153993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Please graph the parabola on your own graph paper at home </a:t>
            </a:r>
            <a:r>
              <a:rPr lang="en-US" b="1" dirty="0">
                <a:sym typeface="Wingdings" panose="05000000000000000000" pitchFamily="2" charset="2"/>
              </a:rPr>
              <a:t></a:t>
            </a:r>
            <a:endParaRPr lang="en-US" b="1" dirty="0"/>
          </a:p>
        </p:txBody>
      </p:sp>
      <p:pic>
        <p:nvPicPr>
          <p:cNvPr id="3074" name="Picture 2" descr="Image result for cartesian plane">
            <a:extLst>
              <a:ext uri="{FF2B5EF4-FFF2-40B4-BE49-F238E27FC236}">
                <a16:creationId xmlns:a16="http://schemas.microsoft.com/office/drawing/2014/main" id="{71FB5063-AFBA-4360-BBDD-EBDA084B7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833" y="2556932"/>
            <a:ext cx="4298764" cy="407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BE166CE-7B2F-4320-9658-1680A1AF55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603351"/>
              </p:ext>
            </p:extLst>
          </p:nvPr>
        </p:nvGraphicFramePr>
        <p:xfrm>
          <a:off x="239805" y="4021668"/>
          <a:ext cx="4825254" cy="259588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924736">
                  <a:extLst>
                    <a:ext uri="{9D8B030D-6E8A-4147-A177-3AD203B41FA5}">
                      <a16:colId xmlns:a16="http://schemas.microsoft.com/office/drawing/2014/main" val="9376343"/>
                    </a:ext>
                  </a:extLst>
                </a:gridCol>
                <a:gridCol w="1900518">
                  <a:extLst>
                    <a:ext uri="{9D8B030D-6E8A-4147-A177-3AD203B41FA5}">
                      <a16:colId xmlns:a16="http://schemas.microsoft.com/office/drawing/2014/main" val="5782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Vertex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844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Axis of Symmetry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2966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Domain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1334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89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Maximum or Minimum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719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Y-intercept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7996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X-intercept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569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4991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A8226-3EBC-4CEC-B4F7-A326BF07C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2" y="800347"/>
            <a:ext cx="9601196" cy="1303867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Let’s Graph 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2EA61-F593-44DD-B1E0-24CAD8F30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Equation: y = - (x + 3)</a:t>
            </a:r>
            <a:r>
              <a:rPr lang="en-US" sz="3200" b="1" baseline="30000" dirty="0"/>
              <a:t>2</a:t>
            </a:r>
            <a:r>
              <a:rPr lang="en-US" sz="3200" b="1" dirty="0"/>
              <a:t> + 4</a:t>
            </a: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16C450F2-BD4C-4F51-864A-9EAF00105DCF}"/>
              </a:ext>
            </a:extLst>
          </p:cNvPr>
          <p:cNvSpPr/>
          <p:nvPr/>
        </p:nvSpPr>
        <p:spPr>
          <a:xfrm>
            <a:off x="7888941" y="111557"/>
            <a:ext cx="3630706" cy="153993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Please graph the parabola on your own graph paper at home </a:t>
            </a:r>
            <a:r>
              <a:rPr lang="en-US" b="1" dirty="0">
                <a:sym typeface="Wingdings" panose="05000000000000000000" pitchFamily="2" charset="2"/>
              </a:rPr>
              <a:t></a:t>
            </a:r>
            <a:endParaRPr lang="en-US" b="1" dirty="0"/>
          </a:p>
        </p:txBody>
      </p:sp>
      <p:pic>
        <p:nvPicPr>
          <p:cNvPr id="3074" name="Picture 2" descr="Image result for cartesian plane">
            <a:extLst>
              <a:ext uri="{FF2B5EF4-FFF2-40B4-BE49-F238E27FC236}">
                <a16:creationId xmlns:a16="http://schemas.microsoft.com/office/drawing/2014/main" id="{71FB5063-AFBA-4360-BBDD-EBDA084B7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833" y="2556932"/>
            <a:ext cx="4298764" cy="407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BE166CE-7B2F-4320-9658-1680A1AF550E}"/>
              </a:ext>
            </a:extLst>
          </p:cNvPr>
          <p:cNvGraphicFramePr>
            <a:graphicFrameLocks noGrp="1"/>
          </p:cNvGraphicFramePr>
          <p:nvPr/>
        </p:nvGraphicFramePr>
        <p:xfrm>
          <a:off x="239805" y="4021668"/>
          <a:ext cx="4825254" cy="259588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924736">
                  <a:extLst>
                    <a:ext uri="{9D8B030D-6E8A-4147-A177-3AD203B41FA5}">
                      <a16:colId xmlns:a16="http://schemas.microsoft.com/office/drawing/2014/main" val="9376343"/>
                    </a:ext>
                  </a:extLst>
                </a:gridCol>
                <a:gridCol w="1900518">
                  <a:extLst>
                    <a:ext uri="{9D8B030D-6E8A-4147-A177-3AD203B41FA5}">
                      <a16:colId xmlns:a16="http://schemas.microsoft.com/office/drawing/2014/main" val="5782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Vertex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844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Axis of Symmetry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2966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Domain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1334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89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Maximum or Minimum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719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Y-intercept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7996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X-intercept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569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6680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7C77-9294-42B2-BCDB-2FCA50098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GENERAL FORM…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C6DF6-99CA-4E72-B153-D07ED524B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5575" y="2556932"/>
            <a:ext cx="4391022" cy="3318936"/>
          </a:xfrm>
        </p:spPr>
        <p:txBody>
          <a:bodyPr>
            <a:noAutofit/>
          </a:bodyPr>
          <a:lstStyle/>
          <a:p>
            <a:r>
              <a:rPr lang="en-US" sz="3200" b="1" dirty="0"/>
              <a:t>Easiest to write out</a:t>
            </a:r>
          </a:p>
          <a:p>
            <a:r>
              <a:rPr lang="en-US" sz="3200" b="1" dirty="0"/>
              <a:t>Can change it to other forms (we will get there in a couple weeks)</a:t>
            </a:r>
          </a:p>
          <a:p>
            <a:r>
              <a:rPr lang="en-US" sz="3200" b="1" dirty="0"/>
              <a:t>C = y-intercept</a:t>
            </a:r>
          </a:p>
        </p:txBody>
      </p:sp>
      <p:pic>
        <p:nvPicPr>
          <p:cNvPr id="2050" name="Picture 2" descr="standard form parabola">
            <a:extLst>
              <a:ext uri="{FF2B5EF4-FFF2-40B4-BE49-F238E27FC236}">
                <a16:creationId xmlns:a16="http://schemas.microsoft.com/office/drawing/2014/main" id="{F534F820-2E32-43F8-BC67-0EE8E4C24C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97"/>
          <a:stretch/>
        </p:blipFill>
        <p:spPr bwMode="auto">
          <a:xfrm>
            <a:off x="726545" y="2487082"/>
            <a:ext cx="5369454" cy="1729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340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A8226-3EBC-4CEC-B4F7-A326BF07C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972" y="1043473"/>
            <a:ext cx="5430369" cy="1303867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Let’s Graph &amp; turn into GENERAL FORM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2EA61-F593-44DD-B1E0-24CAD8F30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5430369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/>
              <a:t>Equation: y = (x - 1)</a:t>
            </a:r>
            <a:r>
              <a:rPr lang="en-US" sz="3200" b="1" baseline="30000" dirty="0"/>
              <a:t>2</a:t>
            </a:r>
            <a:r>
              <a:rPr lang="en-US" sz="3200" b="1" dirty="0"/>
              <a:t> – 1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rgbClr val="7030A0"/>
                </a:solidFill>
              </a:rPr>
              <a:t>How to put into general form…</a:t>
            </a: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16C450F2-BD4C-4F51-864A-9EAF00105DCF}"/>
              </a:ext>
            </a:extLst>
          </p:cNvPr>
          <p:cNvSpPr/>
          <p:nvPr/>
        </p:nvSpPr>
        <p:spPr>
          <a:xfrm>
            <a:off x="7888941" y="111557"/>
            <a:ext cx="3630706" cy="153993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Please graph the parabola on your own graph paper at home </a:t>
            </a:r>
            <a:r>
              <a:rPr lang="en-US" b="1" dirty="0">
                <a:sym typeface="Wingdings" panose="05000000000000000000" pitchFamily="2" charset="2"/>
              </a:rPr>
              <a:t></a:t>
            </a:r>
            <a:endParaRPr lang="en-US" b="1" dirty="0"/>
          </a:p>
        </p:txBody>
      </p:sp>
      <p:pic>
        <p:nvPicPr>
          <p:cNvPr id="3074" name="Picture 2" descr="Image result for cartesian plane">
            <a:extLst>
              <a:ext uri="{FF2B5EF4-FFF2-40B4-BE49-F238E27FC236}">
                <a16:creationId xmlns:a16="http://schemas.microsoft.com/office/drawing/2014/main" id="{71FB5063-AFBA-4360-BBDD-EBDA084B7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912" y="2177012"/>
            <a:ext cx="4298764" cy="407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427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A8226-3EBC-4CEC-B4F7-A326BF07C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2" y="800347"/>
            <a:ext cx="5430369" cy="1303867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Let’s Graph &amp; turn into GENERAL FORM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2EA61-F593-44DD-B1E0-24CAD8F30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5430369" cy="3318936"/>
          </a:xfrm>
        </p:spPr>
        <p:txBody>
          <a:bodyPr>
            <a:normAutofit/>
          </a:bodyPr>
          <a:lstStyle/>
          <a:p>
            <a:r>
              <a:rPr lang="en-US" sz="3200" b="1" dirty="0"/>
              <a:t>Equation: y = (x - 1)</a:t>
            </a:r>
            <a:r>
              <a:rPr lang="en-US" sz="3200" b="1" baseline="30000" dirty="0"/>
              <a:t>2</a:t>
            </a:r>
            <a:r>
              <a:rPr lang="en-US" sz="3200" b="1" dirty="0"/>
              <a:t> - 1</a:t>
            </a: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16C450F2-BD4C-4F51-864A-9EAF00105DCF}"/>
              </a:ext>
            </a:extLst>
          </p:cNvPr>
          <p:cNvSpPr/>
          <p:nvPr/>
        </p:nvSpPr>
        <p:spPr>
          <a:xfrm>
            <a:off x="7888941" y="111557"/>
            <a:ext cx="3630706" cy="153993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Please graph the parabola on your own graph paper at home </a:t>
            </a:r>
            <a:r>
              <a:rPr lang="en-US" b="1" dirty="0">
                <a:sym typeface="Wingdings" panose="05000000000000000000" pitchFamily="2" charset="2"/>
              </a:rPr>
              <a:t></a:t>
            </a:r>
            <a:endParaRPr lang="en-US" b="1" dirty="0"/>
          </a:p>
        </p:txBody>
      </p:sp>
      <p:pic>
        <p:nvPicPr>
          <p:cNvPr id="3074" name="Picture 2" descr="Image result for cartesian plane">
            <a:extLst>
              <a:ext uri="{FF2B5EF4-FFF2-40B4-BE49-F238E27FC236}">
                <a16:creationId xmlns:a16="http://schemas.microsoft.com/office/drawing/2014/main" id="{71FB5063-AFBA-4360-BBDD-EBDA084B7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912" y="2177012"/>
            <a:ext cx="4298764" cy="407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BE166CE-7B2F-4320-9658-1680A1AF550E}"/>
              </a:ext>
            </a:extLst>
          </p:cNvPr>
          <p:cNvGraphicFramePr>
            <a:graphicFrameLocks noGrp="1"/>
          </p:cNvGraphicFramePr>
          <p:nvPr/>
        </p:nvGraphicFramePr>
        <p:xfrm>
          <a:off x="600635" y="3279988"/>
          <a:ext cx="5593977" cy="29667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671483">
                  <a:extLst>
                    <a:ext uri="{9D8B030D-6E8A-4147-A177-3AD203B41FA5}">
                      <a16:colId xmlns:a16="http://schemas.microsoft.com/office/drawing/2014/main" val="9376343"/>
                    </a:ext>
                  </a:extLst>
                </a:gridCol>
                <a:gridCol w="2922494">
                  <a:extLst>
                    <a:ext uri="{9D8B030D-6E8A-4147-A177-3AD203B41FA5}">
                      <a16:colId xmlns:a16="http://schemas.microsoft.com/office/drawing/2014/main" val="5782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Vertex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844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Axis of Symmetry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2966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Domain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1334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89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Maximum or Minimum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719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Y-intercept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7996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X-intercept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569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General 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989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95330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569</Words>
  <Application>Microsoft Office PowerPoint</Application>
  <PresentationFormat>Widescreen</PresentationFormat>
  <Paragraphs>107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Garamond</vt:lpstr>
      <vt:lpstr>Organic</vt:lpstr>
      <vt:lpstr>Quadratic Functions More Vertex Form &amp;  General From practice</vt:lpstr>
      <vt:lpstr>What you need for today</vt:lpstr>
      <vt:lpstr>The Basic Parabola</vt:lpstr>
      <vt:lpstr>Reminder… VERTEX FORM</vt:lpstr>
      <vt:lpstr>Let’s Graph  </vt:lpstr>
      <vt:lpstr>Let’s Graph  </vt:lpstr>
      <vt:lpstr>GENERAL FORM…</vt:lpstr>
      <vt:lpstr>Let’s Graph &amp; turn into GENERAL FORM </vt:lpstr>
      <vt:lpstr>Let’s Graph &amp; turn into GENERAL FORM </vt:lpstr>
      <vt:lpstr>Let’s Graph &amp; turn into GENERAL FORM </vt:lpstr>
      <vt:lpstr>Let’s Graph &amp; turn into GENERAL FORM </vt:lpstr>
      <vt:lpstr>Let’s Graph &amp; turn into GENERAL FORM </vt:lpstr>
      <vt:lpstr>Let’s Graph &amp; turn into GENERAL FORM </vt:lpstr>
      <vt:lpstr>Let’s Graph &amp; turn into GENERAL FORM </vt:lpstr>
      <vt:lpstr>Let’s Graph &amp; turn into GENERAL FORM </vt:lpstr>
      <vt:lpstr>Your Take Aways for Today:</vt:lpstr>
      <vt:lpstr>To Do:</vt:lpstr>
      <vt:lpstr>For Tomorrow (Fri, May 22)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Quardatic Functions</dc:title>
  <dc:creator>Becker, Shona</dc:creator>
  <cp:lastModifiedBy>Becker, Shona</cp:lastModifiedBy>
  <cp:revision>18</cp:revision>
  <dcterms:created xsi:type="dcterms:W3CDTF">2019-10-27T06:14:05Z</dcterms:created>
  <dcterms:modified xsi:type="dcterms:W3CDTF">2020-05-21T17:13:51Z</dcterms:modified>
</cp:coreProperties>
</file>