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0" r:id="rId4"/>
    <p:sldId id="274" r:id="rId5"/>
    <p:sldId id="287" r:id="rId6"/>
    <p:sldId id="288" r:id="rId7"/>
    <p:sldId id="294" r:id="rId8"/>
    <p:sldId id="289" r:id="rId9"/>
    <p:sldId id="290" r:id="rId10"/>
    <p:sldId id="291" r:id="rId11"/>
    <p:sldId id="292" r:id="rId12"/>
    <p:sldId id="296" r:id="rId13"/>
    <p:sldId id="295" r:id="rId14"/>
    <p:sldId id="297" r:id="rId15"/>
    <p:sldId id="278" r:id="rId16"/>
    <p:sldId id="266" r:id="rId17"/>
    <p:sldId id="29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2F3B-2474-46C2-9C07-5E1F6D2B2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Quadratic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5C75A-D4FB-4DD9-B885-3B267FE83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FOM 11</a:t>
            </a:r>
          </a:p>
          <a:p>
            <a:r>
              <a:rPr lang="en-US" b="1" dirty="0"/>
              <a:t>May 19, 2020</a:t>
            </a:r>
          </a:p>
        </p:txBody>
      </p:sp>
    </p:spTree>
    <p:extLst>
      <p:ext uri="{BB962C8B-B14F-4D97-AF65-F5344CB8AC3E}">
        <p14:creationId xmlns:p14="http://schemas.microsoft.com/office/powerpoint/2010/main" val="227130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(x + 1)</a:t>
            </a:r>
            <a:r>
              <a:rPr lang="en-US" sz="3200" b="1" baseline="30000" dirty="0"/>
              <a:t>2</a:t>
            </a:r>
            <a:r>
              <a:rPr lang="en-US" sz="3200" b="1" dirty="0"/>
              <a:t> - 5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33" y="255693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239805" y="4021668"/>
          <a:ext cx="4825254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4736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3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- (x + 1)</a:t>
            </a:r>
            <a:r>
              <a:rPr lang="en-US" sz="3200" b="1" baseline="30000" dirty="0"/>
              <a:t>2</a:t>
            </a:r>
            <a:endParaRPr lang="en-US" sz="3200" b="1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33" y="255693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239805" y="4021668"/>
          <a:ext cx="4825254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4736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5071A2-F98B-4F44-A288-08F4B98D615D}"/>
              </a:ext>
            </a:extLst>
          </p:cNvPr>
          <p:cNvCxnSpPr/>
          <p:nvPr/>
        </p:nvCxnSpPr>
        <p:spPr>
          <a:xfrm flipH="1">
            <a:off x="4229100" y="1800225"/>
            <a:ext cx="485775" cy="10096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40BB63-1A91-40E2-9031-618788062208}"/>
              </a:ext>
            </a:extLst>
          </p:cNvPr>
          <p:cNvSpPr/>
          <p:nvPr/>
        </p:nvSpPr>
        <p:spPr>
          <a:xfrm>
            <a:off x="4347882" y="800347"/>
            <a:ext cx="2994212" cy="10096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</a:t>
            </a:r>
            <a:r>
              <a:rPr lang="en-US" b="1" u="sng" dirty="0">
                <a:solidFill>
                  <a:schemeClr val="tx1"/>
                </a:solidFill>
              </a:rPr>
              <a:t>negative</a:t>
            </a:r>
            <a:r>
              <a:rPr lang="en-US" b="1" dirty="0">
                <a:solidFill>
                  <a:schemeClr val="tx1"/>
                </a:solidFill>
              </a:rPr>
              <a:t> in front of the x will FLIP parabola upside down</a:t>
            </a:r>
          </a:p>
        </p:txBody>
      </p:sp>
    </p:spTree>
    <p:extLst>
      <p:ext uri="{BB962C8B-B14F-4D97-AF65-F5344CB8AC3E}">
        <p14:creationId xmlns:p14="http://schemas.microsoft.com/office/powerpoint/2010/main" val="1535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- (x - 1)</a:t>
            </a:r>
            <a:r>
              <a:rPr lang="en-US" sz="3200" b="1" baseline="30000" dirty="0"/>
              <a:t>2</a:t>
            </a:r>
            <a:r>
              <a:rPr lang="en-US" sz="3200" b="1" dirty="0"/>
              <a:t> +3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33" y="255693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239805" y="4021668"/>
          <a:ext cx="4825254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4736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32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- (x + 2)</a:t>
            </a:r>
            <a:r>
              <a:rPr lang="en-US" sz="3200" b="1" baseline="30000" dirty="0"/>
              <a:t>2</a:t>
            </a:r>
            <a:r>
              <a:rPr lang="en-US" sz="3200" b="1" dirty="0"/>
              <a:t> + 6  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33" y="255693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239805" y="4021668"/>
          <a:ext cx="4825254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4736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7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F4C5-CD87-4405-B475-4193ED85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Your Take </a:t>
            </a:r>
            <a:r>
              <a:rPr lang="en-US" b="1" dirty="0" err="1">
                <a:solidFill>
                  <a:srgbClr val="FF0000"/>
                </a:solidFill>
              </a:rPr>
              <a:t>Aways</a:t>
            </a:r>
            <a:r>
              <a:rPr lang="en-US" b="1" dirty="0">
                <a:solidFill>
                  <a:srgbClr val="FF0000"/>
                </a:solidFill>
              </a:rPr>
              <a:t> for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3B31F-6340-48F8-8F3C-809E519AF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Vertex Form</a:t>
            </a:r>
          </a:p>
          <a:p>
            <a:pPr lvl="1"/>
            <a:r>
              <a:rPr lang="en-US" sz="2800" dirty="0"/>
              <a:t>y = (x – h)</a:t>
            </a:r>
            <a:r>
              <a:rPr lang="en-US" sz="2800" baseline="30000" dirty="0"/>
              <a:t>2</a:t>
            </a:r>
            <a:r>
              <a:rPr lang="en-US" sz="2800" dirty="0"/>
              <a:t> + k   </a:t>
            </a:r>
            <a:r>
              <a:rPr lang="en-US" sz="2800" dirty="0">
                <a:sym typeface="Wingdings" panose="05000000000000000000" pitchFamily="2" charset="2"/>
              </a:rPr>
              <a:t>  Vertex will be (h, k)</a:t>
            </a:r>
          </a:p>
          <a:p>
            <a:endParaRPr lang="en-US" sz="2800" dirty="0"/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7030A0"/>
                </a:solidFill>
              </a:rPr>
              <a:t>NEGATIVE x</a:t>
            </a:r>
            <a:r>
              <a:rPr lang="en-US" sz="2800" dirty="0"/>
              <a:t> will flip parabola upside down</a:t>
            </a:r>
          </a:p>
        </p:txBody>
      </p:sp>
    </p:spTree>
    <p:extLst>
      <p:ext uri="{BB962C8B-B14F-4D97-AF65-F5344CB8AC3E}">
        <p14:creationId xmlns:p14="http://schemas.microsoft.com/office/powerpoint/2010/main" val="246806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BA39-13F8-4099-8CEC-00A7B33D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Which One Doesn’t Belong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01194-3686-409A-9046-A25C26B0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62626"/>
                </a:solidFill>
              </a:rPr>
              <a:t>Use and practice proper vocabulary</a:t>
            </a:r>
          </a:p>
          <a:p>
            <a:pPr marL="0" indent="0">
              <a:buNone/>
            </a:pPr>
            <a:endParaRPr lang="en-US" dirty="0">
              <a:solidFill>
                <a:srgbClr val="26262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62626"/>
                </a:solidFill>
              </a:rPr>
              <a:t>Share with the class which graph DOESN”T BELONG </a:t>
            </a:r>
            <a:r>
              <a:rPr lang="en-US">
                <a:solidFill>
                  <a:srgbClr val="262626"/>
                </a:solidFill>
              </a:rPr>
              <a:t>and WHY</a:t>
            </a:r>
            <a:endParaRPr lang="en-US" dirty="0">
              <a:solidFill>
                <a:srgbClr val="262626"/>
              </a:solidFill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Image result for WODB quadratic">
            <a:extLst>
              <a:ext uri="{FF2B5EF4-FFF2-40B4-BE49-F238E27FC236}">
                <a16:creationId xmlns:a16="http://schemas.microsoft.com/office/drawing/2014/main" id="{AE91561D-91BA-4869-B794-BDFDD0D2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8041" y="609602"/>
            <a:ext cx="5573779" cy="55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To Do</a:t>
            </a:r>
            <a:r>
              <a:rPr lang="en-US" sz="2800" b="1" dirty="0">
                <a:solidFill>
                  <a:srgbClr val="262626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262626"/>
                </a:solidFill>
              </a:rPr>
              <a:t>Graphing Quadratics worksheet</a:t>
            </a:r>
          </a:p>
          <a:p>
            <a:r>
              <a:rPr lang="en-US" sz="1800" b="1" dirty="0">
                <a:solidFill>
                  <a:srgbClr val="262626"/>
                </a:solidFill>
              </a:rPr>
              <a:t>Once you are done, check the ANSWER KEY on my website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09568-92F1-44EB-8213-CAEEC396C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62" y="81539"/>
            <a:ext cx="5251637" cy="67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0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D06E-39DA-452F-BEE0-6340C0C4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For 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DD3F2-B7D5-46E1-AAF2-CC6DF636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StudyMatrix</a:t>
            </a:r>
            <a:endParaRPr lang="en-US" sz="3200" b="1" dirty="0"/>
          </a:p>
          <a:p>
            <a:pPr lvl="1"/>
            <a:r>
              <a:rPr lang="en-US" sz="3200" b="1" dirty="0"/>
              <a:t>1.8, 1.9, and 1.10</a:t>
            </a:r>
          </a:p>
          <a:p>
            <a:pPr lvl="1"/>
            <a:r>
              <a:rPr lang="en-US" sz="3200" b="1" dirty="0"/>
              <a:t>Complete Question #1 and 2 in the Unit 5 Practice Assignment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3F8C0-FCD9-4FC2-976C-CEF2BC7A2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034" y="2556932"/>
            <a:ext cx="5478578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4A12-D2F2-40CA-8032-892462DA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1132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you need for today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20C55D-B9F1-4898-8587-AAA96E5C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9" y="2557464"/>
            <a:ext cx="4871315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ph Paper booklets - A5 - Mixiw Notebooks">
            <a:extLst>
              <a:ext uri="{FF2B5EF4-FFF2-40B4-BE49-F238E27FC236}">
                <a16:creationId xmlns:a16="http://schemas.microsoft.com/office/drawing/2014/main" id="{8F60C0BB-FF67-4B7B-883D-E886B9A4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93" y="1762124"/>
            <a:ext cx="4117181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05E5-2CD3-4179-856F-D5EF63A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038598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Basic Parabola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D77D5-2EAC-4E49-9926-CFDFC3DE2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 the table of values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71382E-E2A7-408D-BC06-9B5E09FE9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84922"/>
              </p:ext>
            </p:extLst>
          </p:nvPr>
        </p:nvGraphicFramePr>
        <p:xfrm>
          <a:off x="1673412" y="3104278"/>
          <a:ext cx="157546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47">
                  <a:extLst>
                    <a:ext uri="{9D8B030D-6E8A-4147-A177-3AD203B41FA5}">
                      <a16:colId xmlns:a16="http://schemas.microsoft.com/office/drawing/2014/main" val="3339751950"/>
                    </a:ext>
                  </a:extLst>
                </a:gridCol>
                <a:gridCol w="774614">
                  <a:extLst>
                    <a:ext uri="{9D8B030D-6E8A-4147-A177-3AD203B41FA5}">
                      <a16:colId xmlns:a16="http://schemas.microsoft.com/office/drawing/2014/main" val="3214839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57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61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81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26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3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25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11078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6AF514-DC80-49F0-AC51-C6445CE57FA5}"/>
              </a:ext>
            </a:extLst>
          </p:cNvPr>
          <p:cNvSpPr/>
          <p:nvPr/>
        </p:nvSpPr>
        <p:spPr>
          <a:xfrm>
            <a:off x="3523129" y="3281082"/>
            <a:ext cx="1317812" cy="7261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y = x</a:t>
            </a:r>
            <a:r>
              <a:rPr lang="en-US" sz="2800" b="1" baseline="30000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578A2-0037-401C-B122-09BFE9CE7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458694"/>
            <a:ext cx="6212541" cy="62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x</a:t>
            </a:r>
            <a:r>
              <a:rPr lang="en-US" sz="3200" b="1" baseline="30000" dirty="0"/>
              <a:t>2</a:t>
            </a:r>
            <a:r>
              <a:rPr lang="en-US" sz="3200" b="1" dirty="0"/>
              <a:t> + 4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33" y="255693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03351"/>
              </p:ext>
            </p:extLst>
          </p:nvPr>
        </p:nvGraphicFramePr>
        <p:xfrm>
          <a:off x="239805" y="4021668"/>
          <a:ext cx="4825254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4736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99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x</a:t>
            </a:r>
            <a:r>
              <a:rPr lang="en-US" sz="3200" b="1" baseline="30000" dirty="0"/>
              <a:t>2</a:t>
            </a:r>
            <a:r>
              <a:rPr lang="en-US" sz="3200" b="1" dirty="0"/>
              <a:t> - 2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33" y="255693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239805" y="4021668"/>
          <a:ext cx="4825254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4736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68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(x + 1)</a:t>
            </a:r>
            <a:r>
              <a:rPr lang="en-US" sz="3200" b="1" baseline="30000" dirty="0"/>
              <a:t>2</a:t>
            </a:r>
            <a:endParaRPr lang="en-US" sz="3200" b="1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217701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239805" y="4021668"/>
          <a:ext cx="4825254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4736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75ACE3D5-4F4C-4018-8153-4B1BA09A5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86141"/>
              </p:ext>
            </p:extLst>
          </p:nvPr>
        </p:nvGraphicFramePr>
        <p:xfrm>
          <a:off x="5551482" y="3090933"/>
          <a:ext cx="157546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47">
                  <a:extLst>
                    <a:ext uri="{9D8B030D-6E8A-4147-A177-3AD203B41FA5}">
                      <a16:colId xmlns:a16="http://schemas.microsoft.com/office/drawing/2014/main" val="3339751950"/>
                    </a:ext>
                  </a:extLst>
                </a:gridCol>
                <a:gridCol w="774614">
                  <a:extLst>
                    <a:ext uri="{9D8B030D-6E8A-4147-A177-3AD203B41FA5}">
                      <a16:colId xmlns:a16="http://schemas.microsoft.com/office/drawing/2014/main" val="3214839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57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61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81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26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3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25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11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42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B16A-0D3C-4184-8173-BA797D40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814" y="1197285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Vertex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6D4C-6259-4F6C-8A72-33B69E2B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Quadratics - EMMA">
            <a:extLst>
              <a:ext uri="{FF2B5EF4-FFF2-40B4-BE49-F238E27FC236}">
                <a16:creationId xmlns:a16="http://schemas.microsoft.com/office/drawing/2014/main" id="{004C6368-E07A-4335-818C-2C8B57DD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14" y="2282078"/>
            <a:ext cx="5159186" cy="38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913D07-3D26-4024-B88F-665B6FEFC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293" y="2501152"/>
            <a:ext cx="5122607" cy="3374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E874FE-CA67-4D46-AA1F-CA58D4F80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143" y="2090207"/>
            <a:ext cx="2428875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30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(x – 2)</a:t>
            </a:r>
            <a:r>
              <a:rPr lang="en-US" sz="3200" b="1" baseline="30000" dirty="0"/>
              <a:t>2</a:t>
            </a:r>
            <a:endParaRPr lang="en-US" sz="3200" b="1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33" y="255693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239805" y="4021668"/>
          <a:ext cx="4825254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4736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15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80034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Let’s Graph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Equation: y = (x – 3)</a:t>
            </a:r>
            <a:r>
              <a:rPr lang="en-US" sz="3200" b="1" baseline="30000" dirty="0"/>
              <a:t>2</a:t>
            </a:r>
            <a:r>
              <a:rPr lang="en-US" sz="3200" b="1" dirty="0"/>
              <a:t> - 1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16C450F2-BD4C-4F51-864A-9EAF00105DCF}"/>
              </a:ext>
            </a:extLst>
          </p:cNvPr>
          <p:cNvSpPr/>
          <p:nvPr/>
        </p:nvSpPr>
        <p:spPr>
          <a:xfrm>
            <a:off x="7888941" y="111557"/>
            <a:ext cx="3630706" cy="15399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graph the parabola on your own graph paper at home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3074" name="Picture 2" descr="Image result for cartesian plane">
            <a:extLst>
              <a:ext uri="{FF2B5EF4-FFF2-40B4-BE49-F238E27FC236}">
                <a16:creationId xmlns:a16="http://schemas.microsoft.com/office/drawing/2014/main" id="{71FB5063-AFBA-4360-BBDD-EBDA084B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33" y="2556932"/>
            <a:ext cx="4298764" cy="40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E166CE-7B2F-4320-9658-1680A1AF550E}"/>
              </a:ext>
            </a:extLst>
          </p:cNvPr>
          <p:cNvGraphicFramePr>
            <a:graphicFrameLocks noGrp="1"/>
          </p:cNvGraphicFramePr>
          <p:nvPr/>
        </p:nvGraphicFramePr>
        <p:xfrm>
          <a:off x="239805" y="4021668"/>
          <a:ext cx="4825254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24736">
                  <a:extLst>
                    <a:ext uri="{9D8B030D-6E8A-4147-A177-3AD203B41FA5}">
                      <a16:colId xmlns:a16="http://schemas.microsoft.com/office/drawing/2014/main" val="9376343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578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Axis of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Maximum or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1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9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X-intercept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6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866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475</Words>
  <Application>Microsoft Office PowerPoint</Application>
  <PresentationFormat>Widescreen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Quadratic Functions</vt:lpstr>
      <vt:lpstr>What you need for today</vt:lpstr>
      <vt:lpstr>The Basic Parabola</vt:lpstr>
      <vt:lpstr>Let’s Graph  </vt:lpstr>
      <vt:lpstr>Let’s Graph  </vt:lpstr>
      <vt:lpstr>Let’s Graph  </vt:lpstr>
      <vt:lpstr>Vertex Form</vt:lpstr>
      <vt:lpstr>Let’s Graph  </vt:lpstr>
      <vt:lpstr>Let’s Graph  </vt:lpstr>
      <vt:lpstr>Let’s Graph  </vt:lpstr>
      <vt:lpstr>Let’s Graph  </vt:lpstr>
      <vt:lpstr>Let’s Graph  </vt:lpstr>
      <vt:lpstr>Let’s Graph  </vt:lpstr>
      <vt:lpstr>Your Take Aways for Today:</vt:lpstr>
      <vt:lpstr>Which One Doesn’t Belong and WHY?</vt:lpstr>
      <vt:lpstr>To Do:</vt:lpstr>
      <vt:lpstr>For Tomorrow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Quardatic Functions</dc:title>
  <dc:creator>Becker, Shona</dc:creator>
  <cp:lastModifiedBy>Becker, Shona</cp:lastModifiedBy>
  <cp:revision>8</cp:revision>
  <dcterms:created xsi:type="dcterms:W3CDTF">2019-10-27T06:14:05Z</dcterms:created>
  <dcterms:modified xsi:type="dcterms:W3CDTF">2020-05-19T14:44:03Z</dcterms:modified>
</cp:coreProperties>
</file>