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1" r:id="rId3"/>
    <p:sldId id="257" r:id="rId4"/>
    <p:sldId id="258" r:id="rId5"/>
    <p:sldId id="259" r:id="rId6"/>
    <p:sldId id="260" r:id="rId7"/>
    <p:sldId id="261" r:id="rId8"/>
    <p:sldId id="269" r:id="rId9"/>
    <p:sldId id="262"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71"/>
    <p:restoredTop sz="94701"/>
  </p:normalViewPr>
  <p:slideViewPr>
    <p:cSldViewPr snapToGrid="0" snapToObjects="1" showGuides="1">
      <p:cViewPr>
        <p:scale>
          <a:sx n="81" d="100"/>
          <a:sy n="81" d="100"/>
        </p:scale>
        <p:origin x="49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2761F1FA-E2BB-F043-A276-EDFE84CC0F3A}"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9709-7C65-2144-A8FF-796B8C4A7BC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61F1FA-E2BB-F043-A276-EDFE84CC0F3A}"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9709-7C65-2144-A8FF-796B8C4A7B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61F1FA-E2BB-F043-A276-EDFE84CC0F3A}"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9709-7C65-2144-A8FF-796B8C4A7BC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61F1FA-E2BB-F043-A276-EDFE84CC0F3A}"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9709-7C65-2144-A8FF-796B8C4A7BC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2761F1FA-E2BB-F043-A276-EDFE84CC0F3A}"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9709-7C65-2144-A8FF-796B8C4A7BC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61F1FA-E2BB-F043-A276-EDFE84CC0F3A}"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E9709-7C65-2144-A8FF-796B8C4A7BC7}"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61F1FA-E2BB-F043-A276-EDFE84CC0F3A}" type="datetimeFigureOut">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EE9709-7C65-2144-A8FF-796B8C4A7BC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61F1FA-E2BB-F043-A276-EDFE84CC0F3A}" type="datetimeFigureOut">
              <a:rPr lang="en-US" smtClean="0"/>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EE9709-7C65-2144-A8FF-796B8C4A7BC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1F1FA-E2BB-F043-A276-EDFE84CC0F3A}" type="datetimeFigureOut">
              <a:rPr lang="en-US" smtClean="0"/>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EE9709-7C65-2144-A8FF-796B8C4A7B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2761F1FA-E2BB-F043-A276-EDFE84CC0F3A}" type="datetimeFigureOut">
              <a:rPr lang="en-US" smtClean="0"/>
              <a:t>2/5/2020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EEE9709-7C65-2144-A8FF-796B8C4A7BC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61F1FA-E2BB-F043-A276-EDFE84CC0F3A}"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E9709-7C65-2144-A8FF-796B8C4A7BC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2761F1FA-E2BB-F043-A276-EDFE84CC0F3A}" type="datetimeFigureOut">
              <a:rPr lang="en-US" smtClean="0"/>
              <a:t>2/5/2020</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EEE9709-7C65-2144-A8FF-796B8C4A7BC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pnY9R-felDA" TargetMode="Externa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lstStyle/>
          <a:p>
            <a:r>
              <a:rPr lang="en-US" sz="6000" dirty="0"/>
              <a:t>Okanagan Pollinators</a:t>
            </a:r>
          </a:p>
        </p:txBody>
      </p:sp>
    </p:spTree>
    <p:extLst>
      <p:ext uri="{BB962C8B-B14F-4D97-AF65-F5344CB8AC3E}">
        <p14:creationId xmlns:p14="http://schemas.microsoft.com/office/powerpoint/2010/main" val="708615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Provide Nesting Sites</a:t>
            </a:r>
          </a:p>
        </p:txBody>
      </p:sp>
      <p:sp>
        <p:nvSpPr>
          <p:cNvPr id="3" name="Content Placeholder 2"/>
          <p:cNvSpPr>
            <a:spLocks noGrp="1"/>
          </p:cNvSpPr>
          <p:nvPr>
            <p:ph idx="1"/>
          </p:nvPr>
        </p:nvSpPr>
        <p:spPr>
          <a:xfrm>
            <a:off x="838200" y="1415078"/>
            <a:ext cx="10515600" cy="4351338"/>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t>1. Leave bare patches of earth for ground nesters: sweat bees, mining bees</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a:t>2. Make a stumpery: artfully arrange dead stump to make a cozy hibernaculum for bumblebee queens</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a:t>3. Construct a bee hotel! (mason bees, leaf-cutter bees, solitary wasps)</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1417" y="3297025"/>
            <a:ext cx="2223476" cy="3362908"/>
          </a:xfrm>
          <a:prstGeom prst="rect">
            <a:avLst/>
          </a:prstGeom>
        </p:spPr>
      </p:pic>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904" y="3429000"/>
            <a:ext cx="2103577" cy="3362908"/>
          </a:xfrm>
          <a:prstGeom prst="rect">
            <a:avLst/>
          </a:prstGeom>
        </p:spPr>
      </p:pic>
      <p:cxnSp>
        <p:nvCxnSpPr>
          <p:cNvPr id="8" name="Straight Arrow Connector 7">
            <a:extLst>
              <a:ext uri="{FF2B5EF4-FFF2-40B4-BE49-F238E27FC236}">
                <a16:creationId xmlns:a16="http://schemas.microsoft.com/office/drawing/2014/main" id="{7D957A85-F606-4ACB-AC9D-1D9C2B3A2C35}"/>
              </a:ext>
            </a:extLst>
          </p:cNvPr>
          <p:cNvCxnSpPr/>
          <p:nvPr/>
        </p:nvCxnSpPr>
        <p:spPr>
          <a:xfrm>
            <a:off x="641023" y="3429000"/>
            <a:ext cx="1428159" cy="101102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719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7581"/>
            <a:ext cx="10515600" cy="1325563"/>
          </a:xfrm>
        </p:spPr>
        <p:txBody>
          <a:bodyPr/>
          <a:lstStyle/>
          <a:p>
            <a:pPr algn="ctr"/>
            <a:r>
              <a:rPr lang="en-US" dirty="0"/>
              <a:t>Plants Important to the Syilx People of the Okanagan Nation</a:t>
            </a:r>
          </a:p>
        </p:txBody>
      </p:sp>
      <p:sp>
        <p:nvSpPr>
          <p:cNvPr id="3" name="Content Placeholder 2"/>
          <p:cNvSpPr>
            <a:spLocks noGrp="1"/>
          </p:cNvSpPr>
          <p:nvPr>
            <p:ph idx="1"/>
          </p:nvPr>
        </p:nvSpPr>
        <p:spPr>
          <a:xfrm>
            <a:off x="838200" y="1119244"/>
            <a:ext cx="10515600" cy="973559"/>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t>Many plants important to pollinators also have traditional </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a:t>food and medicinal values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652" y="2202059"/>
            <a:ext cx="2566696" cy="1846450"/>
          </a:xfrm>
          <a:prstGeom prst="rect">
            <a:avLst/>
          </a:prstGeom>
        </p:spPr>
      </p:pic>
      <p:sp>
        <p:nvSpPr>
          <p:cNvPr id="5" name="TextBox 4"/>
          <p:cNvSpPr txBox="1"/>
          <p:nvPr/>
        </p:nvSpPr>
        <p:spPr>
          <a:xfrm>
            <a:off x="5414865" y="4048509"/>
            <a:ext cx="1362270" cy="369332"/>
          </a:xfrm>
          <a:prstGeom prst="rect">
            <a:avLst/>
          </a:prstGeom>
          <a:noFill/>
        </p:spPr>
        <p:txBody>
          <a:bodyPr wrap="square" rtlCol="0">
            <a:spAutoFit/>
          </a:bodyPr>
          <a:lstStyle/>
          <a:p>
            <a:r>
              <a:rPr lang="en-US"/>
              <a:t>Kinnikinnick</a:t>
            </a:r>
            <a:endParaRPr lang="en-US" dirty="0"/>
          </a:p>
        </p:txBody>
      </p:sp>
      <p:sp>
        <p:nvSpPr>
          <p:cNvPr id="7" name="TextBox 6"/>
          <p:cNvSpPr txBox="1"/>
          <p:nvPr/>
        </p:nvSpPr>
        <p:spPr>
          <a:xfrm>
            <a:off x="645951" y="2590009"/>
            <a:ext cx="3993502" cy="646331"/>
          </a:xfrm>
          <a:prstGeom prst="rect">
            <a:avLst/>
          </a:prstGeom>
          <a:noFill/>
        </p:spPr>
        <p:txBody>
          <a:bodyPr wrap="square" rtlCol="0">
            <a:spAutoFit/>
          </a:bodyPr>
          <a:lstStyle/>
          <a:p>
            <a:r>
              <a:rPr lang="en-US" dirty="0"/>
              <a:t>Decoction of leaves drunk as a </a:t>
            </a:r>
            <a:r>
              <a:rPr lang="en-US"/>
              <a:t>general blood tonic</a:t>
            </a:r>
          </a:p>
        </p:txBody>
      </p:sp>
      <p:sp>
        <p:nvSpPr>
          <p:cNvPr id="8" name="TextBox 7"/>
          <p:cNvSpPr txBox="1"/>
          <p:nvPr/>
        </p:nvSpPr>
        <p:spPr>
          <a:xfrm>
            <a:off x="7725747" y="2590009"/>
            <a:ext cx="3628053" cy="923330"/>
          </a:xfrm>
          <a:prstGeom prst="rect">
            <a:avLst/>
          </a:prstGeom>
          <a:noFill/>
        </p:spPr>
        <p:txBody>
          <a:bodyPr wrap="square" rtlCol="0">
            <a:spAutoFit/>
          </a:bodyPr>
          <a:lstStyle/>
          <a:p>
            <a:r>
              <a:rPr lang="en-US" dirty="0"/>
              <a:t>Important nectar plant for bumblebees, mason and mining bees.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581" y="4417841"/>
            <a:ext cx="1792838" cy="2097077"/>
          </a:xfrm>
          <a:prstGeom prst="rect">
            <a:avLst/>
          </a:prstGeom>
        </p:spPr>
      </p:pic>
      <p:sp>
        <p:nvSpPr>
          <p:cNvPr id="11" name="TextBox 10"/>
          <p:cNvSpPr txBox="1"/>
          <p:nvPr/>
        </p:nvSpPr>
        <p:spPr>
          <a:xfrm>
            <a:off x="5649685" y="6488668"/>
            <a:ext cx="892629" cy="369332"/>
          </a:xfrm>
          <a:prstGeom prst="rect">
            <a:avLst/>
          </a:prstGeom>
          <a:noFill/>
        </p:spPr>
        <p:txBody>
          <a:bodyPr wrap="square" rtlCol="0">
            <a:spAutoFit/>
          </a:bodyPr>
          <a:lstStyle/>
          <a:p>
            <a:r>
              <a:rPr lang="en-US"/>
              <a:t>Yarrow</a:t>
            </a:r>
            <a:endParaRPr lang="en-US" dirty="0"/>
          </a:p>
        </p:txBody>
      </p:sp>
      <p:sp>
        <p:nvSpPr>
          <p:cNvPr id="12" name="TextBox 11"/>
          <p:cNvSpPr txBox="1"/>
          <p:nvPr/>
        </p:nvSpPr>
        <p:spPr>
          <a:xfrm>
            <a:off x="645951" y="4417841"/>
            <a:ext cx="3993502" cy="1477328"/>
          </a:xfrm>
          <a:prstGeom prst="rect">
            <a:avLst/>
          </a:prstGeom>
          <a:noFill/>
        </p:spPr>
        <p:txBody>
          <a:bodyPr wrap="square" rtlCol="0">
            <a:spAutoFit/>
          </a:bodyPr>
          <a:lstStyle/>
          <a:p>
            <a:r>
              <a:rPr lang="en-US" dirty="0"/>
              <a:t>Tea from flowers used to treat coughs, cold, sore throats and bladder issues. Roots ground and used as poultice for toothache. Whole plant used as a wash for arthritis or sore eyes.</a:t>
            </a:r>
          </a:p>
        </p:txBody>
      </p:sp>
      <p:sp>
        <p:nvSpPr>
          <p:cNvPr id="13" name="TextBox 12"/>
          <p:cNvSpPr txBox="1"/>
          <p:nvPr/>
        </p:nvSpPr>
        <p:spPr>
          <a:xfrm>
            <a:off x="7767831" y="4417841"/>
            <a:ext cx="3628053" cy="923330"/>
          </a:xfrm>
          <a:prstGeom prst="rect">
            <a:avLst/>
          </a:prstGeom>
          <a:noFill/>
        </p:spPr>
        <p:txBody>
          <a:bodyPr wrap="square" rtlCol="0">
            <a:spAutoFit/>
          </a:bodyPr>
          <a:lstStyle/>
          <a:p>
            <a:r>
              <a:rPr lang="en-US" dirty="0"/>
              <a:t>Important early nectar plant for all pollinators, especially mining bees and sweat bees.</a:t>
            </a:r>
          </a:p>
        </p:txBody>
      </p:sp>
    </p:spTree>
    <p:extLst>
      <p:ext uri="{BB962C8B-B14F-4D97-AF65-F5344CB8AC3E}">
        <p14:creationId xmlns:p14="http://schemas.microsoft.com/office/powerpoint/2010/main" val="209832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0565" y="280956"/>
            <a:ext cx="1590869" cy="1959766"/>
          </a:xfrm>
          <a:prstGeom prst="rect">
            <a:avLst/>
          </a:prstGeom>
        </p:spPr>
      </p:pic>
      <p:sp>
        <p:nvSpPr>
          <p:cNvPr id="5" name="TextBox 4"/>
          <p:cNvSpPr txBox="1"/>
          <p:nvPr/>
        </p:nvSpPr>
        <p:spPr>
          <a:xfrm>
            <a:off x="5480179" y="2240722"/>
            <a:ext cx="1231641" cy="369332"/>
          </a:xfrm>
          <a:prstGeom prst="rect">
            <a:avLst/>
          </a:prstGeom>
          <a:noFill/>
        </p:spPr>
        <p:txBody>
          <a:bodyPr wrap="square" rtlCol="0">
            <a:spAutoFit/>
          </a:bodyPr>
          <a:lstStyle/>
          <a:p>
            <a:r>
              <a:rPr lang="en-US"/>
              <a:t>Soopolallie</a:t>
            </a:r>
            <a:endParaRPr lang="en-US" dirty="0"/>
          </a:p>
        </p:txBody>
      </p:sp>
      <p:sp>
        <p:nvSpPr>
          <p:cNvPr id="7" name="TextBox 6"/>
          <p:cNvSpPr txBox="1"/>
          <p:nvPr/>
        </p:nvSpPr>
        <p:spPr>
          <a:xfrm>
            <a:off x="1007706" y="280956"/>
            <a:ext cx="3750906" cy="1754326"/>
          </a:xfrm>
          <a:prstGeom prst="rect">
            <a:avLst/>
          </a:prstGeom>
          <a:noFill/>
        </p:spPr>
        <p:txBody>
          <a:bodyPr wrap="square" rtlCol="0">
            <a:spAutoFit/>
          </a:bodyPr>
          <a:lstStyle/>
          <a:p>
            <a:r>
              <a:rPr lang="en-US" dirty="0"/>
              <a:t>The ’ice-cream’ is a health food being very high in vitamin C and iron.  The berries, shoots and leaves were used to treat everything from indigestion and constipation to heart attacks, acne and boils.</a:t>
            </a:r>
          </a:p>
        </p:txBody>
      </p:sp>
      <p:sp>
        <p:nvSpPr>
          <p:cNvPr id="8" name="TextBox 7"/>
          <p:cNvSpPr txBox="1"/>
          <p:nvPr/>
        </p:nvSpPr>
        <p:spPr>
          <a:xfrm>
            <a:off x="7802853" y="280956"/>
            <a:ext cx="3750906" cy="646331"/>
          </a:xfrm>
          <a:prstGeom prst="rect">
            <a:avLst/>
          </a:prstGeom>
          <a:noFill/>
        </p:spPr>
        <p:txBody>
          <a:bodyPr wrap="square" rtlCol="0">
            <a:spAutoFit/>
          </a:bodyPr>
          <a:lstStyle/>
          <a:p>
            <a:r>
              <a:rPr lang="en-US" dirty="0"/>
              <a:t>Flowers are another early source of nectar.</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362" y="2565937"/>
            <a:ext cx="2443275" cy="1590434"/>
          </a:xfrm>
          <a:prstGeom prst="rect">
            <a:avLst/>
          </a:prstGeom>
        </p:spPr>
      </p:pic>
      <p:sp>
        <p:nvSpPr>
          <p:cNvPr id="10" name="TextBox 9"/>
          <p:cNvSpPr txBox="1"/>
          <p:nvPr/>
        </p:nvSpPr>
        <p:spPr>
          <a:xfrm>
            <a:off x="5480179" y="4156371"/>
            <a:ext cx="1231641" cy="369332"/>
          </a:xfrm>
          <a:prstGeom prst="rect">
            <a:avLst/>
          </a:prstGeom>
          <a:noFill/>
        </p:spPr>
        <p:txBody>
          <a:bodyPr wrap="square" rtlCol="0">
            <a:spAutoFit/>
          </a:bodyPr>
          <a:lstStyle/>
          <a:p>
            <a:r>
              <a:rPr lang="en-US" dirty="0"/>
              <a:t>Bitterroot</a:t>
            </a:r>
          </a:p>
        </p:txBody>
      </p:sp>
      <p:sp>
        <p:nvSpPr>
          <p:cNvPr id="11" name="TextBox 10"/>
          <p:cNvSpPr txBox="1"/>
          <p:nvPr/>
        </p:nvSpPr>
        <p:spPr>
          <a:xfrm>
            <a:off x="1082351" y="2551837"/>
            <a:ext cx="3750906" cy="1477328"/>
          </a:xfrm>
          <a:prstGeom prst="rect">
            <a:avLst/>
          </a:prstGeom>
          <a:noFill/>
        </p:spPr>
        <p:txBody>
          <a:bodyPr wrap="square" rtlCol="0">
            <a:spAutoFit/>
          </a:bodyPr>
          <a:lstStyle/>
          <a:p>
            <a:r>
              <a:rPr lang="en-US" dirty="0"/>
              <a:t>The Chief of all roots or everything underground.  It is associated with relationships.  It is also an important food plant.  The roots were baked, boiled, steamed or dried.</a:t>
            </a:r>
          </a:p>
        </p:txBody>
      </p:sp>
      <p:sp>
        <p:nvSpPr>
          <p:cNvPr id="12" name="TextBox 11"/>
          <p:cNvSpPr txBox="1"/>
          <p:nvPr/>
        </p:nvSpPr>
        <p:spPr>
          <a:xfrm>
            <a:off x="7802853" y="2551837"/>
            <a:ext cx="3750906" cy="369332"/>
          </a:xfrm>
          <a:prstGeom prst="rect">
            <a:avLst/>
          </a:prstGeom>
          <a:noFill/>
        </p:spPr>
        <p:txBody>
          <a:bodyPr wrap="square" rtlCol="0">
            <a:spAutoFit/>
          </a:bodyPr>
          <a:lstStyle/>
          <a:p>
            <a:r>
              <a:rPr lang="en-US" dirty="0"/>
              <a:t>Good, early nectar source</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4362" y="4569820"/>
            <a:ext cx="2401727" cy="1707894"/>
          </a:xfrm>
          <a:prstGeom prst="rect">
            <a:avLst/>
          </a:prstGeom>
        </p:spPr>
      </p:pic>
      <p:sp>
        <p:nvSpPr>
          <p:cNvPr id="14" name="TextBox 13"/>
          <p:cNvSpPr txBox="1"/>
          <p:nvPr/>
        </p:nvSpPr>
        <p:spPr>
          <a:xfrm>
            <a:off x="4770830" y="6321831"/>
            <a:ext cx="2608789" cy="369332"/>
          </a:xfrm>
          <a:prstGeom prst="rect">
            <a:avLst/>
          </a:prstGeom>
          <a:noFill/>
        </p:spPr>
        <p:txBody>
          <a:bodyPr wrap="square" rtlCol="0">
            <a:spAutoFit/>
          </a:bodyPr>
          <a:lstStyle/>
          <a:p>
            <a:r>
              <a:rPr lang="en-US"/>
              <a:t>Arrow-leaved Balsamroot</a:t>
            </a:r>
            <a:endParaRPr lang="en-US" dirty="0"/>
          </a:p>
        </p:txBody>
      </p:sp>
      <p:sp>
        <p:nvSpPr>
          <p:cNvPr id="15" name="TextBox 14"/>
          <p:cNvSpPr txBox="1"/>
          <p:nvPr/>
        </p:nvSpPr>
        <p:spPr>
          <a:xfrm>
            <a:off x="1123456" y="4500437"/>
            <a:ext cx="3750906" cy="2031325"/>
          </a:xfrm>
          <a:prstGeom prst="rect">
            <a:avLst/>
          </a:prstGeom>
          <a:noFill/>
        </p:spPr>
        <p:txBody>
          <a:bodyPr wrap="square" rtlCol="0">
            <a:spAutoFit/>
          </a:bodyPr>
          <a:lstStyle/>
          <a:p>
            <a:r>
              <a:rPr lang="en-US" dirty="0"/>
              <a:t>Most versatile of the food plants: roots, young shoots, bud-stems and seeds were all popular foods..  Young Okanagan boys walked with leaves wrapped around their feet, preparing them to walk silently. Poultices of leaves were used to treat burns.</a:t>
            </a:r>
          </a:p>
        </p:txBody>
      </p:sp>
      <p:sp>
        <p:nvSpPr>
          <p:cNvPr id="16" name="TextBox 15"/>
          <p:cNvSpPr txBox="1"/>
          <p:nvPr/>
        </p:nvSpPr>
        <p:spPr>
          <a:xfrm>
            <a:off x="7802853" y="4525703"/>
            <a:ext cx="3750906" cy="646331"/>
          </a:xfrm>
          <a:prstGeom prst="rect">
            <a:avLst/>
          </a:prstGeom>
          <a:noFill/>
        </p:spPr>
        <p:txBody>
          <a:bodyPr wrap="square" rtlCol="0">
            <a:spAutoFit/>
          </a:bodyPr>
          <a:lstStyle/>
          <a:p>
            <a:r>
              <a:rPr lang="en-US" dirty="0"/>
              <a:t>Attractive to native bees and butterflies.</a:t>
            </a:r>
          </a:p>
        </p:txBody>
      </p:sp>
    </p:spTree>
    <p:extLst>
      <p:ext uri="{BB962C8B-B14F-4D97-AF65-F5344CB8AC3E}">
        <p14:creationId xmlns:p14="http://schemas.microsoft.com/office/powerpoint/2010/main" val="742408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Other important Syilx plants</a:t>
            </a:r>
          </a:p>
        </p:txBody>
      </p:sp>
      <p:sp>
        <p:nvSpPr>
          <p:cNvPr id="3" name="Content Placeholder 2"/>
          <p:cNvSpPr>
            <a:spLocks noGrp="1"/>
          </p:cNvSpPr>
          <p:nvPr>
            <p:ph idx="1"/>
          </p:nvPr>
        </p:nvSpPr>
        <p:spPr/>
        <p:txBody>
          <a:bodyPr>
            <a:noAutofit/>
          </a:bodyPr>
          <a:lstStyle/>
          <a:p>
            <a:pPr marL="457200" lvl="0" indent="-457200">
              <a:lnSpc>
                <a:spcPct val="100000"/>
              </a:lnSpc>
              <a:spcBef>
                <a:spcPts val="0"/>
              </a:spcBef>
              <a:buFont typeface="Arial" panose="020B0604020202020204" pitchFamily="34" charset="0"/>
              <a:buChar char="•"/>
            </a:pPr>
            <a:r>
              <a:rPr lang="en-US" sz="2800" dirty="0"/>
              <a:t>Saskatoon: The Saskatoon was the most important and widely used berry for the Okanagan. One of the four food chiefs.</a:t>
            </a:r>
            <a:r>
              <a:rPr lang="en-US" sz="2800" dirty="0">
                <a:effectLst/>
              </a:rPr>
              <a:t> </a:t>
            </a:r>
          </a:p>
          <a:p>
            <a:pPr marL="457200" lvl="0" indent="-457200">
              <a:lnSpc>
                <a:spcPct val="100000"/>
              </a:lnSpc>
              <a:spcBef>
                <a:spcPts val="0"/>
              </a:spcBef>
              <a:buFont typeface="Arial" panose="020B0604020202020204" pitchFamily="34" charset="0"/>
              <a:buChar char="•"/>
            </a:pPr>
            <a:endParaRPr lang="en-US" sz="2800" dirty="0"/>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Tall Oregon-grape: berries widely eaten. Bark and wood used as a tonic and blood purifier.</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p>
          <a:p>
            <a:pPr marL="457200" lvl="0" indent="-457200">
              <a:lnSpc>
                <a:spcPct val="100000"/>
              </a:lnSpc>
              <a:spcBef>
                <a:spcPts val="0"/>
              </a:spcBef>
              <a:buFont typeface="Arial" panose="020B0604020202020204" pitchFamily="34" charset="0"/>
              <a:buChar char="•"/>
            </a:pPr>
            <a:r>
              <a:rPr lang="en-US" sz="2800" dirty="0"/>
              <a:t>Prairie Rose: The petals were eaten and the leaves, branches and inner bark was used to make a tea.</a:t>
            </a:r>
          </a:p>
          <a:p>
            <a:pPr marL="457200" lvl="0" indent="-457200">
              <a:lnSpc>
                <a:spcPct val="100000"/>
              </a:lnSpc>
              <a:spcBef>
                <a:spcPts val="0"/>
              </a:spcBef>
              <a:buFont typeface="Arial" panose="020B0604020202020204" pitchFamily="34" charset="0"/>
              <a:buChar char="•"/>
            </a:pPr>
            <a:endParaRPr lang="en-US" sz="2800" dirty="0"/>
          </a:p>
          <a:p>
            <a:pPr marL="457200" lvl="0" indent="-457200">
              <a:lnSpc>
                <a:spcPct val="100000"/>
              </a:lnSpc>
              <a:spcBef>
                <a:spcPts val="0"/>
              </a:spcBef>
              <a:buFont typeface="Arial" panose="020B0604020202020204" pitchFamily="34" charset="0"/>
              <a:buChar char="•"/>
            </a:pPr>
            <a:r>
              <a:rPr lang="en-US" sz="2800" dirty="0"/>
              <a:t>Big Sagebrush: Valued for its aromatic scent and was often used as incense or to fumigate a dwelling</a:t>
            </a:r>
            <a:r>
              <a:rPr lang="en-US" sz="2800" dirty="0">
                <a:effectLst/>
              </a:rPr>
              <a:t> </a:t>
            </a:r>
            <a:endParaRPr lang="en-US" sz="2800" dirty="0"/>
          </a:p>
        </p:txBody>
      </p:sp>
    </p:spTree>
    <p:extLst>
      <p:ext uri="{BB962C8B-B14F-4D97-AF65-F5344CB8AC3E}">
        <p14:creationId xmlns:p14="http://schemas.microsoft.com/office/powerpoint/2010/main" val="76638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happen without bees video?</a:t>
            </a:r>
          </a:p>
        </p:txBody>
      </p:sp>
      <p:sp>
        <p:nvSpPr>
          <p:cNvPr id="3" name="Content Placeholder 2"/>
          <p:cNvSpPr>
            <a:spLocks noGrp="1"/>
          </p:cNvSpPr>
          <p:nvPr>
            <p:ph idx="1"/>
          </p:nvPr>
        </p:nvSpPr>
        <p:spPr>
          <a:xfrm>
            <a:off x="9232900" y="1435100"/>
            <a:ext cx="2451100" cy="3245378"/>
          </a:xfrm>
        </p:spPr>
        <p:txBody>
          <a:bodyPr>
            <a:normAutofit/>
          </a:bodyPr>
          <a:lstStyle/>
          <a:p>
            <a:r>
              <a:rPr lang="en-US" sz="2800" dirty="0"/>
              <a:t>What is happening to all the bees?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152816"/>
            <a:ext cx="4990019" cy="4219284"/>
          </a:xfrm>
          <a:prstGeom prst="rect">
            <a:avLst/>
          </a:prstGeom>
        </p:spPr>
      </p:pic>
      <p:cxnSp>
        <p:nvCxnSpPr>
          <p:cNvPr id="6" name="Straight Arrow Connector 5"/>
          <p:cNvCxnSpPr/>
          <p:nvPr/>
        </p:nvCxnSpPr>
        <p:spPr>
          <a:xfrm flipH="1">
            <a:off x="5143500" y="1549400"/>
            <a:ext cx="3898900" cy="8509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060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are Native Pollinators?</a:t>
            </a:r>
            <a:br>
              <a:rPr lang="en-US" dirty="0"/>
            </a:br>
            <a:r>
              <a:rPr lang="en-US" dirty="0"/>
              <a:t>(Not honeybees!)</a:t>
            </a:r>
          </a:p>
        </p:txBody>
      </p:sp>
      <p:sp>
        <p:nvSpPr>
          <p:cNvPr id="3" name="Content Placeholder 2"/>
          <p:cNvSpPr>
            <a:spLocks noGrp="1"/>
          </p:cNvSpPr>
          <p:nvPr>
            <p:ph idx="1"/>
          </p:nvPr>
        </p:nvSpPr>
        <p:spPr>
          <a:xfrm>
            <a:off x="873967" y="1264382"/>
            <a:ext cx="10515600" cy="435133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t>NATIVE BEES: over 450 different species in BC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23" y="1792359"/>
            <a:ext cx="2362200" cy="1952482"/>
          </a:xfrm>
          <a:prstGeom prst="rect">
            <a:avLst/>
          </a:prstGeom>
        </p:spPr>
      </p:pic>
      <p:sp>
        <p:nvSpPr>
          <p:cNvPr id="5" name="TextBox 4"/>
          <p:cNvSpPr txBox="1"/>
          <p:nvPr/>
        </p:nvSpPr>
        <p:spPr>
          <a:xfrm>
            <a:off x="781957" y="3786886"/>
            <a:ext cx="1634931" cy="369332"/>
          </a:xfrm>
          <a:prstGeom prst="rect">
            <a:avLst/>
          </a:prstGeom>
          <a:noFill/>
        </p:spPr>
        <p:txBody>
          <a:bodyPr wrap="square" rtlCol="0">
            <a:spAutoFit/>
          </a:bodyPr>
          <a:lstStyle/>
          <a:p>
            <a:r>
              <a:rPr lang="en-US" dirty="0"/>
              <a:t>Bumblebees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645" y="1792359"/>
            <a:ext cx="2591567" cy="1952482"/>
          </a:xfrm>
          <a:prstGeom prst="rect">
            <a:avLst/>
          </a:prstGeom>
        </p:spPr>
      </p:pic>
      <p:sp>
        <p:nvSpPr>
          <p:cNvPr id="7" name="TextBox 6"/>
          <p:cNvSpPr txBox="1"/>
          <p:nvPr/>
        </p:nvSpPr>
        <p:spPr>
          <a:xfrm>
            <a:off x="3629991" y="3786886"/>
            <a:ext cx="1380931" cy="369332"/>
          </a:xfrm>
          <a:prstGeom prst="rect">
            <a:avLst/>
          </a:prstGeom>
          <a:noFill/>
        </p:spPr>
        <p:txBody>
          <a:bodyPr wrap="square" rtlCol="0">
            <a:spAutoFit/>
          </a:bodyPr>
          <a:lstStyle/>
          <a:p>
            <a:r>
              <a:rPr lang="en-US" dirty="0"/>
              <a:t>Sweat bees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1100" y="1792359"/>
            <a:ext cx="2914650" cy="1981200"/>
          </a:xfrm>
          <a:prstGeom prst="rect">
            <a:avLst/>
          </a:prstGeom>
        </p:spPr>
      </p:pic>
      <p:sp>
        <p:nvSpPr>
          <p:cNvPr id="9" name="TextBox 8"/>
          <p:cNvSpPr txBox="1"/>
          <p:nvPr/>
        </p:nvSpPr>
        <p:spPr>
          <a:xfrm>
            <a:off x="6507377" y="3773559"/>
            <a:ext cx="1602349" cy="369332"/>
          </a:xfrm>
          <a:prstGeom prst="rect">
            <a:avLst/>
          </a:prstGeom>
          <a:noFill/>
        </p:spPr>
        <p:txBody>
          <a:bodyPr wrap="square" rtlCol="0">
            <a:spAutoFit/>
          </a:bodyPr>
          <a:lstStyle/>
          <a:p>
            <a:r>
              <a:rPr lang="en-US" dirty="0"/>
              <a:t>Leafcutter bee</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5788" y="1792359"/>
            <a:ext cx="2339570" cy="1984725"/>
          </a:xfrm>
          <a:prstGeom prst="rect">
            <a:avLst/>
          </a:prstGeom>
        </p:spPr>
      </p:pic>
      <p:sp>
        <p:nvSpPr>
          <p:cNvPr id="11" name="TextBox 10"/>
          <p:cNvSpPr txBox="1"/>
          <p:nvPr/>
        </p:nvSpPr>
        <p:spPr>
          <a:xfrm>
            <a:off x="9700164" y="3785227"/>
            <a:ext cx="1310818" cy="369332"/>
          </a:xfrm>
          <a:prstGeom prst="rect">
            <a:avLst/>
          </a:prstGeom>
          <a:noFill/>
        </p:spPr>
        <p:txBody>
          <a:bodyPr wrap="square" rtlCol="0">
            <a:spAutoFit/>
          </a:bodyPr>
          <a:lstStyle/>
          <a:p>
            <a:r>
              <a:rPr lang="en-US" dirty="0"/>
              <a:t>Mason bee</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567" y="4342773"/>
            <a:ext cx="2296173" cy="1716001"/>
          </a:xfrm>
          <a:prstGeom prst="rect">
            <a:avLst/>
          </a:prstGeom>
        </p:spPr>
      </p:pic>
      <p:sp>
        <p:nvSpPr>
          <p:cNvPr id="13" name="TextBox 12"/>
          <p:cNvSpPr txBox="1"/>
          <p:nvPr/>
        </p:nvSpPr>
        <p:spPr>
          <a:xfrm>
            <a:off x="3857187" y="6139854"/>
            <a:ext cx="1380931" cy="369332"/>
          </a:xfrm>
          <a:prstGeom prst="rect">
            <a:avLst/>
          </a:prstGeom>
          <a:noFill/>
        </p:spPr>
        <p:txBody>
          <a:bodyPr wrap="square" rtlCol="0">
            <a:spAutoFit/>
          </a:bodyPr>
          <a:lstStyle/>
          <a:p>
            <a:r>
              <a:rPr lang="en-US" dirty="0"/>
              <a:t>Mining bee</a:t>
            </a: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88766" y="4342773"/>
            <a:ext cx="2142148" cy="1676723"/>
          </a:xfrm>
          <a:prstGeom prst="rect">
            <a:avLst/>
          </a:prstGeom>
        </p:spPr>
      </p:pic>
      <p:sp>
        <p:nvSpPr>
          <p:cNvPr id="15" name="TextBox 14"/>
          <p:cNvSpPr txBox="1"/>
          <p:nvPr/>
        </p:nvSpPr>
        <p:spPr>
          <a:xfrm>
            <a:off x="6488766" y="6058774"/>
            <a:ext cx="3036234" cy="369332"/>
          </a:xfrm>
          <a:prstGeom prst="rect">
            <a:avLst/>
          </a:prstGeom>
          <a:noFill/>
        </p:spPr>
        <p:txBody>
          <a:bodyPr wrap="square" rtlCol="0">
            <a:spAutoFit/>
          </a:bodyPr>
          <a:lstStyle/>
          <a:p>
            <a:r>
              <a:rPr lang="en-US" dirty="0"/>
              <a:t>Small carpenter bee</a:t>
            </a:r>
          </a:p>
        </p:txBody>
      </p:sp>
    </p:spTree>
    <p:extLst>
      <p:ext uri="{BB962C8B-B14F-4D97-AF65-F5344CB8AC3E}">
        <p14:creationId xmlns:p14="http://schemas.microsoft.com/office/powerpoint/2010/main" val="1124785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4627" y="559837"/>
            <a:ext cx="6906208" cy="481688"/>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t>BUTTERFLIES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801" y="1535048"/>
            <a:ext cx="2284445" cy="1530578"/>
          </a:xfrm>
          <a:prstGeom prst="rect">
            <a:avLst/>
          </a:prstGeom>
        </p:spPr>
      </p:pic>
      <p:sp>
        <p:nvSpPr>
          <p:cNvPr id="5" name="TextBox 4"/>
          <p:cNvSpPr txBox="1"/>
          <p:nvPr/>
        </p:nvSpPr>
        <p:spPr>
          <a:xfrm>
            <a:off x="469642" y="3060961"/>
            <a:ext cx="2222241" cy="369332"/>
          </a:xfrm>
          <a:prstGeom prst="rect">
            <a:avLst/>
          </a:prstGeom>
          <a:noFill/>
        </p:spPr>
        <p:txBody>
          <a:bodyPr wrap="square" rtlCol="0">
            <a:spAutoFit/>
          </a:bodyPr>
          <a:lstStyle/>
          <a:p>
            <a:r>
              <a:rPr lang="en-US" dirty="0"/>
              <a:t>Behr’s Hairstreak</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707" y="1511504"/>
            <a:ext cx="2071397" cy="1535147"/>
          </a:xfrm>
          <a:prstGeom prst="rect">
            <a:avLst/>
          </a:prstGeom>
        </p:spPr>
      </p:pic>
      <p:sp>
        <p:nvSpPr>
          <p:cNvPr id="7" name="TextBox 6"/>
          <p:cNvSpPr txBox="1"/>
          <p:nvPr/>
        </p:nvSpPr>
        <p:spPr>
          <a:xfrm>
            <a:off x="2697324" y="3061010"/>
            <a:ext cx="2639009" cy="369332"/>
          </a:xfrm>
          <a:prstGeom prst="rect">
            <a:avLst/>
          </a:prstGeom>
          <a:noFill/>
        </p:spPr>
        <p:txBody>
          <a:bodyPr wrap="square" rtlCol="0">
            <a:spAutoFit/>
          </a:bodyPr>
          <a:lstStyle/>
          <a:p>
            <a:r>
              <a:rPr lang="en-US"/>
              <a:t>Western Tiger Swallowtail</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6987" y="1503130"/>
            <a:ext cx="1579984" cy="1524546"/>
          </a:xfrm>
          <a:prstGeom prst="rect">
            <a:avLst/>
          </a:prstGeom>
        </p:spPr>
      </p:pic>
      <p:sp>
        <p:nvSpPr>
          <p:cNvPr id="9" name="TextBox 8"/>
          <p:cNvSpPr txBox="1"/>
          <p:nvPr/>
        </p:nvSpPr>
        <p:spPr>
          <a:xfrm>
            <a:off x="5510503" y="3032234"/>
            <a:ext cx="1494456" cy="369332"/>
          </a:xfrm>
          <a:prstGeom prst="rect">
            <a:avLst/>
          </a:prstGeom>
          <a:noFill/>
        </p:spPr>
        <p:txBody>
          <a:bodyPr wrap="square" rtlCol="0">
            <a:spAutoFit/>
          </a:bodyPr>
          <a:lstStyle/>
          <a:p>
            <a:r>
              <a:rPr lang="en-US" dirty="0" err="1"/>
              <a:t>Acmon</a:t>
            </a:r>
            <a:r>
              <a:rPr lang="en-US" dirty="0"/>
              <a:t> Blue</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1576" y="1499498"/>
            <a:ext cx="1758043" cy="1528178"/>
          </a:xfrm>
          <a:prstGeom prst="rect">
            <a:avLst/>
          </a:prstGeom>
        </p:spPr>
      </p:pic>
      <p:sp>
        <p:nvSpPr>
          <p:cNvPr id="11" name="TextBox 10"/>
          <p:cNvSpPr txBox="1"/>
          <p:nvPr/>
        </p:nvSpPr>
        <p:spPr>
          <a:xfrm>
            <a:off x="7420224" y="3059668"/>
            <a:ext cx="1494456" cy="369332"/>
          </a:xfrm>
          <a:prstGeom prst="rect">
            <a:avLst/>
          </a:prstGeom>
          <a:noFill/>
        </p:spPr>
        <p:txBody>
          <a:bodyPr wrap="square" rtlCol="0">
            <a:spAutoFit/>
          </a:bodyPr>
          <a:lstStyle/>
          <a:p>
            <a:r>
              <a:rPr lang="en-US" dirty="0"/>
              <a:t>Painted Lady</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6607" y="1499498"/>
            <a:ext cx="2636592" cy="1500829"/>
          </a:xfrm>
          <a:prstGeom prst="rect">
            <a:avLst/>
          </a:prstGeom>
        </p:spPr>
      </p:pic>
      <p:sp>
        <p:nvSpPr>
          <p:cNvPr id="14" name="TextBox 13"/>
          <p:cNvSpPr txBox="1"/>
          <p:nvPr/>
        </p:nvSpPr>
        <p:spPr>
          <a:xfrm>
            <a:off x="9817674" y="3027676"/>
            <a:ext cx="1710295" cy="369332"/>
          </a:xfrm>
          <a:prstGeom prst="rect">
            <a:avLst/>
          </a:prstGeom>
          <a:noFill/>
        </p:spPr>
        <p:txBody>
          <a:bodyPr wrap="square" rtlCol="0">
            <a:spAutoFit/>
          </a:bodyPr>
          <a:lstStyle/>
          <a:p>
            <a:r>
              <a:rPr lang="en-US"/>
              <a:t>Common Alpine</a:t>
            </a:r>
            <a:endParaRPr lang="en-US" dirty="0"/>
          </a:p>
        </p:txBody>
      </p:sp>
      <p:sp>
        <p:nvSpPr>
          <p:cNvPr id="17" name="TextBox 16"/>
          <p:cNvSpPr txBox="1"/>
          <p:nvPr/>
        </p:nvSpPr>
        <p:spPr>
          <a:xfrm>
            <a:off x="3568700" y="3720500"/>
            <a:ext cx="3380218" cy="523220"/>
          </a:xfrm>
          <a:prstGeom prst="rect">
            <a:avLst/>
          </a:prstGeom>
          <a:noFill/>
        </p:spPr>
        <p:txBody>
          <a:bodyPr wrap="square" rtlCol="0">
            <a:spAutoFit/>
          </a:bodyPr>
          <a:lstStyle/>
          <a:p>
            <a:r>
              <a:rPr lang="en-US" sz="2800" dirty="0"/>
              <a:t>BEETLES</a:t>
            </a:r>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6209" y="4562655"/>
            <a:ext cx="2416376" cy="1774344"/>
          </a:xfrm>
          <a:prstGeom prst="rect">
            <a:avLst/>
          </a:prstGeom>
        </p:spPr>
      </p:pic>
      <p:sp>
        <p:nvSpPr>
          <p:cNvPr id="19" name="TextBox 18"/>
          <p:cNvSpPr txBox="1"/>
          <p:nvPr/>
        </p:nvSpPr>
        <p:spPr>
          <a:xfrm>
            <a:off x="3769940" y="6403540"/>
            <a:ext cx="1343235" cy="369332"/>
          </a:xfrm>
          <a:prstGeom prst="rect">
            <a:avLst/>
          </a:prstGeom>
          <a:noFill/>
        </p:spPr>
        <p:txBody>
          <a:bodyPr wrap="square" rtlCol="0">
            <a:spAutoFit/>
          </a:bodyPr>
          <a:lstStyle/>
          <a:p>
            <a:r>
              <a:rPr lang="en-US"/>
              <a:t>Tiger Beetle</a:t>
            </a:r>
            <a:endParaRPr lang="en-US" dirty="0"/>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6979" y="4535741"/>
            <a:ext cx="2403377" cy="1840885"/>
          </a:xfrm>
          <a:prstGeom prst="rect">
            <a:avLst/>
          </a:prstGeom>
        </p:spPr>
      </p:pic>
      <p:sp>
        <p:nvSpPr>
          <p:cNvPr id="21" name="TextBox 20"/>
          <p:cNvSpPr txBox="1"/>
          <p:nvPr/>
        </p:nvSpPr>
        <p:spPr>
          <a:xfrm>
            <a:off x="6400530" y="6403540"/>
            <a:ext cx="3417144" cy="369332"/>
          </a:xfrm>
          <a:prstGeom prst="rect">
            <a:avLst/>
          </a:prstGeom>
          <a:noFill/>
        </p:spPr>
        <p:txBody>
          <a:bodyPr wrap="square" rtlCol="0">
            <a:spAutoFit/>
          </a:bodyPr>
          <a:lstStyle/>
          <a:p>
            <a:r>
              <a:rPr lang="en-US" dirty="0"/>
              <a:t>Checkered Beetle</a:t>
            </a:r>
          </a:p>
        </p:txBody>
      </p:sp>
    </p:spTree>
    <p:extLst>
      <p:ext uri="{BB962C8B-B14F-4D97-AF65-F5344CB8AC3E}">
        <p14:creationId xmlns:p14="http://schemas.microsoft.com/office/powerpoint/2010/main" val="22577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are </a:t>
            </a:r>
            <a:r>
              <a:rPr lang="en-US"/>
              <a:t>native pollinators </a:t>
            </a:r>
            <a:r>
              <a:rPr lang="en-US" dirty="0"/>
              <a:t>important?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008" y="1731823"/>
            <a:ext cx="4271956" cy="2845545"/>
          </a:xfrm>
          <a:prstGeom prst="rect">
            <a:avLst/>
          </a:prstGeom>
        </p:spPr>
      </p:pic>
      <p:sp>
        <p:nvSpPr>
          <p:cNvPr id="5" name="TextBox 4"/>
          <p:cNvSpPr txBox="1"/>
          <p:nvPr/>
        </p:nvSpPr>
        <p:spPr>
          <a:xfrm>
            <a:off x="6111240" y="1644098"/>
            <a:ext cx="5262465" cy="2677656"/>
          </a:xfrm>
          <a:prstGeom prst="rect">
            <a:avLst/>
          </a:prstGeom>
          <a:noFill/>
        </p:spPr>
        <p:txBody>
          <a:bodyPr wrap="square" rtlCol="0">
            <a:spAutoFit/>
          </a:bodyPr>
          <a:lstStyle/>
          <a:p>
            <a:pPr marL="285750" indent="-285750">
              <a:buFont typeface="Arial" charset="0"/>
              <a:buChar char="•"/>
            </a:pPr>
            <a:r>
              <a:rPr lang="en-US" sz="2400" dirty="0"/>
              <a:t>Native bees are more efficient at pollination than honey bees.  </a:t>
            </a:r>
          </a:p>
          <a:p>
            <a:pPr marL="285750" indent="-285750">
              <a:buFont typeface="Arial" charset="0"/>
              <a:buChar char="•"/>
            </a:pPr>
            <a:r>
              <a:rPr lang="en-US" sz="2400" dirty="0"/>
              <a:t>For example, the Mason Bee is 5 to 10 times more efficient</a:t>
            </a:r>
            <a:r>
              <a:rPr lang="en-US" sz="2400" dirty="0">
                <a:effectLst/>
              </a:rPr>
              <a:t> than the honey bee</a:t>
            </a:r>
          </a:p>
          <a:p>
            <a:pPr marL="285750" indent="-285750">
              <a:buFont typeface="Arial" charset="0"/>
              <a:buChar char="•"/>
            </a:pPr>
            <a:r>
              <a:rPr lang="en-US" sz="2400" dirty="0"/>
              <a:t>You can thank native pollinators for 1/3 of all the food you eat</a:t>
            </a:r>
          </a:p>
        </p:txBody>
      </p:sp>
    </p:spTree>
    <p:extLst>
      <p:ext uri="{BB962C8B-B14F-4D97-AF65-F5344CB8AC3E}">
        <p14:creationId xmlns:p14="http://schemas.microsoft.com/office/powerpoint/2010/main" val="1176639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2941" y="276744"/>
            <a:ext cx="8673655" cy="917575"/>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a:solidFill>
                  <a:srgbClr val="FF0000"/>
                </a:solidFill>
              </a:rPr>
              <a:t>ESSENTIAL TO LOCAL ECOSYSTEMS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030" y="1176240"/>
            <a:ext cx="3326063" cy="27105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180" y="1138150"/>
            <a:ext cx="2161737" cy="27784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498" y="1157719"/>
            <a:ext cx="2136570" cy="305536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238" y="1465425"/>
            <a:ext cx="2607668" cy="1964612"/>
          </a:xfrm>
          <a:prstGeom prst="rect">
            <a:avLst/>
          </a:prstGeom>
        </p:spPr>
      </p:pic>
      <p:sp>
        <p:nvSpPr>
          <p:cNvPr id="13" name="TextBox 12"/>
          <p:cNvSpPr txBox="1"/>
          <p:nvPr/>
        </p:nvSpPr>
        <p:spPr>
          <a:xfrm>
            <a:off x="712941" y="5113176"/>
            <a:ext cx="10766117" cy="1323439"/>
          </a:xfrm>
          <a:prstGeom prst="rect">
            <a:avLst/>
          </a:prstGeom>
          <a:noFill/>
        </p:spPr>
        <p:txBody>
          <a:bodyPr wrap="square" rtlCol="0">
            <a:spAutoFit/>
          </a:bodyPr>
          <a:lstStyle/>
          <a:p>
            <a:r>
              <a:rPr lang="en-US" sz="2000" dirty="0"/>
              <a:t>Wild bees and other native pollinators are essential to our ecosystems because they pollinate plants that produce fruit, nuts and seeds for animals like birds and bears that rely on them for survival </a:t>
            </a:r>
          </a:p>
          <a:p>
            <a:endParaRPr lang="en-US" sz="2000" dirty="0"/>
          </a:p>
          <a:p>
            <a:r>
              <a:rPr lang="en-US" sz="2000" dirty="0"/>
              <a:t>All the elements of the ecosystem, including the plants and pollinators, have evolved together.</a:t>
            </a:r>
          </a:p>
        </p:txBody>
      </p:sp>
    </p:spTree>
    <p:extLst>
      <p:ext uri="{BB962C8B-B14F-4D97-AF65-F5344CB8AC3E}">
        <p14:creationId xmlns:p14="http://schemas.microsoft.com/office/powerpoint/2010/main" val="60958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need to plant a pollinator garden?</a:t>
            </a:r>
          </a:p>
        </p:txBody>
      </p:sp>
      <p:sp>
        <p:nvSpPr>
          <p:cNvPr id="3" name="Content Placeholder 2"/>
          <p:cNvSpPr>
            <a:spLocks noGrp="1"/>
          </p:cNvSpPr>
          <p:nvPr>
            <p:ph idx="1"/>
          </p:nvPr>
        </p:nvSpPr>
        <p:spPr>
          <a:xfrm>
            <a:off x="838200" y="914400"/>
            <a:ext cx="10515600" cy="4351338"/>
          </a:xfrm>
        </p:spPr>
        <p:txBody>
          <a:bodyPr>
            <a:normAutofit/>
          </a:bodyPr>
          <a:lstStyle/>
          <a:p>
            <a:pPr marL="457200" indent="-457200">
              <a:spcBef>
                <a:spcPts val="0"/>
              </a:spcBef>
              <a:buFont typeface="Arial" panose="020B0604020202020204" pitchFamily="34" charset="0"/>
              <a:buChar char="•"/>
              <a:defRPr/>
            </a:pPr>
            <a:r>
              <a:rPr lang="en-US" sz="2800" dirty="0"/>
              <a:t>Native pollinator populations are declining at a rapid rate: </a:t>
            </a:r>
          </a:p>
          <a:p>
            <a:pPr marL="457200" indent="-457200">
              <a:spcBef>
                <a:spcPts val="0"/>
              </a:spcBef>
              <a:buFont typeface="Arial" panose="020B0604020202020204" pitchFamily="34" charset="0"/>
              <a:buChar char="•"/>
              <a:defRPr/>
            </a:pPr>
            <a:r>
              <a:rPr lang="en-US" sz="2800" dirty="0"/>
              <a:t>50% loss in last century</a:t>
            </a:r>
          </a:p>
          <a:p>
            <a:pPr marL="457200" indent="-457200">
              <a:spcBef>
                <a:spcPts val="0"/>
              </a:spcBef>
              <a:buFont typeface="Arial" panose="020B0604020202020204" pitchFamily="34" charset="0"/>
              <a:buChar char="•"/>
            </a:pPr>
            <a:r>
              <a:rPr lang="en-US" sz="2800" dirty="0"/>
              <a:t>Habitat loss, degradation and fragmentation</a:t>
            </a:r>
          </a:p>
          <a:p>
            <a:pPr marL="457200" indent="-457200">
              <a:spcBef>
                <a:spcPts val="0"/>
              </a:spcBef>
              <a:buFont typeface="Arial" panose="020B0604020202020204" pitchFamily="34" charset="0"/>
              <a:buChar char="•"/>
            </a:pPr>
            <a:r>
              <a:rPr lang="en-US" sz="2800" dirty="0"/>
              <a:t>Climate change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1410" y="3275050"/>
            <a:ext cx="5018833" cy="26685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83" y="2964016"/>
            <a:ext cx="4810325" cy="3178629"/>
          </a:xfrm>
          <a:prstGeom prst="rect">
            <a:avLst/>
          </a:prstGeom>
        </p:spPr>
      </p:pic>
    </p:spTree>
    <p:extLst>
      <p:ext uri="{BB962C8B-B14F-4D97-AF65-F5344CB8AC3E}">
        <p14:creationId xmlns:p14="http://schemas.microsoft.com/office/powerpoint/2010/main" val="1457939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can we do: </a:t>
            </a:r>
            <a:br>
              <a:rPr lang="en-US" dirty="0"/>
            </a:br>
            <a:r>
              <a:rPr lang="en-US" dirty="0"/>
              <a:t>create a habitat stepping-stone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3697" y="1993576"/>
            <a:ext cx="4020721" cy="4351338"/>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586" y="1993576"/>
            <a:ext cx="4203700" cy="4165600"/>
          </a:xfrm>
          <a:prstGeom prst="rect">
            <a:avLst/>
          </a:prstGeom>
        </p:spPr>
      </p:pic>
    </p:spTree>
    <p:extLst>
      <p:ext uri="{BB962C8B-B14F-4D97-AF65-F5344CB8AC3E}">
        <p14:creationId xmlns:p14="http://schemas.microsoft.com/office/powerpoint/2010/main" val="406930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COULD WE do this?</a:t>
            </a:r>
          </a:p>
        </p:txBody>
      </p:sp>
      <p:sp>
        <p:nvSpPr>
          <p:cNvPr id="3" name="Content Placeholder 2"/>
          <p:cNvSpPr>
            <a:spLocks noGrp="1"/>
          </p:cNvSpPr>
          <p:nvPr>
            <p:ph idx="1"/>
          </p:nvPr>
        </p:nvSpPr>
        <p:spPr>
          <a:xfrm>
            <a:off x="838200" y="1338452"/>
            <a:ext cx="10515600" cy="936236"/>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t>Need to choose native plants that will fulfil all insect life stages with overlapping nectar periods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27" y="2496377"/>
            <a:ext cx="2000120" cy="1503275"/>
          </a:xfrm>
          <a:prstGeom prst="rect">
            <a:avLst/>
          </a:prstGeom>
        </p:spPr>
      </p:pic>
      <p:sp>
        <p:nvSpPr>
          <p:cNvPr id="5" name="TextBox 4"/>
          <p:cNvSpPr txBox="1"/>
          <p:nvPr/>
        </p:nvSpPr>
        <p:spPr>
          <a:xfrm>
            <a:off x="239227" y="4071923"/>
            <a:ext cx="2170066" cy="369332"/>
          </a:xfrm>
          <a:prstGeom prst="rect">
            <a:avLst/>
          </a:prstGeom>
          <a:noFill/>
        </p:spPr>
        <p:txBody>
          <a:bodyPr wrap="square" rtlCol="0">
            <a:spAutoFit/>
          </a:bodyPr>
          <a:lstStyle/>
          <a:p>
            <a:r>
              <a:rPr lang="en-US" dirty="0"/>
              <a:t>Sheridan’s Hairstreak</a:t>
            </a:r>
          </a:p>
        </p:txBody>
      </p:sp>
      <p:sp>
        <p:nvSpPr>
          <p:cNvPr id="6" name="Notched Right Arrow 5"/>
          <p:cNvSpPr/>
          <p:nvPr/>
        </p:nvSpPr>
        <p:spPr>
          <a:xfrm>
            <a:off x="2500057" y="3011447"/>
            <a:ext cx="423844" cy="20994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4612" y="2496377"/>
            <a:ext cx="2131685" cy="1484486"/>
          </a:xfrm>
          <a:prstGeom prst="rect">
            <a:avLst/>
          </a:prstGeom>
        </p:spPr>
      </p:pic>
      <p:sp>
        <p:nvSpPr>
          <p:cNvPr id="9" name="TextBox 8"/>
          <p:cNvSpPr txBox="1"/>
          <p:nvPr/>
        </p:nvSpPr>
        <p:spPr>
          <a:xfrm>
            <a:off x="2923901" y="4004945"/>
            <a:ext cx="3167044" cy="646331"/>
          </a:xfrm>
          <a:prstGeom prst="rect">
            <a:avLst/>
          </a:prstGeom>
          <a:noFill/>
        </p:spPr>
        <p:txBody>
          <a:bodyPr wrap="square" rtlCol="0">
            <a:spAutoFit/>
          </a:bodyPr>
          <a:lstStyle/>
          <a:p>
            <a:pPr algn="ctr"/>
            <a:r>
              <a:rPr lang="en-US" dirty="0"/>
              <a:t>Lays eggs on parsnip-flowered </a:t>
            </a:r>
          </a:p>
          <a:p>
            <a:pPr algn="ctr"/>
            <a:r>
              <a:rPr lang="en-US" dirty="0"/>
              <a:t>buckwheat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2348" y="4786015"/>
            <a:ext cx="2237194" cy="1595518"/>
          </a:xfrm>
          <a:prstGeom prst="rect">
            <a:avLst/>
          </a:prstGeom>
        </p:spPr>
      </p:pic>
      <p:sp>
        <p:nvSpPr>
          <p:cNvPr id="11" name="TextBox 10"/>
          <p:cNvSpPr txBox="1"/>
          <p:nvPr/>
        </p:nvSpPr>
        <p:spPr>
          <a:xfrm>
            <a:off x="4972348" y="6439574"/>
            <a:ext cx="1986519" cy="369332"/>
          </a:xfrm>
          <a:prstGeom prst="rect">
            <a:avLst/>
          </a:prstGeom>
          <a:noFill/>
        </p:spPr>
        <p:txBody>
          <a:bodyPr wrap="square" rtlCol="0">
            <a:spAutoFit/>
          </a:bodyPr>
          <a:lstStyle/>
          <a:p>
            <a:r>
              <a:rPr lang="en-US" dirty="0"/>
              <a:t>Saskatoon Berry</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4242" y="4783209"/>
            <a:ext cx="2227888" cy="1664970"/>
          </a:xfrm>
          <a:prstGeom prst="rect">
            <a:avLst/>
          </a:prstGeom>
        </p:spPr>
      </p:pic>
      <p:sp>
        <p:nvSpPr>
          <p:cNvPr id="19" name="Notched Right Arrow 18"/>
          <p:cNvSpPr/>
          <p:nvPr/>
        </p:nvSpPr>
        <p:spPr>
          <a:xfrm>
            <a:off x="4273421" y="5599938"/>
            <a:ext cx="429208" cy="22393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59503" y="6439574"/>
            <a:ext cx="4512845" cy="369332"/>
          </a:xfrm>
          <a:prstGeom prst="rect">
            <a:avLst/>
          </a:prstGeom>
          <a:noFill/>
        </p:spPr>
        <p:txBody>
          <a:bodyPr wrap="square" rtlCol="0">
            <a:spAutoFit/>
          </a:bodyPr>
          <a:lstStyle/>
          <a:p>
            <a:r>
              <a:rPr lang="en-US" dirty="0"/>
              <a:t>Early spring food source for </a:t>
            </a:r>
            <a:r>
              <a:rPr lang="en-US"/>
              <a:t>mining bees, etc</a:t>
            </a:r>
            <a:r>
              <a:rPr lang="en-US" dirty="0"/>
              <a:t>.</a:t>
            </a: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9760" y="4528648"/>
            <a:ext cx="1880227" cy="1931158"/>
          </a:xfrm>
          <a:prstGeom prst="rect">
            <a:avLst/>
          </a:prstGeom>
        </p:spPr>
      </p:pic>
      <p:sp>
        <p:nvSpPr>
          <p:cNvPr id="22" name="Notched Right Arrow 21"/>
          <p:cNvSpPr/>
          <p:nvPr/>
        </p:nvSpPr>
        <p:spPr>
          <a:xfrm>
            <a:off x="7479261" y="5615694"/>
            <a:ext cx="386050" cy="20817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293117" y="6459806"/>
            <a:ext cx="5394864" cy="369332"/>
          </a:xfrm>
          <a:prstGeom prst="rect">
            <a:avLst/>
          </a:prstGeom>
          <a:noFill/>
        </p:spPr>
        <p:txBody>
          <a:bodyPr wrap="square" rtlCol="0">
            <a:spAutoFit/>
          </a:bodyPr>
          <a:lstStyle/>
          <a:p>
            <a:r>
              <a:rPr lang="en-US" dirty="0"/>
              <a:t>Host plant for Western </a:t>
            </a:r>
            <a:r>
              <a:rPr lang="en-US"/>
              <a:t>Tiger Swallowtail caterpillar</a:t>
            </a:r>
            <a:endParaRPr lang="en-US" dirty="0"/>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2514" y="2496377"/>
            <a:ext cx="1667811" cy="1484486"/>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7076" y="2481682"/>
            <a:ext cx="2026945" cy="1513875"/>
          </a:xfrm>
          <a:prstGeom prst="rect">
            <a:avLst/>
          </a:prstGeom>
        </p:spPr>
      </p:pic>
      <p:sp>
        <p:nvSpPr>
          <p:cNvPr id="26" name="TextBox 25"/>
          <p:cNvSpPr txBox="1"/>
          <p:nvPr/>
        </p:nvSpPr>
        <p:spPr>
          <a:xfrm>
            <a:off x="6573953" y="4074390"/>
            <a:ext cx="1271177" cy="366865"/>
          </a:xfrm>
          <a:prstGeom prst="rect">
            <a:avLst/>
          </a:prstGeom>
          <a:noFill/>
        </p:spPr>
        <p:txBody>
          <a:bodyPr wrap="square" rtlCol="0">
            <a:spAutoFit/>
          </a:bodyPr>
          <a:lstStyle/>
          <a:p>
            <a:r>
              <a:rPr lang="en-US"/>
              <a:t>Bumblebee</a:t>
            </a:r>
            <a:endParaRPr lang="en-US" dirty="0"/>
          </a:p>
        </p:txBody>
      </p:sp>
      <p:sp>
        <p:nvSpPr>
          <p:cNvPr id="27" name="TextBox 26"/>
          <p:cNvSpPr txBox="1"/>
          <p:nvPr/>
        </p:nvSpPr>
        <p:spPr>
          <a:xfrm>
            <a:off x="8040325" y="4071923"/>
            <a:ext cx="4026714" cy="369332"/>
          </a:xfrm>
          <a:prstGeom prst="rect">
            <a:avLst/>
          </a:prstGeom>
          <a:noFill/>
        </p:spPr>
        <p:txBody>
          <a:bodyPr wrap="square" rtlCol="0">
            <a:spAutoFit/>
          </a:bodyPr>
          <a:lstStyle/>
          <a:p>
            <a:r>
              <a:rPr lang="en-US" dirty="0"/>
              <a:t>Feeds on late-season </a:t>
            </a:r>
            <a:r>
              <a:rPr lang="en-US" dirty="0" err="1"/>
              <a:t>Rabbitbrush</a:t>
            </a:r>
            <a:r>
              <a:rPr lang="en-US" dirty="0"/>
              <a:t> nectar</a:t>
            </a:r>
          </a:p>
        </p:txBody>
      </p:sp>
      <p:sp>
        <p:nvSpPr>
          <p:cNvPr id="28" name="Notched Right Arrow 27"/>
          <p:cNvSpPr/>
          <p:nvPr/>
        </p:nvSpPr>
        <p:spPr>
          <a:xfrm flipV="1">
            <a:off x="8209760" y="3011447"/>
            <a:ext cx="449048" cy="20994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3514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3113</TotalTime>
  <Words>644</Words>
  <Application>Microsoft Office PowerPoint</Application>
  <PresentationFormat>Widescreen</PresentationFormat>
  <Paragraphs>74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Franklin Gothic Book</vt:lpstr>
      <vt:lpstr>Franklin Gothic Medium</vt:lpstr>
      <vt:lpstr>Wingdings</vt:lpstr>
      <vt:lpstr>Angles</vt:lpstr>
      <vt:lpstr>Okanagan Pollinators</vt:lpstr>
      <vt:lpstr>What would happen without bees video?</vt:lpstr>
      <vt:lpstr>What are Native Pollinators? (Not honeybees!)</vt:lpstr>
      <vt:lpstr>PowerPoint Presentation</vt:lpstr>
      <vt:lpstr>Why are native pollinators important?</vt:lpstr>
      <vt:lpstr>PowerPoint Presentation</vt:lpstr>
      <vt:lpstr>Why do we need to plant a pollinator garden?</vt:lpstr>
      <vt:lpstr>What can we do:  create a habitat stepping-stone</vt:lpstr>
      <vt:lpstr>How COULD WE do this?</vt:lpstr>
      <vt:lpstr>Provide Nesting Sites</vt:lpstr>
      <vt:lpstr>Plants Important to the Syilx People of the Okanagan Nation</vt:lpstr>
      <vt:lpstr>PowerPoint Presentation</vt:lpstr>
      <vt:lpstr>Other important Syilx plants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a Native Pollinator Garden</dc:title>
  <dc:creator>Tanya Brouwers</dc:creator>
  <cp:lastModifiedBy>Becker, Shona</cp:lastModifiedBy>
  <cp:revision>57</cp:revision>
  <dcterms:created xsi:type="dcterms:W3CDTF">2017-04-18T17:17:54Z</dcterms:created>
  <dcterms:modified xsi:type="dcterms:W3CDTF">2020-02-05T21:43:50Z</dcterms:modified>
</cp:coreProperties>
</file>