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2B91BBE-D045-4312-B95F-C035EE71657B}" type="datetimeFigureOut">
              <a:rPr lang="en-US" smtClean="0"/>
              <a:t>2/13/2018</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73707D3-2D07-457C-975B-11ED214D7C2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2B91BBE-D045-4312-B95F-C035EE71657B}" type="datetimeFigureOut">
              <a:rPr lang="en-US" smtClean="0"/>
              <a:t>2/13/2018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73707D3-2D07-457C-975B-11ED214D7C2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2B91BBE-D045-4312-B95F-C035EE71657B}" type="datetimeFigureOut">
              <a:rPr lang="en-US" smtClean="0"/>
              <a:t>2/13/2018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73707D3-2D07-457C-975B-11ED214D7C2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2B91BBE-D045-4312-B95F-C035EE71657B}" type="datetimeFigureOut">
              <a:rPr lang="en-US" smtClean="0"/>
              <a:t>2/13/2018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73707D3-2D07-457C-975B-11ED214D7C24}"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2B91BBE-D045-4312-B95F-C035EE71657B}" type="datetimeFigureOut">
              <a:rPr lang="en-US" smtClean="0"/>
              <a:t>2/13/2018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73707D3-2D07-457C-975B-11ED214D7C24}"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2B91BBE-D045-4312-B95F-C035EE71657B}" type="datetimeFigureOut">
              <a:rPr lang="en-US" smtClean="0"/>
              <a:t>2/13/2018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73707D3-2D07-457C-975B-11ED214D7C24}"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2B91BBE-D045-4312-B95F-C035EE71657B}" type="datetimeFigureOut">
              <a:rPr lang="en-US" smtClean="0"/>
              <a:t>2/13/2018</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173707D3-2D07-457C-975B-11ED214D7C2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42B91BBE-D045-4312-B95F-C035EE71657B}" type="datetimeFigureOut">
              <a:rPr lang="en-US" smtClean="0"/>
              <a:t>2/13/2018</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73707D3-2D07-457C-975B-11ED214D7C24}"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2B91BBE-D045-4312-B95F-C035EE71657B}" type="datetimeFigureOut">
              <a:rPr lang="en-US" smtClean="0"/>
              <a:t>2/13/2018</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173707D3-2D07-457C-975B-11ED214D7C2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42B91BBE-D045-4312-B95F-C035EE71657B}" type="datetimeFigureOut">
              <a:rPr lang="en-US" smtClean="0"/>
              <a:t>2/13/2018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73707D3-2D07-457C-975B-11ED214D7C2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2B91BBE-D045-4312-B95F-C035EE71657B}" type="datetimeFigureOut">
              <a:rPr lang="en-US" smtClean="0"/>
              <a:t>2/13/2018</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73707D3-2D07-457C-975B-11ED214D7C24}"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2B91BBE-D045-4312-B95F-C035EE71657B}" type="datetimeFigureOut">
              <a:rPr lang="en-US" smtClean="0"/>
              <a:t>2/13/2018</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73707D3-2D07-457C-975B-11ED214D7C2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0Elo-zX1k8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9600" dirty="0" smtClean="0"/>
              <a:t>Nucleic Acid</a:t>
            </a:r>
            <a:endParaRPr lang="en-US" sz="9600" dirty="0"/>
          </a:p>
        </p:txBody>
      </p:sp>
      <p:sp>
        <p:nvSpPr>
          <p:cNvPr id="3" name="Subtitle 2"/>
          <p:cNvSpPr>
            <a:spLocks noGrp="1"/>
          </p:cNvSpPr>
          <p:nvPr>
            <p:ph type="subTitle" idx="1"/>
          </p:nvPr>
        </p:nvSpPr>
        <p:spPr/>
        <p:txBody>
          <a:bodyPr/>
          <a:lstStyle/>
          <a:p>
            <a:r>
              <a:rPr lang="en-US" dirty="0" smtClean="0"/>
              <a:t>Biology 12</a:t>
            </a:r>
            <a:endParaRPr lang="en-US" dirty="0"/>
          </a:p>
        </p:txBody>
      </p:sp>
    </p:spTree>
    <p:extLst>
      <p:ext uri="{BB962C8B-B14F-4D97-AF65-F5344CB8AC3E}">
        <p14:creationId xmlns:p14="http://schemas.microsoft.com/office/powerpoint/2010/main" val="4011603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Biomolecules</a:t>
            </a:r>
            <a:endParaRPr lang="en-US"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986" t="36928" r="34340" b="41295"/>
          <a:stretch/>
        </p:blipFill>
        <p:spPr bwMode="auto">
          <a:xfrm>
            <a:off x="457200" y="1627909"/>
            <a:ext cx="795571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9627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Caffeine</a:t>
            </a:r>
            <a:endParaRPr lang="en-US" dirty="0"/>
          </a:p>
        </p:txBody>
      </p:sp>
      <p:sp>
        <p:nvSpPr>
          <p:cNvPr id="4" name="Rectangle 3"/>
          <p:cNvSpPr/>
          <p:nvPr/>
        </p:nvSpPr>
        <p:spPr>
          <a:xfrm>
            <a:off x="228600" y="2514600"/>
            <a:ext cx="8839200" cy="3693319"/>
          </a:xfrm>
          <a:prstGeom prst="rect">
            <a:avLst/>
          </a:prstGeom>
        </p:spPr>
        <p:txBody>
          <a:bodyPr wrap="square">
            <a:spAutoFit/>
          </a:bodyPr>
          <a:lstStyle/>
          <a:p>
            <a:pPr>
              <a:lnSpc>
                <a:spcPct val="90000"/>
              </a:lnSpc>
              <a:buFontTx/>
              <a:buNone/>
            </a:pPr>
            <a:r>
              <a:rPr lang="en-US" altLang="en-US" sz="2000" dirty="0"/>
              <a:t>Rhonda started her research with </a:t>
            </a:r>
            <a:r>
              <a:rPr lang="en-US" altLang="en-US" sz="2000" b="1" dirty="0"/>
              <a:t>Caffeine</a:t>
            </a:r>
            <a:r>
              <a:rPr lang="en-US" altLang="en-US" sz="2000" dirty="0"/>
              <a:t>.  She discovered that:</a:t>
            </a:r>
          </a:p>
          <a:p>
            <a:pPr lvl="1">
              <a:lnSpc>
                <a:spcPct val="90000"/>
              </a:lnSpc>
            </a:pPr>
            <a:r>
              <a:rPr lang="en-US" altLang="en-US" sz="2000" dirty="0"/>
              <a:t>small to moderate amounts (50-300 mg) of caffeine act as a mild stimulant.  </a:t>
            </a:r>
          </a:p>
          <a:p>
            <a:pPr lvl="1">
              <a:lnSpc>
                <a:spcPct val="90000"/>
              </a:lnSpc>
            </a:pPr>
            <a:r>
              <a:rPr lang="en-US" altLang="en-US" sz="2000" dirty="0"/>
              <a:t>Caffeine  increases heart rate and blood pressure.</a:t>
            </a:r>
          </a:p>
          <a:p>
            <a:pPr lvl="1">
              <a:lnSpc>
                <a:spcPct val="90000"/>
              </a:lnSpc>
            </a:pPr>
            <a:r>
              <a:rPr lang="en-US" altLang="en-US" sz="2000" dirty="0"/>
              <a:t>Athletes have taken advantage of the stimulant 	effect of caffeine for many years. </a:t>
            </a:r>
          </a:p>
          <a:p>
            <a:pPr>
              <a:lnSpc>
                <a:spcPct val="90000"/>
              </a:lnSpc>
              <a:buFontTx/>
              <a:buNone/>
            </a:pPr>
            <a:endParaRPr lang="en-US" altLang="en-US" sz="2000" dirty="0"/>
          </a:p>
          <a:p>
            <a:pPr>
              <a:lnSpc>
                <a:spcPct val="90000"/>
              </a:lnSpc>
              <a:buFontTx/>
              <a:buNone/>
            </a:pPr>
            <a:r>
              <a:rPr lang="en-US" altLang="en-US" sz="2000" dirty="0" smtClean="0"/>
              <a:t>Rhonda </a:t>
            </a:r>
            <a:r>
              <a:rPr lang="en-US" altLang="en-US" sz="2000" dirty="0"/>
              <a:t>also discovered that individuals differ in their sensitivity to caffeine. Some are sensitive to the effects of caffeine at very small doses, and pregnancy and age can affect this sensitivity. Even in people who consume caffeine regularly, the stimulant effect is not always consistent. This suggests that we may actually become less sensitive to the effects of caffeine over time.</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477" t="42187" r="19886" b="32813"/>
          <a:stretch/>
        </p:blipFill>
        <p:spPr bwMode="auto">
          <a:xfrm>
            <a:off x="3581400" y="304800"/>
            <a:ext cx="2509405"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6848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altLang="en-US" sz="2800" dirty="0"/>
              <a:t>Rhonda discovered that energy drinks typically contain large doses of caffeine. In fact, she learned that energy drinks may contain as much as </a:t>
            </a:r>
            <a:r>
              <a:rPr lang="en-US" altLang="en-US" sz="2800" b="1" dirty="0"/>
              <a:t>80 mg</a:t>
            </a:r>
            <a:r>
              <a:rPr lang="en-US" altLang="en-US" sz="2800" dirty="0"/>
              <a:t> of caffeine, the equivalent of a cup of coffee. Compared to the 37 mg of caffeine in a Mountain Dew, or the 23 mg in a Coca-Cola Classic, that's a big punch!</a:t>
            </a:r>
          </a:p>
          <a:p>
            <a:endParaRPr lang="en-US" altLang="en-US" sz="2000" dirty="0"/>
          </a:p>
          <a:p>
            <a:r>
              <a:rPr lang="en-US" altLang="en-US" sz="2800" dirty="0"/>
              <a:t>She also found that many energy drinks add other legal stimulants like </a:t>
            </a:r>
            <a:r>
              <a:rPr lang="en-US" altLang="en-US" sz="2800" i="1" dirty="0"/>
              <a:t>ephedrine</a:t>
            </a:r>
            <a:r>
              <a:rPr lang="en-US" altLang="en-US" sz="2800" dirty="0"/>
              <a:t>, </a:t>
            </a:r>
            <a:r>
              <a:rPr lang="en-US" altLang="en-US" sz="2800" i="1" dirty="0"/>
              <a:t>guarana</a:t>
            </a:r>
            <a:r>
              <a:rPr lang="en-US" altLang="en-US" sz="2800" dirty="0"/>
              <a:t>, and </a:t>
            </a:r>
            <a:r>
              <a:rPr lang="en-US" altLang="en-US" sz="2800" i="1" dirty="0"/>
              <a:t>ginseng</a:t>
            </a:r>
            <a:r>
              <a:rPr lang="en-US" altLang="en-US" sz="2800" dirty="0"/>
              <a:t>.</a:t>
            </a:r>
          </a:p>
          <a:p>
            <a:endParaRPr lang="en-US" dirty="0"/>
          </a:p>
        </p:txBody>
      </p:sp>
      <p:sp>
        <p:nvSpPr>
          <p:cNvPr id="3" name="Title 2"/>
          <p:cNvSpPr>
            <a:spLocks noGrp="1"/>
          </p:cNvSpPr>
          <p:nvPr>
            <p:ph type="title"/>
          </p:nvPr>
        </p:nvSpPr>
        <p:spPr/>
        <p:txBody>
          <a:bodyPr/>
          <a:lstStyle/>
          <a:p>
            <a:r>
              <a:rPr lang="en-US" dirty="0" smtClean="0"/>
              <a:t>Caffeine</a:t>
            </a:r>
            <a:endParaRPr lang="en-US" dirty="0"/>
          </a:p>
        </p:txBody>
      </p:sp>
    </p:spTree>
    <p:extLst>
      <p:ext uri="{BB962C8B-B14F-4D97-AF65-F5344CB8AC3E}">
        <p14:creationId xmlns:p14="http://schemas.microsoft.com/office/powerpoint/2010/main" val="3089971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If you were an athlete, what would you drink?</a:t>
            </a:r>
            <a:endParaRPr lang="en-US" dirty="0"/>
          </a:p>
        </p:txBody>
      </p:sp>
    </p:spTree>
    <p:extLst>
      <p:ext uri="{BB962C8B-B14F-4D97-AF65-F5344CB8AC3E}">
        <p14:creationId xmlns:p14="http://schemas.microsoft.com/office/powerpoint/2010/main" val="713701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Monomer is nucleotide</a:t>
            </a:r>
          </a:p>
          <a:p>
            <a:endParaRPr lang="en-US" dirty="0"/>
          </a:p>
          <a:p>
            <a:endParaRPr lang="en-US" dirty="0"/>
          </a:p>
          <a:p>
            <a:endParaRPr lang="en-US" dirty="0" smtClean="0"/>
          </a:p>
          <a:p>
            <a:endParaRPr lang="en-US" dirty="0"/>
          </a:p>
          <a:p>
            <a:endParaRPr lang="en-US" dirty="0" smtClean="0"/>
          </a:p>
          <a:p>
            <a:r>
              <a:rPr lang="en-US" dirty="0" smtClean="0"/>
              <a:t>Consists of 5 carbon sugar, nitrogen base, and phosphate group</a:t>
            </a:r>
          </a:p>
          <a:p>
            <a:r>
              <a:rPr lang="en-US" dirty="0" smtClean="0"/>
              <a:t>Repeating unit that makes up DNA, RNA, and ATP (energy for cells)</a:t>
            </a:r>
            <a:endParaRPr lang="en-US" dirty="0"/>
          </a:p>
        </p:txBody>
      </p:sp>
      <p:sp>
        <p:nvSpPr>
          <p:cNvPr id="3" name="Title 2"/>
          <p:cNvSpPr>
            <a:spLocks noGrp="1"/>
          </p:cNvSpPr>
          <p:nvPr>
            <p:ph type="title"/>
          </p:nvPr>
        </p:nvSpPr>
        <p:spPr/>
        <p:txBody>
          <a:bodyPr/>
          <a:lstStyle/>
          <a:p>
            <a:r>
              <a:rPr lang="en-US" dirty="0" smtClean="0"/>
              <a:t>What is a nucleic acid?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981200"/>
            <a:ext cx="4727439"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6312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Store genetic material (DNA)</a:t>
            </a:r>
          </a:p>
          <a:p>
            <a:endParaRPr lang="en-US" dirty="0" smtClean="0"/>
          </a:p>
          <a:p>
            <a:r>
              <a:rPr lang="en-US" dirty="0" smtClean="0"/>
              <a:t>Transfer genetic code (RNA)</a:t>
            </a:r>
          </a:p>
          <a:p>
            <a:endParaRPr lang="en-US" dirty="0" smtClean="0"/>
          </a:p>
          <a:p>
            <a:r>
              <a:rPr lang="en-US" dirty="0" smtClean="0"/>
              <a:t>Energy for cell (ATP)</a:t>
            </a:r>
            <a:endParaRPr lang="en-US" dirty="0"/>
          </a:p>
        </p:txBody>
      </p:sp>
      <p:sp>
        <p:nvSpPr>
          <p:cNvPr id="3" name="Title 2"/>
          <p:cNvSpPr>
            <a:spLocks noGrp="1"/>
          </p:cNvSpPr>
          <p:nvPr>
            <p:ph type="title"/>
          </p:nvPr>
        </p:nvSpPr>
        <p:spPr/>
        <p:txBody>
          <a:bodyPr/>
          <a:lstStyle/>
          <a:p>
            <a:r>
              <a:rPr lang="en-US" dirty="0" smtClean="0"/>
              <a:t>Role of a nucleic acid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752600"/>
            <a:ext cx="2476500" cy="247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8433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Carbon</a:t>
            </a:r>
          </a:p>
          <a:p>
            <a:r>
              <a:rPr lang="en-US" dirty="0" smtClean="0"/>
              <a:t>Oxygen</a:t>
            </a:r>
          </a:p>
          <a:p>
            <a:r>
              <a:rPr lang="en-US" dirty="0" smtClean="0"/>
              <a:t>Hydrogen</a:t>
            </a:r>
          </a:p>
          <a:p>
            <a:r>
              <a:rPr lang="en-US" dirty="0" smtClean="0"/>
              <a:t>Nitrogen</a:t>
            </a:r>
          </a:p>
          <a:p>
            <a:r>
              <a:rPr lang="en-US" dirty="0" err="1" smtClean="0"/>
              <a:t>phosophate</a:t>
            </a:r>
            <a:endParaRPr lang="en-US" dirty="0"/>
          </a:p>
        </p:txBody>
      </p:sp>
      <p:sp>
        <p:nvSpPr>
          <p:cNvPr id="3" name="Title 2"/>
          <p:cNvSpPr>
            <a:spLocks noGrp="1"/>
          </p:cNvSpPr>
          <p:nvPr>
            <p:ph type="title"/>
          </p:nvPr>
        </p:nvSpPr>
        <p:spPr/>
        <p:txBody>
          <a:bodyPr/>
          <a:lstStyle/>
          <a:p>
            <a:r>
              <a:rPr lang="en-US" dirty="0" smtClean="0"/>
              <a:t>Elements in nucleic acid</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219200"/>
            <a:ext cx="5715000" cy="404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2430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3886200" cy="4525963"/>
          </a:xfrm>
        </p:spPr>
        <p:txBody>
          <a:bodyPr/>
          <a:lstStyle/>
          <a:p>
            <a:r>
              <a:rPr lang="en-US" dirty="0" smtClean="0"/>
              <a:t>DNA</a:t>
            </a:r>
          </a:p>
          <a:p>
            <a:pPr lvl="1"/>
            <a:r>
              <a:rPr lang="en-US" dirty="0" smtClean="0"/>
              <a:t>Deoxyribose sugar</a:t>
            </a:r>
          </a:p>
          <a:p>
            <a:pPr lvl="1"/>
            <a:r>
              <a:rPr lang="en-US" dirty="0" smtClean="0"/>
              <a:t>Double stranded</a:t>
            </a:r>
          </a:p>
          <a:p>
            <a:pPr lvl="1"/>
            <a:r>
              <a:rPr lang="en-US" dirty="0" smtClean="0"/>
              <a:t>Stays in nucleus</a:t>
            </a:r>
          </a:p>
          <a:p>
            <a:pPr lvl="1"/>
            <a:r>
              <a:rPr lang="en-US" dirty="0" smtClean="0"/>
              <a:t>Alpha helix shape</a:t>
            </a:r>
          </a:p>
          <a:p>
            <a:pPr lvl="1"/>
            <a:r>
              <a:rPr lang="en-US" dirty="0" smtClean="0"/>
              <a:t>Hydrogen bond between nitrogen bases</a:t>
            </a:r>
          </a:p>
          <a:p>
            <a:pPr lvl="1"/>
            <a:r>
              <a:rPr lang="en-US" dirty="0" smtClean="0"/>
              <a:t>A, G, C, T</a:t>
            </a:r>
          </a:p>
          <a:p>
            <a:pPr lvl="1"/>
            <a:r>
              <a:rPr lang="en-US" dirty="0" smtClean="0"/>
              <a:t>Anti-parallel strands (3’ </a:t>
            </a:r>
            <a:r>
              <a:rPr lang="en-US" dirty="0" smtClean="0">
                <a:sym typeface="Wingdings" panose="05000000000000000000" pitchFamily="2" charset="2"/>
              </a:rPr>
              <a:t> 5’ and 5’  3’)</a:t>
            </a:r>
            <a:endParaRPr lang="en-US" dirty="0"/>
          </a:p>
        </p:txBody>
      </p:sp>
      <p:sp>
        <p:nvSpPr>
          <p:cNvPr id="3" name="Title 2"/>
          <p:cNvSpPr>
            <a:spLocks noGrp="1"/>
          </p:cNvSpPr>
          <p:nvPr>
            <p:ph type="title"/>
          </p:nvPr>
        </p:nvSpPr>
        <p:spPr/>
        <p:txBody>
          <a:bodyPr/>
          <a:lstStyle/>
          <a:p>
            <a:r>
              <a:rPr lang="en-US" dirty="0" smtClean="0"/>
              <a:t>DNA vs RNA</a:t>
            </a:r>
            <a:endParaRPr lang="en-US" dirty="0"/>
          </a:p>
        </p:txBody>
      </p:sp>
      <p:sp>
        <p:nvSpPr>
          <p:cNvPr id="4" name="Content Placeholder 1"/>
          <p:cNvSpPr txBox="1">
            <a:spLocks/>
          </p:cNvSpPr>
          <p:nvPr/>
        </p:nvSpPr>
        <p:spPr>
          <a:xfrm>
            <a:off x="4876800" y="1524000"/>
            <a:ext cx="3886200" cy="4525963"/>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dirty="0" smtClean="0"/>
              <a:t>RNA</a:t>
            </a:r>
          </a:p>
          <a:p>
            <a:pPr lvl="1"/>
            <a:r>
              <a:rPr lang="en-US" dirty="0" smtClean="0"/>
              <a:t>Ribose sugar</a:t>
            </a:r>
          </a:p>
          <a:p>
            <a:pPr lvl="1"/>
            <a:r>
              <a:rPr lang="en-US" dirty="0" smtClean="0"/>
              <a:t>Single stranded</a:t>
            </a:r>
          </a:p>
          <a:p>
            <a:pPr lvl="1"/>
            <a:r>
              <a:rPr lang="en-US" dirty="0" smtClean="0"/>
              <a:t>Made in nucleolus and moves to ribosome</a:t>
            </a:r>
          </a:p>
          <a:p>
            <a:pPr lvl="1"/>
            <a:r>
              <a:rPr lang="en-US" dirty="0" smtClean="0"/>
              <a:t>Alpha helix shape</a:t>
            </a:r>
          </a:p>
          <a:p>
            <a:pPr lvl="1"/>
            <a:r>
              <a:rPr lang="en-US" dirty="0" smtClean="0"/>
              <a:t>A, G, C, U</a:t>
            </a:r>
            <a:endParaRPr lang="en-US" dirty="0"/>
          </a:p>
        </p:txBody>
      </p:sp>
      <p:cxnSp>
        <p:nvCxnSpPr>
          <p:cNvPr id="6" name="Straight Connector 5"/>
          <p:cNvCxnSpPr/>
          <p:nvPr/>
        </p:nvCxnSpPr>
        <p:spPr>
          <a:xfrm>
            <a:off x="4343400" y="1371600"/>
            <a:ext cx="0" cy="449580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2894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4099" name="Picture 3">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236" y="914400"/>
            <a:ext cx="7402287"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H="1">
            <a:off x="5486400" y="914400"/>
            <a:ext cx="2667000" cy="10668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9841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2743200" cy="4525963"/>
          </a:xfrm>
        </p:spPr>
        <p:txBody>
          <a:bodyPr/>
          <a:lstStyle/>
          <a:p>
            <a:r>
              <a:rPr lang="en-US" dirty="0" smtClean="0"/>
              <a:t>Must maintain a 3 ring consistent rung of the DNA ladder</a:t>
            </a:r>
            <a:endParaRPr lang="en-US" dirty="0"/>
          </a:p>
        </p:txBody>
      </p:sp>
      <p:sp>
        <p:nvSpPr>
          <p:cNvPr id="3" name="Title 2"/>
          <p:cNvSpPr>
            <a:spLocks noGrp="1"/>
          </p:cNvSpPr>
          <p:nvPr>
            <p:ph type="title"/>
          </p:nvPr>
        </p:nvSpPr>
        <p:spPr/>
        <p:txBody>
          <a:bodyPr/>
          <a:lstStyle/>
          <a:p>
            <a:r>
              <a:rPr lang="en-US" dirty="0" smtClean="0"/>
              <a:t>Nitrogen Bases</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524000"/>
            <a:ext cx="5456853" cy="461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0574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91200" y="1481328"/>
            <a:ext cx="2895600" cy="4525963"/>
          </a:xfrm>
        </p:spPr>
        <p:txBody>
          <a:bodyPr>
            <a:normAutofit fontScale="92500" lnSpcReduction="10000"/>
          </a:bodyPr>
          <a:lstStyle/>
          <a:p>
            <a:r>
              <a:rPr lang="en-US" b="1" dirty="0"/>
              <a:t>Inside cells</a:t>
            </a:r>
          </a:p>
          <a:p>
            <a:endParaRPr lang="en-US" b="1" dirty="0"/>
          </a:p>
          <a:p>
            <a:r>
              <a:rPr lang="en-US" b="1" dirty="0"/>
              <a:t>The energy currency of the cell (due to phosphate groups)</a:t>
            </a:r>
          </a:p>
          <a:p>
            <a:endParaRPr lang="en-US" b="1" dirty="0"/>
          </a:p>
          <a:p>
            <a:r>
              <a:rPr lang="en-US" b="1" dirty="0"/>
              <a:t>Made in the </a:t>
            </a:r>
            <a:r>
              <a:rPr lang="en-US" b="1" dirty="0" err="1"/>
              <a:t>mitochoria</a:t>
            </a:r>
            <a:r>
              <a:rPr lang="en-US" b="1" dirty="0"/>
              <a:t> of the cell (every cell)</a:t>
            </a:r>
          </a:p>
          <a:p>
            <a:endParaRPr lang="en-US" dirty="0"/>
          </a:p>
        </p:txBody>
      </p:sp>
      <p:sp>
        <p:nvSpPr>
          <p:cNvPr id="3" name="Title 2"/>
          <p:cNvSpPr>
            <a:spLocks noGrp="1"/>
          </p:cNvSpPr>
          <p:nvPr>
            <p:ph type="title"/>
          </p:nvPr>
        </p:nvSpPr>
        <p:spPr/>
        <p:txBody>
          <a:bodyPr/>
          <a:lstStyle/>
          <a:p>
            <a:r>
              <a:rPr lang="en-US" dirty="0" smtClean="0"/>
              <a:t>ATP</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066800"/>
            <a:ext cx="3352800" cy="2130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352800"/>
            <a:ext cx="3983355"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9175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0"/>
            <a:ext cx="8229600" cy="1435291"/>
          </a:xfrm>
        </p:spPr>
        <p:txBody>
          <a:bodyPr>
            <a:noAutofit/>
          </a:bodyPr>
          <a:lstStyle/>
          <a:p>
            <a:r>
              <a:rPr lang="en-US" sz="2400" dirty="0" smtClean="0"/>
              <a:t>As a table team, read the case study details</a:t>
            </a:r>
          </a:p>
          <a:p>
            <a:r>
              <a:rPr lang="en-US" sz="2400" dirty="0" smtClean="0"/>
              <a:t>Answer the questions through research and investigation</a:t>
            </a:r>
          </a:p>
          <a:p>
            <a:r>
              <a:rPr lang="en-US" sz="2400" dirty="0" smtClean="0">
                <a:solidFill>
                  <a:srgbClr val="FF0000"/>
                </a:solidFill>
              </a:rPr>
              <a:t>Hand in a summary of your findings by the end of todays class</a:t>
            </a:r>
            <a:endParaRPr lang="en-US" sz="2400" dirty="0">
              <a:solidFill>
                <a:srgbClr val="FF0000"/>
              </a:solidFill>
            </a:endParaRPr>
          </a:p>
        </p:txBody>
      </p:sp>
      <p:sp>
        <p:nvSpPr>
          <p:cNvPr id="3" name="Title 2"/>
          <p:cNvSpPr>
            <a:spLocks noGrp="1"/>
          </p:cNvSpPr>
          <p:nvPr>
            <p:ph type="title"/>
          </p:nvPr>
        </p:nvSpPr>
        <p:spPr/>
        <p:txBody>
          <a:bodyPr/>
          <a:lstStyle/>
          <a:p>
            <a:r>
              <a:rPr lang="en-US" dirty="0" smtClean="0"/>
              <a:t>Case Study</a:t>
            </a:r>
            <a:endParaRPr lang="en-US"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522" t="22434" r="15731" b="46992"/>
          <a:stretch/>
        </p:blipFill>
        <p:spPr bwMode="auto">
          <a:xfrm>
            <a:off x="457200" y="1396997"/>
            <a:ext cx="8067131" cy="2870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1345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71</TotalTime>
  <Words>345</Words>
  <Application>Microsoft Office PowerPoint</Application>
  <PresentationFormat>On-screen Show (4:3)</PresentationFormat>
  <Paragraphs>63</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Concourse</vt:lpstr>
      <vt:lpstr>Nucleic Acid</vt:lpstr>
      <vt:lpstr>What is a nucleic acid?</vt:lpstr>
      <vt:lpstr>Role of a nucleic acid</vt:lpstr>
      <vt:lpstr>Elements in nucleic acid</vt:lpstr>
      <vt:lpstr>DNA vs RNA</vt:lpstr>
      <vt:lpstr>PowerPoint Presentation</vt:lpstr>
      <vt:lpstr>Nitrogen Bases</vt:lpstr>
      <vt:lpstr>ATP</vt:lpstr>
      <vt:lpstr>Case Study</vt:lpstr>
      <vt:lpstr>Biomolecules</vt:lpstr>
      <vt:lpstr>Caffeine</vt:lpstr>
      <vt:lpstr>Caffeine</vt:lpstr>
      <vt:lpstr>If you were an athlete, what would you drink?</vt:lpstr>
    </vt:vector>
  </TitlesOfParts>
  <Company>School District 67 - Okanagan Skaha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Nucleic Acid</dc:title>
  <dc:creator>Becker, Shona</dc:creator>
  <cp:lastModifiedBy>Becker, Shona</cp:lastModifiedBy>
  <cp:revision>8</cp:revision>
  <dcterms:created xsi:type="dcterms:W3CDTF">2018-02-09T18:10:29Z</dcterms:created>
  <dcterms:modified xsi:type="dcterms:W3CDTF">2018-02-13T16:59:16Z</dcterms:modified>
</cp:coreProperties>
</file>