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58" r:id="rId8"/>
    <p:sldId id="263" r:id="rId9"/>
    <p:sldId id="265" r:id="rId10"/>
    <p:sldId id="266" r:id="rId11"/>
    <p:sldId id="267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9F4D-ED1B-415A-8BA8-07CC84E015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Normal Distribution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20C10-C977-4041-AA68-8C1728EDE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FOM 11</a:t>
            </a:r>
          </a:p>
        </p:txBody>
      </p:sp>
    </p:spTree>
    <p:extLst>
      <p:ext uri="{BB962C8B-B14F-4D97-AF65-F5344CB8AC3E}">
        <p14:creationId xmlns:p14="http://schemas.microsoft.com/office/powerpoint/2010/main" val="3609253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5B0A-748F-4792-B2A2-80004BD15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does each section of the curve represent?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27F30-1233-4B94-A2B0-58D00B094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normal distribution of data">
            <a:extLst>
              <a:ext uri="{FF2B5EF4-FFF2-40B4-BE49-F238E27FC236}">
                <a16:creationId xmlns:a16="http://schemas.microsoft.com/office/drawing/2014/main" id="{AC32B860-AB35-41AB-B5D2-F27EAD881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238374"/>
            <a:ext cx="70294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50526C-6893-43FF-8CB5-0FBA13D3DF67}"/>
              </a:ext>
            </a:extLst>
          </p:cNvPr>
          <p:cNvSpPr/>
          <p:nvPr/>
        </p:nvSpPr>
        <p:spPr>
          <a:xfrm>
            <a:off x="1295401" y="2781300"/>
            <a:ext cx="1943099" cy="2714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Page 266 of your workbook</a:t>
            </a:r>
          </a:p>
        </p:txBody>
      </p:sp>
    </p:spTree>
    <p:extLst>
      <p:ext uri="{BB962C8B-B14F-4D97-AF65-F5344CB8AC3E}">
        <p14:creationId xmlns:p14="http://schemas.microsoft.com/office/powerpoint/2010/main" val="68429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5B0A-748F-4792-B2A2-80004BD15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There are 500 people waiting for pancakes at the SSS breakfast.  The average wait time to get your pancakes is 10 minutes with a standard deviation of 2 minutes.  How many people expect to wait for less than 8 minutes?</a:t>
            </a:r>
          </a:p>
        </p:txBody>
      </p:sp>
      <p:pic>
        <p:nvPicPr>
          <p:cNvPr id="5122" name="Picture 2" descr="Image result for normal distribution of data">
            <a:extLst>
              <a:ext uri="{FF2B5EF4-FFF2-40B4-BE49-F238E27FC236}">
                <a16:creationId xmlns:a16="http://schemas.microsoft.com/office/drawing/2014/main" id="{AC32B860-AB35-41AB-B5D2-F27EAD881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84" y="2238374"/>
            <a:ext cx="6047814" cy="3023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8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5A1BC-798D-40C2-9C5E-4CDBD005D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3353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is the mean and standard deviation if 40 and 50 are one standard deviation away from the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61DE2-DD31-4AE4-87F3-8279E2AF9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normal distribution of data">
            <a:extLst>
              <a:ext uri="{FF2B5EF4-FFF2-40B4-BE49-F238E27FC236}">
                <a16:creationId xmlns:a16="http://schemas.microsoft.com/office/drawing/2014/main" id="{059D7C7D-D637-4B11-861B-0A8385DFD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368" y="2704446"/>
            <a:ext cx="6047814" cy="3023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669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74CB-6206-4468-ADC6-492E3291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 Do: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F781B-1AB5-4F0A-8B84-763B9E67A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Dominoes activity as a table team</a:t>
            </a:r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8C227-9AD0-4E9E-A92F-7847F3193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85" r="3490"/>
          <a:stretch/>
        </p:blipFill>
        <p:spPr>
          <a:xfrm>
            <a:off x="3218330" y="3110753"/>
            <a:ext cx="5489762" cy="2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4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C8147-F8CF-4198-9DC1-E5D62C33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16C72-558D-4D0B-97DE-2A2E21EE0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Jordin Tootoo played with the NHL from 2003 – 2010.  Below are his points for those 6 seasons.  Find the mean and standard deviation for his total game points during his NHL career.</a:t>
            </a:r>
          </a:p>
          <a:p>
            <a:endParaRPr lang="en-US" dirty="0"/>
          </a:p>
        </p:txBody>
      </p:sp>
      <p:pic>
        <p:nvPicPr>
          <p:cNvPr id="2050" name="Picture 2" descr="Image result for jordin tootoo">
            <a:extLst>
              <a:ext uri="{FF2B5EF4-FFF2-40B4-BE49-F238E27FC236}">
                <a16:creationId xmlns:a16="http://schemas.microsoft.com/office/drawing/2014/main" id="{AC05ECD7-792B-41B5-9515-2A06633F8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192563"/>
            <a:ext cx="3581400" cy="238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3AABB13-92A6-4F95-9230-AFFAFA8C0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17571"/>
              </p:ext>
            </p:extLst>
          </p:nvPr>
        </p:nvGraphicFramePr>
        <p:xfrm>
          <a:off x="5629835" y="3429000"/>
          <a:ext cx="236668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788">
                  <a:extLst>
                    <a:ext uri="{9D8B030D-6E8A-4147-A177-3AD203B41FA5}">
                      <a16:colId xmlns:a16="http://schemas.microsoft.com/office/drawing/2014/main" val="1846487122"/>
                    </a:ext>
                  </a:extLst>
                </a:gridCol>
                <a:gridCol w="1169895">
                  <a:extLst>
                    <a:ext uri="{9D8B030D-6E8A-4147-A177-3AD203B41FA5}">
                      <a16:colId xmlns:a16="http://schemas.microsoft.com/office/drawing/2014/main" val="1417489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417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2003-2004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435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2005-2006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194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2006-2007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382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2007-2008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408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2008-2009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24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2009-2010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076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69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6DDFB-128C-4B3F-A808-4E08E942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5723963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Below is the height of Canadian males (n=1000)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D70B6-B5E4-471F-B9F5-E45971AA0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the data using a histogram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11C5979-DEF5-4E91-AE83-AB00D5B54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488465"/>
              </p:ext>
            </p:extLst>
          </p:nvPr>
        </p:nvGraphicFramePr>
        <p:xfrm>
          <a:off x="8229600" y="60960"/>
          <a:ext cx="2666997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530">
                  <a:extLst>
                    <a:ext uri="{9D8B030D-6E8A-4147-A177-3AD203B41FA5}">
                      <a16:colId xmlns:a16="http://schemas.microsoft.com/office/drawing/2014/main" val="4200447967"/>
                    </a:ext>
                  </a:extLst>
                </a:gridCol>
                <a:gridCol w="1277467">
                  <a:extLst>
                    <a:ext uri="{9D8B030D-6E8A-4147-A177-3AD203B41FA5}">
                      <a16:colId xmlns:a16="http://schemas.microsoft.com/office/drawing/2014/main" val="1102728775"/>
                    </a:ext>
                  </a:extLst>
                </a:gridCol>
              </a:tblGrid>
              <a:tr h="357809">
                <a:tc>
                  <a:txBody>
                    <a:bodyPr/>
                    <a:lstStyle/>
                    <a:p>
                      <a:r>
                        <a:rPr lang="en-US" dirty="0"/>
                        <a:t>Height (in)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545431"/>
                  </a:ext>
                </a:extLst>
              </a:tr>
              <a:tr h="2683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61 or shorter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170029"/>
                  </a:ext>
                </a:extLst>
              </a:tr>
              <a:tr h="2683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61-62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724734"/>
                  </a:ext>
                </a:extLst>
              </a:tr>
              <a:tr h="2683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62-63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088434"/>
                  </a:ext>
                </a:extLst>
              </a:tr>
              <a:tr h="2683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63-64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463962"/>
                  </a:ext>
                </a:extLst>
              </a:tr>
              <a:tr h="2683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64-65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221112"/>
                  </a:ext>
                </a:extLst>
              </a:tr>
              <a:tr h="2683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65-66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13783"/>
                  </a:ext>
                </a:extLst>
              </a:tr>
              <a:tr h="2683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66-67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98891"/>
                  </a:ext>
                </a:extLst>
              </a:tr>
              <a:tr h="2683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67-68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648839"/>
                  </a:ext>
                </a:extLst>
              </a:tr>
              <a:tr h="2683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68-69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322196"/>
                  </a:ext>
                </a:extLst>
              </a:tr>
              <a:tr h="2683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69-70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652848"/>
                  </a:ext>
                </a:extLst>
              </a:tr>
              <a:tr h="2683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70-71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454487"/>
                  </a:ext>
                </a:extLst>
              </a:tr>
              <a:tr h="2683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71-72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965594"/>
                  </a:ext>
                </a:extLst>
              </a:tr>
              <a:tr h="2683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72-73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224223"/>
                  </a:ext>
                </a:extLst>
              </a:tr>
              <a:tr h="2683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73-74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585887"/>
                  </a:ext>
                </a:extLst>
              </a:tr>
              <a:tr h="2683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74-75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1763"/>
                  </a:ext>
                </a:extLst>
              </a:tr>
              <a:tr h="2683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75-76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139144"/>
                  </a:ext>
                </a:extLst>
              </a:tr>
              <a:tr h="2683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76-77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08431"/>
                  </a:ext>
                </a:extLst>
              </a:tr>
              <a:tr h="2683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77-78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213086"/>
                  </a:ext>
                </a:extLst>
              </a:tr>
              <a:tr h="2683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Taller than 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691831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799AB0B-65E6-4A01-989A-2073CE0AB497}"/>
              </a:ext>
            </a:extLst>
          </p:cNvPr>
          <p:cNvSpPr/>
          <p:nvPr/>
        </p:nvSpPr>
        <p:spPr>
          <a:xfrm>
            <a:off x="1295401" y="4216400"/>
            <a:ext cx="6414246" cy="1323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 do you notice about the shape of the graph?</a:t>
            </a:r>
          </a:p>
        </p:txBody>
      </p:sp>
    </p:spTree>
    <p:extLst>
      <p:ext uri="{BB962C8B-B14F-4D97-AF65-F5344CB8AC3E}">
        <p14:creationId xmlns:p14="http://schemas.microsoft.com/office/powerpoint/2010/main" val="2840300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E0B59-91ED-4719-86D0-295A9AA2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Normal Distribution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00A5A-A59F-439A-A877-A6E8AF304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2028824" cy="3318936"/>
          </a:xfrm>
        </p:spPr>
        <p:txBody>
          <a:bodyPr/>
          <a:lstStyle/>
          <a:p>
            <a:r>
              <a:rPr lang="en-US" dirty="0"/>
              <a:t>What is the bar that represents the average of this data?</a:t>
            </a:r>
          </a:p>
        </p:txBody>
      </p:sp>
      <p:pic>
        <p:nvPicPr>
          <p:cNvPr id="3074" name="Picture 2" descr="Image result for normal distribution curve with histogram">
            <a:extLst>
              <a:ext uri="{FF2B5EF4-FFF2-40B4-BE49-F238E27FC236}">
                <a16:creationId xmlns:a16="http://schemas.microsoft.com/office/drawing/2014/main" id="{3FD90B9F-759E-4E9D-BC8B-A4518D735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588" y="2047315"/>
            <a:ext cx="7409248" cy="45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55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317BF-FF8B-453F-BD8A-4D57D12E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Normal Distribution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EF028-5CAD-41A9-8DC7-B60A7691F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normal distribution curve">
            <a:extLst>
              <a:ext uri="{FF2B5EF4-FFF2-40B4-BE49-F238E27FC236}">
                <a16:creationId xmlns:a16="http://schemas.microsoft.com/office/drawing/2014/main" id="{B01393D7-6AFD-4D3A-B373-1C3DFB407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332831"/>
            <a:ext cx="7947546" cy="376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6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317BF-FF8B-453F-BD8A-4D57D12E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794" y="847661"/>
            <a:ext cx="10780057" cy="130386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weights of adult male huskies are normally distributed.  The mean weight is 52.5 </a:t>
            </a:r>
            <a:r>
              <a:rPr lang="en-US" sz="3600" dirty="0" err="1">
                <a:solidFill>
                  <a:srgbClr val="FF0000"/>
                </a:solidFill>
              </a:rPr>
              <a:t>lb</a:t>
            </a:r>
            <a:r>
              <a:rPr lang="en-US" sz="3600" dirty="0">
                <a:solidFill>
                  <a:srgbClr val="FF0000"/>
                </a:solidFill>
              </a:rPr>
              <a:t> with a standard deviation of 2.4 lb.  How would these values appear on the below distribution curve?</a:t>
            </a:r>
          </a:p>
        </p:txBody>
      </p:sp>
      <p:pic>
        <p:nvPicPr>
          <p:cNvPr id="4098" name="Picture 2" descr="Image result for normal distribution curve">
            <a:extLst>
              <a:ext uri="{FF2B5EF4-FFF2-40B4-BE49-F238E27FC236}">
                <a16:creationId xmlns:a16="http://schemas.microsoft.com/office/drawing/2014/main" id="{B01393D7-6AFD-4D3A-B373-1C3DFB407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736243"/>
            <a:ext cx="7947546" cy="376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286A91F4-4239-4373-9763-3D16E361877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08475354"/>
                  </p:ext>
                </p:extLst>
              </p:nvPr>
            </p:nvGraphicFramePr>
            <p:xfrm>
              <a:off x="-2384612" y="4127126"/>
              <a:ext cx="3048000" cy="1714500"/>
            </p:xfrm>
            <a:graphic>
              <a:graphicData uri="http://schemas.microsoft.com/office/powerpoint/2016/slidezoom">
                <pslz:sldZm>
                  <pslz:sldZmObj sldId="262" cId="4254682398">
                    <pslz:zmPr id="{8EEE7FA6-ACEC-4886-AD1B-5DF8771FF1F0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286A91F4-4239-4373-9763-3D16E36187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384612" y="412712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468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DE220-3737-42F6-99D8-871C92900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17602"/>
            <a:ext cx="9601196" cy="13038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68-95-99.7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4BBDE-7EA7-4F4E-BE7A-B34560C2C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normal distribution of data">
            <a:extLst>
              <a:ext uri="{FF2B5EF4-FFF2-40B4-BE49-F238E27FC236}">
                <a16:creationId xmlns:a16="http://schemas.microsoft.com/office/drawing/2014/main" id="{C317612B-89AB-49DC-BB20-9E5D2A65B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3"/>
          <a:stretch/>
        </p:blipFill>
        <p:spPr bwMode="auto">
          <a:xfrm>
            <a:off x="1154206" y="1650536"/>
            <a:ext cx="10325099" cy="458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317BF-FF8B-453F-BD8A-4D57D12E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794" y="847661"/>
            <a:ext cx="10780057" cy="130386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percent of adult male dogs would you expect to have a weight between 47.7 </a:t>
            </a:r>
            <a:r>
              <a:rPr lang="en-US" sz="3600" dirty="0" err="1">
                <a:solidFill>
                  <a:srgbClr val="FF0000"/>
                </a:solidFill>
              </a:rPr>
              <a:t>lb</a:t>
            </a:r>
            <a:r>
              <a:rPr lang="en-US" sz="3600" dirty="0">
                <a:solidFill>
                  <a:srgbClr val="FF0000"/>
                </a:solidFill>
              </a:rPr>
              <a:t> and 54.9 </a:t>
            </a:r>
            <a:r>
              <a:rPr lang="en-US" sz="3600" dirty="0" err="1">
                <a:solidFill>
                  <a:srgbClr val="FF0000"/>
                </a:solidFill>
              </a:rPr>
              <a:t>lb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098" name="Picture 2" descr="Image result for normal distribution curve">
            <a:extLst>
              <a:ext uri="{FF2B5EF4-FFF2-40B4-BE49-F238E27FC236}">
                <a16:creationId xmlns:a16="http://schemas.microsoft.com/office/drawing/2014/main" id="{B01393D7-6AFD-4D3A-B373-1C3DFB407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49" y="2468389"/>
            <a:ext cx="7947546" cy="376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286A91F4-4239-4373-9763-3D16E361877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384612" y="4127126"/>
              <a:ext cx="3048000" cy="1714500"/>
            </p:xfrm>
            <a:graphic>
              <a:graphicData uri="http://schemas.microsoft.com/office/powerpoint/2016/slidezoom">
                <pslz:sldZm>
                  <pslz:sldZmObj sldId="262" cId="4254682398">
                    <pslz:zmPr id="{8EEE7FA6-ACEC-4886-AD1B-5DF8771FF1F0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286A91F4-4239-4373-9763-3D16E36187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384612" y="412712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75949E-07E9-474D-B5FC-7DC411027782}"/>
              </a:ext>
            </a:extLst>
          </p:cNvPr>
          <p:cNvSpPr/>
          <p:nvPr/>
        </p:nvSpPr>
        <p:spPr>
          <a:xfrm>
            <a:off x="6096000" y="5841626"/>
            <a:ext cx="639214" cy="282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52.5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CDA71-AAD2-4DCA-91C0-269E9559A115}"/>
              </a:ext>
            </a:extLst>
          </p:cNvPr>
          <p:cNvSpPr/>
          <p:nvPr/>
        </p:nvSpPr>
        <p:spPr>
          <a:xfrm>
            <a:off x="7079673" y="5869297"/>
            <a:ext cx="639214" cy="282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54.9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A71322-E226-4954-B879-CCDE292BB7B2}"/>
              </a:ext>
            </a:extLst>
          </p:cNvPr>
          <p:cNvSpPr/>
          <p:nvPr/>
        </p:nvSpPr>
        <p:spPr>
          <a:xfrm>
            <a:off x="8063346" y="5869297"/>
            <a:ext cx="639214" cy="282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57.3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B50677-5D5C-48FD-8157-6B12936C45B2}"/>
              </a:ext>
            </a:extLst>
          </p:cNvPr>
          <p:cNvSpPr/>
          <p:nvPr/>
        </p:nvSpPr>
        <p:spPr>
          <a:xfrm>
            <a:off x="9157970" y="5841626"/>
            <a:ext cx="639214" cy="282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59.7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9D63C0-F927-450E-B198-15BC9A58E3DA}"/>
              </a:ext>
            </a:extLst>
          </p:cNvPr>
          <p:cNvSpPr/>
          <p:nvPr/>
        </p:nvSpPr>
        <p:spPr>
          <a:xfrm>
            <a:off x="5118405" y="5841625"/>
            <a:ext cx="639214" cy="282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50.1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638459-A1A0-4043-AD64-E89B45F0F9BE}"/>
              </a:ext>
            </a:extLst>
          </p:cNvPr>
          <p:cNvSpPr/>
          <p:nvPr/>
        </p:nvSpPr>
        <p:spPr>
          <a:xfrm>
            <a:off x="4134528" y="5857563"/>
            <a:ext cx="639214" cy="282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47.7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CFCCC27-A21C-4572-A9CD-7B7DEC002396}"/>
              </a:ext>
            </a:extLst>
          </p:cNvPr>
          <p:cNvSpPr/>
          <p:nvPr/>
        </p:nvSpPr>
        <p:spPr>
          <a:xfrm>
            <a:off x="3095380" y="5839090"/>
            <a:ext cx="639214" cy="282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45.3</a:t>
            </a:r>
          </a:p>
        </p:txBody>
      </p:sp>
    </p:spTree>
    <p:extLst>
      <p:ext uri="{BB962C8B-B14F-4D97-AF65-F5344CB8AC3E}">
        <p14:creationId xmlns:p14="http://schemas.microsoft.com/office/powerpoint/2010/main" val="314116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317BF-FF8B-453F-BD8A-4D57D12E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794" y="847661"/>
            <a:ext cx="10780057" cy="130386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percent of adult male dogs would you expect to have a weight between 47.7 </a:t>
            </a:r>
            <a:r>
              <a:rPr lang="en-US" sz="3600" dirty="0" err="1">
                <a:solidFill>
                  <a:srgbClr val="FF0000"/>
                </a:solidFill>
              </a:rPr>
              <a:t>lb</a:t>
            </a:r>
            <a:r>
              <a:rPr lang="en-US" sz="3600" dirty="0">
                <a:solidFill>
                  <a:srgbClr val="FF0000"/>
                </a:solidFill>
              </a:rPr>
              <a:t> and 54.9 </a:t>
            </a:r>
            <a:r>
              <a:rPr lang="en-US" sz="3600" dirty="0" err="1">
                <a:solidFill>
                  <a:srgbClr val="FF0000"/>
                </a:solidFill>
              </a:rPr>
              <a:t>lb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286A91F4-4239-4373-9763-3D16E361877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384612" y="4127126"/>
              <a:ext cx="3048000" cy="1714500"/>
            </p:xfrm>
            <a:graphic>
              <a:graphicData uri="http://schemas.microsoft.com/office/powerpoint/2016/slidezoom">
                <pslz:sldZm>
                  <pslz:sldZmObj sldId="262" cId="4254682398">
                    <pslz:zmPr id="{8EEE7FA6-ACEC-4886-AD1B-5DF8771FF1F0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86A91F4-4239-4373-9763-3D16E36187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384612" y="412712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213D154-D0A6-4573-AC8E-F8A969F70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262437" y="1371600"/>
            <a:ext cx="366712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48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320</Words>
  <Application>Microsoft Office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Normal Distribution</vt:lpstr>
      <vt:lpstr>Warm Up</vt:lpstr>
      <vt:lpstr>Below is the height of Canadian males (n=1000)</vt:lpstr>
      <vt:lpstr>Normal Distribution Curve</vt:lpstr>
      <vt:lpstr>Normal Distribution Curve</vt:lpstr>
      <vt:lpstr>The weights of adult male huskies are normally distributed.  The mean weight is 52.5 lb with a standard deviation of 2.4 lb.  How would these values appear on the below distribution curve?</vt:lpstr>
      <vt:lpstr>68-95-99.7 Rule</vt:lpstr>
      <vt:lpstr>What percent of adult male dogs would you expect to have a weight between 47.7 lb and 54.9 lb?</vt:lpstr>
      <vt:lpstr>What percent of adult male dogs would you expect to have a weight between 47.7 lb and 54.9 lb?</vt:lpstr>
      <vt:lpstr>What does each section of the curve represent?</vt:lpstr>
      <vt:lpstr>There are 500 people waiting for pancakes at the SSS breakfast.  The average wait time to get your pancakes is 10 minutes with a standard deviation of 2 minutes.  How many people expect to wait for less than 8 minutes?</vt:lpstr>
      <vt:lpstr>What is the mean and standard deviation if 40 and 50 are one standard deviation away from the mean?</vt:lpstr>
      <vt:lpstr>To Do: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Distribution</dc:title>
  <dc:creator>Becker, Shona</dc:creator>
  <cp:lastModifiedBy>Becker, Shona</cp:lastModifiedBy>
  <cp:revision>11</cp:revision>
  <dcterms:created xsi:type="dcterms:W3CDTF">2020-01-09T13:22:02Z</dcterms:created>
  <dcterms:modified xsi:type="dcterms:W3CDTF">2020-01-31T05:37:23Z</dcterms:modified>
</cp:coreProperties>
</file>