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160000" cy="93345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44" y="-90"/>
      </p:cViewPr>
      <p:guideLst>
        <p:guide orient="horz" pos="294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9747"/>
            <a:ext cx="8636000" cy="2000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89550"/>
            <a:ext cx="7112000" cy="23854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73815"/>
            <a:ext cx="2286000" cy="7964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73815"/>
            <a:ext cx="6688667" cy="7964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998283"/>
            <a:ext cx="8636000" cy="18539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956360"/>
            <a:ext cx="8636000" cy="20419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78052"/>
            <a:ext cx="4487333" cy="6160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78052"/>
            <a:ext cx="4487333" cy="6160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89459"/>
            <a:ext cx="4489098" cy="8707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60247"/>
            <a:ext cx="4489098" cy="53781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089459"/>
            <a:ext cx="4490861" cy="8707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960247"/>
            <a:ext cx="4490861" cy="53781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71651"/>
            <a:ext cx="3342570" cy="15816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71654"/>
            <a:ext cx="5679722" cy="7966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953333"/>
            <a:ext cx="3342570" cy="63850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534150"/>
            <a:ext cx="6096000" cy="7713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34055"/>
            <a:ext cx="6096000" cy="5600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305543"/>
            <a:ext cx="6096000" cy="1095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73813"/>
            <a:ext cx="9144000" cy="155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78052"/>
            <a:ext cx="9144000" cy="616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651701"/>
            <a:ext cx="2370667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6371-0189-4957-8AAF-01AB80C4C0B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651701"/>
            <a:ext cx="3217333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651701"/>
            <a:ext cx="2370667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4048-F36D-436F-ABC6-15EE598B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basics/diagnos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76225"/>
            <a:ext cx="8636000" cy="574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7712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508000"/>
            <a:ext cx="610283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DFDEF6"/>
                </a:solidFill>
                <a:latin typeface="Arial - 61"/>
              </a:rPr>
              <a:t>Positive Mutation</a:t>
            </a:r>
            <a:endParaRPr lang="en-US" sz="4600">
              <a:solidFill>
                <a:srgbClr val="DFDEF6"/>
              </a:solidFill>
              <a:latin typeface="Arial - 6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25500" y="1651000"/>
            <a:ext cx="8371713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The mutation of a gene has a </a:t>
            </a:r>
            <a:r>
              <a:rPr lang="en-US" sz="3600" b="1" u="sng" dirty="0" smtClean="0">
                <a:solidFill>
                  <a:srgbClr val="FF0000"/>
                </a:solidFill>
                <a:latin typeface="Arial - 29"/>
              </a:rPr>
              <a:t>positive impact</a:t>
            </a:r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 on the organism</a:t>
            </a:r>
          </a:p>
          <a:p>
            <a:endParaRPr lang="en-US" sz="3600" dirty="0" smtClean="0">
              <a:solidFill>
                <a:srgbClr val="FFFFFF"/>
              </a:solidFill>
              <a:latin typeface="Arial - 29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Ex</a:t>
            </a:r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) Mutated gene that creates a protein that prevents HIV from infecting the organism</a:t>
            </a:r>
            <a:endParaRPr lang="en-US" sz="3600" dirty="0">
              <a:solidFill>
                <a:srgbClr val="FFFFFF"/>
              </a:solidFill>
              <a:latin typeface="Arial - 29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5048250"/>
            <a:ext cx="5176139" cy="2825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2637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114300"/>
            <a:ext cx="6395183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DFDEF6"/>
                </a:solidFill>
                <a:latin typeface="Arial - 61"/>
              </a:rPr>
              <a:t>Negative Mutation</a:t>
            </a:r>
            <a:endParaRPr lang="en-US" sz="4500" dirty="0">
              <a:solidFill>
                <a:srgbClr val="DFDEF6"/>
              </a:solidFill>
              <a:latin typeface="Arial - 6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76200" y="990600"/>
            <a:ext cx="6515100" cy="41549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Arial Black - 36"/>
              </a:rPr>
              <a:t>Small changes in certain genes have </a:t>
            </a:r>
            <a:r>
              <a:rPr lang="en-US" sz="4400" b="1" u="sng" dirty="0" smtClean="0">
                <a:solidFill>
                  <a:srgbClr val="FF0000"/>
                </a:solidFill>
                <a:latin typeface="Arial Black - 36"/>
              </a:rPr>
              <a:t>harmful affects</a:t>
            </a:r>
            <a:r>
              <a:rPr lang="en-US" sz="4400" b="1" dirty="0" smtClean="0">
                <a:solidFill>
                  <a:srgbClr val="FFFFFF"/>
                </a:solidFill>
                <a:latin typeface="Arial Black - 36"/>
              </a:rPr>
              <a:t> on the organism</a:t>
            </a:r>
          </a:p>
          <a:p>
            <a:endParaRPr lang="en-US" sz="4400" b="1" dirty="0" smtClean="0">
              <a:solidFill>
                <a:srgbClr val="FFFFFF"/>
              </a:solidFill>
              <a:latin typeface="Arial Black - 36"/>
            </a:endParaRPr>
          </a:p>
          <a:p>
            <a:r>
              <a:rPr lang="en-US" sz="4400" b="1" dirty="0" smtClean="0">
                <a:solidFill>
                  <a:srgbClr val="FFFFFF"/>
                </a:solidFill>
                <a:latin typeface="Arial Black - 36"/>
              </a:rPr>
              <a:t>Ex</a:t>
            </a:r>
            <a:r>
              <a:rPr lang="en-US" sz="4400" b="1" dirty="0" smtClean="0">
                <a:solidFill>
                  <a:srgbClr val="FFFFFF"/>
                </a:solidFill>
                <a:latin typeface="Arial Black - 36"/>
              </a:rPr>
              <a:t>) Sickle cell anemia</a:t>
            </a:r>
            <a:endParaRPr lang="en-US" sz="4400" b="1" dirty="0">
              <a:solidFill>
                <a:srgbClr val="FFFFFF"/>
              </a:solidFill>
              <a:latin typeface="Arial Black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38" y="1181100"/>
            <a:ext cx="34798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715000"/>
            <a:ext cx="5207001" cy="3295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5407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900" y="38100"/>
            <a:ext cx="5920392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DFDEF6"/>
                </a:solidFill>
                <a:latin typeface="Arial - 62"/>
              </a:rPr>
              <a:t>Neutral Mutation</a:t>
            </a:r>
            <a:endParaRPr lang="en-US" sz="4600">
              <a:solidFill>
                <a:srgbClr val="DFDEF6"/>
              </a:solidFill>
              <a:latin typeface="Arial - 62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584200"/>
            <a:ext cx="91440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65100" y="876300"/>
            <a:ext cx="9373616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 - 39"/>
              </a:rPr>
              <a:t>The mutation has </a:t>
            </a:r>
            <a:r>
              <a:rPr lang="en-US" sz="3600" b="1" u="sng" dirty="0" smtClean="0">
                <a:solidFill>
                  <a:srgbClr val="FF0000"/>
                </a:solidFill>
                <a:latin typeface="Arial Black - 39"/>
              </a:rPr>
              <a:t>no impact</a:t>
            </a:r>
            <a:r>
              <a:rPr lang="en-US" sz="3600" dirty="0" smtClean="0">
                <a:solidFill>
                  <a:srgbClr val="FFFFFF"/>
                </a:solidFill>
                <a:latin typeface="Arial - 39"/>
              </a:rPr>
              <a:t> on the organism</a:t>
            </a:r>
          </a:p>
          <a:p>
            <a:endParaRPr lang="en-US" sz="3600" dirty="0" smtClean="0">
              <a:solidFill>
                <a:srgbClr val="FFFFFF"/>
              </a:solidFill>
              <a:latin typeface="Arial - 39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Arial - 39"/>
              </a:rPr>
              <a:t>Ex</a:t>
            </a:r>
            <a:r>
              <a:rPr lang="en-US" sz="3600" dirty="0" smtClean="0">
                <a:solidFill>
                  <a:srgbClr val="FFFFFF"/>
                </a:solidFill>
                <a:latin typeface="Arial - 39"/>
              </a:rPr>
              <a:t>) Spirit Bear</a:t>
            </a:r>
            <a:endParaRPr lang="en-US" sz="3600" dirty="0">
              <a:solidFill>
                <a:srgbClr val="FFFFFF"/>
              </a:solidFill>
              <a:latin typeface="Arial - 39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54" y="3371850"/>
            <a:ext cx="7726645" cy="45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0256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0" y="38100"/>
            <a:ext cx="3989638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100" smtClean="0">
                <a:solidFill>
                  <a:srgbClr val="DFDEF6"/>
                </a:solidFill>
                <a:latin typeface="Arial - 69"/>
              </a:rPr>
              <a:t>Mutagens</a:t>
            </a:r>
            <a:endParaRPr lang="en-US" sz="5100">
              <a:solidFill>
                <a:srgbClr val="DFDEF6"/>
              </a:solidFill>
              <a:latin typeface="Arial - 69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8" y="1600200"/>
            <a:ext cx="8229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0" y="1016000"/>
            <a:ext cx="99441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 - 33"/>
              </a:rPr>
              <a:t>Substances or factors that cause mutation in DNA</a:t>
            </a:r>
          </a:p>
          <a:p>
            <a:endParaRPr lang="en-US" sz="3600" dirty="0" smtClean="0">
              <a:solidFill>
                <a:srgbClr val="FFFFFF"/>
              </a:solidFill>
              <a:latin typeface="Arial - 33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Arial - 33"/>
              </a:rPr>
              <a:t>Ex</a:t>
            </a:r>
            <a:r>
              <a:rPr lang="en-US" sz="3600" dirty="0" smtClean="0">
                <a:solidFill>
                  <a:srgbClr val="FFFFFF"/>
                </a:solidFill>
                <a:latin typeface="Arial - 33"/>
              </a:rPr>
              <a:t>) UV Light, x-rays, pollutants and other harmful chemicals</a:t>
            </a:r>
            <a:endParaRPr lang="en-US" sz="3600" dirty="0">
              <a:solidFill>
                <a:srgbClr val="FFFFFF"/>
              </a:solidFill>
              <a:latin typeface="Arial - 33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19" y="3981450"/>
            <a:ext cx="5867400" cy="510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254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765300"/>
            <a:ext cx="10160000" cy="68266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719277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 Black - 48"/>
              </a:rPr>
              <a:t>Worksheet</a:t>
            </a:r>
            <a:endParaRPr lang="en-US" sz="3600" b="1">
              <a:solidFill>
                <a:srgbClr val="FF0000"/>
              </a:solidFill>
              <a:latin typeface="Arial Black - 48"/>
            </a:endParaRPr>
          </a:p>
        </p:txBody>
      </p:sp>
    </p:spTree>
    <p:extLst>
      <p:ext uri="{BB962C8B-B14F-4D97-AF65-F5344CB8AC3E}">
        <p14:creationId xmlns:p14="http://schemas.microsoft.com/office/powerpoint/2010/main" val="285516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68300" y="114300"/>
            <a:ext cx="8345297" cy="36933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FF00"/>
                </a:solidFill>
                <a:latin typeface="Arial Black - 36"/>
              </a:rPr>
              <a:t>Possible Treatments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 Black - 36"/>
              </a:rPr>
              <a:t>G</a:t>
            </a:r>
            <a:r>
              <a:rPr lang="en-US" sz="3600" b="1" dirty="0" smtClean="0">
                <a:solidFill>
                  <a:srgbClr val="FF0000"/>
                </a:solidFill>
                <a:latin typeface="Arial - 29"/>
              </a:rPr>
              <a:t>ene Therapy</a:t>
            </a:r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- replace a mutated gene with a healthy copy</a:t>
            </a:r>
          </a:p>
          <a:p>
            <a:endParaRPr lang="en-US" sz="3600" dirty="0" smtClean="0">
              <a:solidFill>
                <a:srgbClr val="FFFFFF"/>
              </a:solidFill>
              <a:latin typeface="Arial - 29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Complicated </a:t>
            </a:r>
            <a:r>
              <a:rPr lang="en-US" sz="3600" dirty="0" smtClean="0">
                <a:solidFill>
                  <a:srgbClr val="FFFFFF"/>
                </a:solidFill>
                <a:latin typeface="Arial - 29"/>
              </a:rPr>
              <a:t>and highly experimental</a:t>
            </a:r>
          </a:p>
          <a:p>
            <a:endParaRPr lang="en-US" sz="2100" dirty="0" smtClean="0">
              <a:solidFill>
                <a:srgbClr val="FFFFFF"/>
              </a:solidFill>
              <a:latin typeface="Arial - 29"/>
            </a:endParaRPr>
          </a:p>
          <a:p>
            <a:endParaRPr lang="en-US" sz="2100" dirty="0" smtClean="0">
              <a:solidFill>
                <a:srgbClr val="FFFFFF"/>
              </a:solidFill>
              <a:latin typeface="Arial - 29"/>
            </a:endParaRPr>
          </a:p>
          <a:p>
            <a:endParaRPr lang="en-US" sz="2100" dirty="0">
              <a:solidFill>
                <a:srgbClr val="FFFFFF"/>
              </a:solidFill>
              <a:latin typeface="Arial - 29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219450"/>
            <a:ext cx="6781800" cy="487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4865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68300" y="114300"/>
            <a:ext cx="8345297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FFFF00"/>
                </a:solidFill>
                <a:latin typeface="Arial Black - 36"/>
              </a:rPr>
              <a:t>Possible Treatments</a:t>
            </a:r>
          </a:p>
          <a:p>
            <a:endParaRPr lang="en-US" sz="2700" b="1" smtClean="0">
              <a:solidFill>
                <a:srgbClr val="FFFF00"/>
              </a:solidFill>
              <a:latin typeface="Arial Black - 36"/>
            </a:endParaRPr>
          </a:p>
          <a:p>
            <a:endParaRPr lang="en-US" sz="2700" b="1" smtClean="0">
              <a:solidFill>
                <a:srgbClr val="FFFF00"/>
              </a:solidFill>
              <a:latin typeface="Arial Black - 36"/>
            </a:endParaRPr>
          </a:p>
          <a:p>
            <a:endParaRPr lang="en-US" sz="2700" b="1" smtClean="0">
              <a:solidFill>
                <a:srgbClr val="FFFF00"/>
              </a:solidFill>
              <a:latin typeface="Arial Black - 36"/>
            </a:endParaRPr>
          </a:p>
          <a:p>
            <a:endParaRPr lang="en-US" sz="2700" b="1">
              <a:solidFill>
                <a:srgbClr val="FFFF00"/>
              </a:solidFill>
              <a:latin typeface="Arial Black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81100"/>
            <a:ext cx="8675497" cy="36441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3757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1600"/>
            <a:ext cx="7496805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Mutation Case Study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120900"/>
            <a:ext cx="586745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 - 24"/>
              </a:rPr>
              <a:t>Part 1:  Genetic Testing - Pedigree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62300"/>
            <a:ext cx="6734556" cy="3218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0040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1600"/>
            <a:ext cx="7496805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Mutation Case Study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146300"/>
            <a:ext cx="3330067" cy="2660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2032000"/>
            <a:ext cx="3390900" cy="331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3410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25400"/>
            <a:ext cx="5495696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Words to Know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1981200"/>
            <a:ext cx="586745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 - 24"/>
              </a:rPr>
              <a:t>Part 1:  Genetic Testing - Pedigree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2565400"/>
            <a:ext cx="9890506" cy="26930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Phenotype - The physical attributes of a gene (for example brown hair)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Allele - The possible forms of a gene (on the DNA)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Autosomal chromosome - A "regular" chromosome, not a sex-linked chromosome (#1 - 22)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X-Linked chromosome - An X or Y chromosome (#23), X = female, Y = male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Recessive - you need to have two of the chromosomes in order for it to show.  Trumped by the dominant gene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r>
              <a:rPr lang="en-US" sz="1300" b="1" smtClean="0">
                <a:solidFill>
                  <a:srgbClr val="000000"/>
                </a:solidFill>
                <a:latin typeface="Arial Black - 18"/>
              </a:rPr>
              <a:t>Dominant - you only need one of the chromosomes to have the gene</a:t>
            </a:r>
          </a:p>
          <a:p>
            <a:endParaRPr lang="en-US" sz="1300" b="1" smtClean="0">
              <a:solidFill>
                <a:srgbClr val="000000"/>
              </a:solidFill>
              <a:latin typeface="Arial Black - 18"/>
            </a:endParaRPr>
          </a:p>
          <a:p>
            <a:endParaRPr lang="en-US" sz="1300" b="1">
              <a:solidFill>
                <a:srgbClr val="000000"/>
              </a:solidFill>
              <a:latin typeface="Arial Black - 18"/>
            </a:endParaRPr>
          </a:p>
        </p:txBody>
      </p:sp>
    </p:spTree>
    <p:extLst>
      <p:ext uri="{BB962C8B-B14F-4D97-AF65-F5344CB8AC3E}">
        <p14:creationId xmlns:p14="http://schemas.microsoft.com/office/powerpoint/2010/main" val="26450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9700" y="508000"/>
            <a:ext cx="5412134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700" smtClean="0">
                <a:solidFill>
                  <a:srgbClr val="DFDEF6"/>
                </a:solidFill>
                <a:latin typeface="Arial - 63"/>
              </a:rPr>
              <a:t>Gene Mutation</a:t>
            </a:r>
            <a:endParaRPr lang="en-US" sz="4700">
              <a:solidFill>
                <a:srgbClr val="DFDEF6"/>
              </a:solidFill>
              <a:latin typeface="Arial - 63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25500" y="1651000"/>
            <a:ext cx="8673338" cy="52629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Gene mutation is the change in the order of the A,G,C,T bases in a gene (on DNA strand</a:t>
            </a:r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)</a:t>
            </a:r>
          </a:p>
          <a:p>
            <a:endParaRPr lang="en-US" sz="4800" dirty="0" smtClean="0">
              <a:solidFill>
                <a:srgbClr val="FFFFFF"/>
              </a:solidFill>
              <a:latin typeface="Arial - 30"/>
            </a:endParaRPr>
          </a:p>
          <a:p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These altered genes can have a </a:t>
            </a:r>
            <a:r>
              <a:rPr lang="en-US" sz="4800" b="1" dirty="0" smtClean="0">
                <a:solidFill>
                  <a:srgbClr val="FF0000"/>
                </a:solidFill>
                <a:latin typeface="Arial - 30"/>
              </a:rPr>
              <a:t>positive</a:t>
            </a:r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, </a:t>
            </a:r>
            <a:r>
              <a:rPr lang="en-US" sz="4800" b="1" dirty="0" smtClean="0">
                <a:solidFill>
                  <a:srgbClr val="FF0000"/>
                </a:solidFill>
                <a:latin typeface="Arial - 30"/>
              </a:rPr>
              <a:t>negative</a:t>
            </a:r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 or </a:t>
            </a:r>
            <a:r>
              <a:rPr lang="en-US" sz="4800" b="1" dirty="0" smtClean="0">
                <a:solidFill>
                  <a:srgbClr val="FF0000"/>
                </a:solidFill>
                <a:latin typeface="Arial - 30"/>
              </a:rPr>
              <a:t>no effect</a:t>
            </a:r>
            <a:r>
              <a:rPr lang="en-US" sz="4800" dirty="0" smtClean="0">
                <a:solidFill>
                  <a:srgbClr val="FFFFFF"/>
                </a:solidFill>
                <a:latin typeface="Arial - 30"/>
              </a:rPr>
              <a:t> on the organism</a:t>
            </a:r>
            <a:endParaRPr lang="en-US" sz="4800" dirty="0">
              <a:solidFill>
                <a:srgbClr val="FFFFFF"/>
              </a:solidFill>
              <a:latin typeface="Arial - 30"/>
            </a:endParaRPr>
          </a:p>
        </p:txBody>
      </p:sp>
    </p:spTree>
    <p:extLst>
      <p:ext uri="{BB962C8B-B14F-4D97-AF65-F5344CB8AC3E}">
        <p14:creationId xmlns:p14="http://schemas.microsoft.com/office/powerpoint/2010/main" val="375788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25400"/>
            <a:ext cx="94996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What is a Karyotype?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pic>
        <p:nvPicPr>
          <p:cNvPr id="3" name="Picture 2">
            <a:hlinkClick r:id="rId3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009650"/>
            <a:ext cx="6467475" cy="3902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 flipH="1" flipV="1">
            <a:off x="4602734" y="3894709"/>
            <a:ext cx="3094228" cy="3124962"/>
          </a:xfrm>
          <a:prstGeom prst="line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2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400" y="25400"/>
            <a:ext cx="171564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KEY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120900"/>
            <a:ext cx="586745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 - 24"/>
              </a:rPr>
              <a:t>Part 1:  Genetic Testing - Pedigree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832100"/>
            <a:ext cx="7758303" cy="3122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3349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400" y="25400"/>
            <a:ext cx="171564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KEY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120900"/>
            <a:ext cx="586745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 - 24"/>
              </a:rPr>
              <a:t>Part 1:  Genetic Testing - Pedigree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79700"/>
            <a:ext cx="10160000" cy="337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494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400" y="25400"/>
            <a:ext cx="171564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KEY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120900"/>
            <a:ext cx="278551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 - 24"/>
              </a:rPr>
              <a:t>Genetic Testing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247900"/>
            <a:ext cx="4844542" cy="3610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5703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400" y="25400"/>
            <a:ext cx="171564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KEY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914400"/>
            <a:ext cx="92608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Arial Black - 28"/>
              </a:rPr>
              <a:t>A Family In Need: In-Class Case Study on Cancer Genetics</a:t>
            </a:r>
            <a:endParaRPr lang="en-US" sz="2100" b="1">
              <a:solidFill>
                <a:srgbClr val="0000FF"/>
              </a:solidFill>
              <a:latin typeface="Arial Black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120900"/>
            <a:ext cx="532645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b="1" smtClean="0">
                <a:solidFill>
                  <a:srgbClr val="FF0000"/>
                </a:solidFill>
                <a:latin typeface="Arial Black - 24"/>
              </a:rPr>
              <a:t>Lee has Li Fraumeni syndrome </a:t>
            </a:r>
          </a:p>
          <a:p>
            <a:endParaRPr lang="en-US" b="1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870200"/>
            <a:ext cx="5240147" cy="3904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082800"/>
            <a:ext cx="3928110" cy="2905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8900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0" y="114300"/>
            <a:ext cx="3921023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smtClean="0">
                <a:solidFill>
                  <a:srgbClr val="FFFF00"/>
                </a:solidFill>
                <a:latin typeface="Arial - 62"/>
              </a:rPr>
              <a:t>Homework</a:t>
            </a:r>
            <a:endParaRPr lang="en-US" sz="4600">
              <a:solidFill>
                <a:srgbClr val="FFFF00"/>
              </a:solidFill>
              <a:latin typeface="Arial - 62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524000"/>
            <a:ext cx="6995922" cy="5044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66700" y="1422400"/>
            <a:ext cx="2244725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b="1" smtClean="0">
                <a:solidFill>
                  <a:srgbClr val="FFFF00"/>
                </a:solidFill>
                <a:latin typeface="Arial Black - 28"/>
              </a:rPr>
              <a:t>Video Notes for Mutation Bozeman Science video</a:t>
            </a:r>
            <a:endParaRPr lang="en-US" sz="2100" b="1">
              <a:solidFill>
                <a:srgbClr val="FFFF00"/>
              </a:solidFill>
              <a:latin typeface="Arial Black - 28"/>
            </a:endParaRPr>
          </a:p>
        </p:txBody>
      </p:sp>
    </p:spTree>
    <p:extLst>
      <p:ext uri="{BB962C8B-B14F-4D97-AF65-F5344CB8AC3E}">
        <p14:creationId xmlns:p14="http://schemas.microsoft.com/office/powerpoint/2010/main" val="27649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38100"/>
            <a:ext cx="6650213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smtClean="0">
                <a:solidFill>
                  <a:srgbClr val="DFDEF6"/>
                </a:solidFill>
                <a:latin typeface="Arial - 61"/>
              </a:rPr>
              <a:t>Types of Mutations</a:t>
            </a:r>
            <a:endParaRPr lang="en-US" sz="4500">
              <a:solidFill>
                <a:srgbClr val="DFDEF6"/>
              </a:solidFill>
              <a:latin typeface="Arial - 6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63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79400" y="1466850"/>
            <a:ext cx="9601200" cy="39857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- 34"/>
              </a:rPr>
              <a:t>Point Mutation-</a:t>
            </a:r>
            <a:r>
              <a:rPr lang="en-US" sz="3200" dirty="0" smtClean="0">
                <a:solidFill>
                  <a:srgbClr val="FFFFFF"/>
                </a:solidFill>
                <a:latin typeface="Arial - 34"/>
              </a:rPr>
              <a:t> does not change any other codons downstream, just 1 codon changed</a:t>
            </a:r>
          </a:p>
          <a:p>
            <a:pPr algn="ctr"/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T</a:t>
            </a:r>
            <a:r>
              <a:rPr lang="en-US" sz="2500" b="1" dirty="0" smtClean="0">
                <a:solidFill>
                  <a:srgbClr val="FFFF00"/>
                </a:solidFill>
                <a:latin typeface="Arial - 34"/>
              </a:rPr>
              <a:t>HE   FAT   CTT   ATE   THE   RAT</a:t>
            </a:r>
          </a:p>
          <a:p>
            <a:endParaRPr lang="en-US" sz="2500" b="1" dirty="0" smtClean="0">
              <a:solidFill>
                <a:srgbClr val="FFFF00"/>
              </a:solidFill>
              <a:latin typeface="Arial - 34"/>
            </a:endParaRPr>
          </a:p>
          <a:p>
            <a:endParaRPr lang="en-US" sz="2500" b="1" dirty="0">
              <a:solidFill>
                <a:srgbClr val="FFFF00"/>
              </a:solidFill>
              <a:latin typeface="Arial - 34"/>
            </a:endParaRPr>
          </a:p>
          <a:p>
            <a:endParaRPr lang="en-US" sz="2500" b="1" dirty="0" smtClean="0">
              <a:solidFill>
                <a:srgbClr val="FFFF00"/>
              </a:solidFill>
              <a:latin typeface="Arial - 34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 - 34"/>
              </a:rPr>
              <a:t>Fr</a:t>
            </a:r>
            <a:r>
              <a:rPr lang="en-US" sz="3200" dirty="0" smtClean="0">
                <a:solidFill>
                  <a:srgbClr val="FF0000"/>
                </a:solidFill>
                <a:latin typeface="Arial - 34"/>
              </a:rPr>
              <a:t>ameshift -</a:t>
            </a:r>
            <a:r>
              <a:rPr lang="en-US" sz="3200" dirty="0" smtClean="0">
                <a:solidFill>
                  <a:srgbClr val="FFFFFF"/>
                </a:solidFill>
                <a:latin typeface="Arial - 34"/>
              </a:rPr>
              <a:t> the one change impacts all the codons downstream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T</a:t>
            </a:r>
            <a:r>
              <a:rPr lang="en-US" sz="2500" b="1" dirty="0" smtClean="0">
                <a:solidFill>
                  <a:srgbClr val="FFFF00"/>
                </a:solidFill>
                <a:latin typeface="Arial - 34"/>
              </a:rPr>
              <a:t>HF   ATC   ATA   TET  HER   ATC</a:t>
            </a:r>
            <a:endParaRPr lang="en-US" sz="2500" b="1" dirty="0">
              <a:solidFill>
                <a:srgbClr val="FFFF00"/>
              </a:solidFill>
              <a:latin typeface="Arial - 34"/>
            </a:endParaRPr>
          </a:p>
        </p:txBody>
      </p:sp>
    </p:spTree>
    <p:extLst>
      <p:ext uri="{BB962C8B-B14F-4D97-AF65-F5344CB8AC3E}">
        <p14:creationId xmlns:p14="http://schemas.microsoft.com/office/powerpoint/2010/main" val="383022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38100"/>
            <a:ext cx="7211873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500" smtClean="0">
                <a:solidFill>
                  <a:srgbClr val="DFDEF6"/>
                </a:solidFill>
                <a:latin typeface="Arial - 61"/>
              </a:rPr>
              <a:t>Causes of Mutations</a:t>
            </a:r>
            <a:endParaRPr lang="en-US" sz="4500">
              <a:solidFill>
                <a:srgbClr val="DFDEF6"/>
              </a:solidFill>
              <a:latin typeface="Arial - 6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563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79400" y="1085850"/>
            <a:ext cx="9601200" cy="65402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- 34"/>
              </a:rPr>
              <a:t>Deletion-</a:t>
            </a:r>
            <a:r>
              <a:rPr lang="en-US" sz="3600" dirty="0" smtClean="0">
                <a:solidFill>
                  <a:srgbClr val="FFFFFF"/>
                </a:solidFill>
                <a:latin typeface="Arial - 34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 - 34"/>
              </a:rPr>
              <a:t>One base is missing</a:t>
            </a:r>
          </a:p>
          <a:p>
            <a:r>
              <a:rPr lang="en-US" sz="2500" b="1" dirty="0" smtClean="0">
                <a:solidFill>
                  <a:srgbClr val="FFFF00"/>
                </a:solidFill>
                <a:latin typeface="Arial - 34"/>
              </a:rPr>
              <a:t>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The Gene should be 	ACTGCGT</a:t>
            </a:r>
          </a:p>
          <a:p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	But instead is  	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ACGCGT</a:t>
            </a:r>
          </a:p>
          <a:p>
            <a:endParaRPr lang="en-US" sz="2500" dirty="0" smtClean="0">
              <a:solidFill>
                <a:srgbClr val="FFFFFF"/>
              </a:solidFill>
              <a:latin typeface="Arial - 34"/>
            </a:endParaRPr>
          </a:p>
          <a:p>
            <a:endParaRPr lang="en-US" sz="2500" dirty="0" smtClean="0">
              <a:solidFill>
                <a:srgbClr val="FFFFFF"/>
              </a:solidFill>
              <a:latin typeface="Arial - 34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- 34"/>
              </a:rPr>
              <a:t>Addition-</a:t>
            </a:r>
            <a:r>
              <a:rPr lang="en-US" sz="3600" dirty="0" smtClean="0">
                <a:solidFill>
                  <a:srgbClr val="FFFFFF"/>
                </a:solidFill>
                <a:latin typeface="Arial - 34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 - 34"/>
              </a:rPr>
              <a:t>One extra base is added</a:t>
            </a:r>
          </a:p>
          <a:p>
            <a:r>
              <a:rPr lang="en-US" sz="2500" b="1" dirty="0" smtClean="0">
                <a:solidFill>
                  <a:srgbClr val="FFFF00"/>
                </a:solidFill>
                <a:latin typeface="Arial - 34"/>
              </a:rPr>
              <a:t>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The Gene should be 	ACTGCGT</a:t>
            </a:r>
          </a:p>
          <a:p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	But instead is  	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ACTGTCGT</a:t>
            </a:r>
          </a:p>
          <a:p>
            <a:endParaRPr lang="en-US" sz="2500" dirty="0">
              <a:solidFill>
                <a:srgbClr val="FFFFFF"/>
              </a:solidFill>
              <a:latin typeface="Arial - 34"/>
            </a:endParaRPr>
          </a:p>
          <a:p>
            <a:endParaRPr lang="en-US" sz="2500" dirty="0" smtClean="0">
              <a:solidFill>
                <a:srgbClr val="FFFFFF"/>
              </a:solidFill>
              <a:latin typeface="Arial - 34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- 34"/>
              </a:rPr>
              <a:t>Substitution-  </a:t>
            </a:r>
            <a:r>
              <a:rPr lang="en-US" sz="3600" b="1" dirty="0" smtClean="0">
                <a:solidFill>
                  <a:srgbClr val="FFFF00"/>
                </a:solidFill>
                <a:latin typeface="Arial - 34"/>
              </a:rPr>
              <a:t>One </a:t>
            </a:r>
            <a:r>
              <a:rPr lang="en-US" sz="3600" b="1" dirty="0" smtClean="0">
                <a:solidFill>
                  <a:srgbClr val="FFFF00"/>
                </a:solidFill>
                <a:latin typeface="Arial - 34"/>
              </a:rPr>
              <a:t>base is substituted for another</a:t>
            </a:r>
          </a:p>
          <a:p>
            <a:r>
              <a:rPr lang="en-US" sz="2500" b="1" dirty="0" smtClean="0">
                <a:solidFill>
                  <a:srgbClr val="FFFF00"/>
                </a:solidFill>
                <a:latin typeface="Arial - 34"/>
              </a:rPr>
              <a:t>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The Gene should be 	ACTGCGT</a:t>
            </a:r>
          </a:p>
          <a:p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		But instead is  		</a:t>
            </a:r>
            <a:r>
              <a:rPr lang="en-US" sz="2500" dirty="0" smtClean="0">
                <a:solidFill>
                  <a:srgbClr val="FFFFFF"/>
                </a:solidFill>
                <a:latin typeface="Arial - 34"/>
              </a:rPr>
              <a:t>ACGGCGT</a:t>
            </a:r>
            <a:endParaRPr lang="en-US" sz="2500" dirty="0" smtClean="0">
              <a:solidFill>
                <a:srgbClr val="FFFFFF"/>
              </a:solidFill>
              <a:latin typeface="Arial - 34"/>
            </a:endParaRPr>
          </a:p>
          <a:p>
            <a:endParaRPr lang="en-US" sz="2500" dirty="0">
              <a:solidFill>
                <a:srgbClr val="FFFFFF"/>
              </a:solidFill>
              <a:latin typeface="Arial - 34"/>
            </a:endParaRPr>
          </a:p>
        </p:txBody>
      </p:sp>
    </p:spTree>
    <p:extLst>
      <p:ext uri="{BB962C8B-B14F-4D97-AF65-F5344CB8AC3E}">
        <p14:creationId xmlns:p14="http://schemas.microsoft.com/office/powerpoint/2010/main" val="178012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5400"/>
            <a:ext cx="9074531" cy="4591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648200"/>
            <a:ext cx="2299462" cy="2417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5118100"/>
            <a:ext cx="2241423" cy="1565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4889500"/>
            <a:ext cx="2003679" cy="2488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8642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9700"/>
            <a:ext cx="10160000" cy="5395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673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77800"/>
            <a:ext cx="3330498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smtClean="0">
                <a:solidFill>
                  <a:srgbClr val="DFDEF6"/>
                </a:solidFill>
                <a:latin typeface="Arial - 66"/>
              </a:rPr>
              <a:t>Progeria</a:t>
            </a:r>
            <a:endParaRPr lang="en-US" sz="5000">
              <a:solidFill>
                <a:srgbClr val="DFDEF6"/>
              </a:solidFill>
              <a:latin typeface="Arial - 6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87500"/>
            <a:ext cx="4406900" cy="2622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876800" y="1473200"/>
            <a:ext cx="5172075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- 24"/>
              </a:rPr>
              <a:t>Accelerated aging</a:t>
            </a:r>
          </a:p>
          <a:p>
            <a:endParaRPr lang="en-US" sz="3600" dirty="0" smtClean="0">
              <a:solidFill>
                <a:srgbClr val="000000"/>
              </a:solidFill>
              <a:latin typeface="Arial - 24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Arial - 24"/>
              </a:rPr>
              <a:t>mutation in the LMNA gene</a:t>
            </a:r>
            <a:endParaRPr lang="en-US" sz="3600" dirty="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12144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00" y="12700"/>
            <a:ext cx="5513223" cy="10618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300" smtClean="0">
                <a:solidFill>
                  <a:srgbClr val="DFDEF6"/>
                </a:solidFill>
                <a:latin typeface="Arial - 84"/>
              </a:rPr>
              <a:t>Hemophilia</a:t>
            </a:r>
            <a:endParaRPr lang="en-US" sz="6300">
              <a:solidFill>
                <a:srgbClr val="DFDEF6"/>
              </a:solidFill>
              <a:latin typeface="Arial - 8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71600"/>
            <a:ext cx="5664200" cy="391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019800" y="1549400"/>
            <a:ext cx="4130421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 Black - 22"/>
              </a:rPr>
              <a:t>mutation in a gene that impacts clotting factor</a:t>
            </a:r>
            <a:endParaRPr lang="en-US" sz="4000" dirty="0">
              <a:solidFill>
                <a:srgbClr val="000000"/>
              </a:solidFill>
              <a:latin typeface="Arial Black - 22"/>
            </a:endParaRPr>
          </a:p>
        </p:txBody>
      </p:sp>
    </p:spTree>
    <p:extLst>
      <p:ext uri="{BB962C8B-B14F-4D97-AF65-F5344CB8AC3E}">
        <p14:creationId xmlns:p14="http://schemas.microsoft.com/office/powerpoint/2010/main" val="132602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0"/>
            <a:ext cx="9026144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DFDEF6"/>
                </a:solidFill>
                <a:latin typeface="Arial - 40"/>
              </a:rPr>
              <a:t>Would the following mutations be harmful, beneficial, or have no impact?</a:t>
            </a:r>
            <a:endParaRPr lang="en-US" sz="3000">
              <a:solidFill>
                <a:srgbClr val="DFDEF6"/>
              </a:solidFill>
              <a:latin typeface="Arial - 4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6" y="1511300"/>
            <a:ext cx="3657600" cy="510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5080000" y="2120900"/>
            <a:ext cx="4803648" cy="340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Black - 36"/>
              </a:rPr>
              <a:t>Heterochromia</a:t>
            </a:r>
          </a:p>
          <a:p>
            <a:endParaRPr lang="en-US" sz="2700" b="1" dirty="0" smtClean="0">
              <a:solidFill>
                <a:srgbClr val="FF0000"/>
              </a:solidFill>
              <a:latin typeface="Arial Black - 36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ial Black - 36"/>
              </a:rPr>
              <a:t>tw</a:t>
            </a:r>
            <a:r>
              <a:rPr lang="en-US" sz="3600" b="1" dirty="0" smtClean="0">
                <a:solidFill>
                  <a:srgbClr val="FFFF00"/>
                </a:solidFill>
                <a:latin typeface="Arial Black - 28"/>
              </a:rPr>
              <a:t>o different genes that express different </a:t>
            </a:r>
            <a:r>
              <a:rPr lang="en-US" sz="3600" b="1" dirty="0" err="1" smtClean="0">
                <a:solidFill>
                  <a:srgbClr val="FFFF00"/>
                </a:solidFill>
                <a:latin typeface="Arial Black - 28"/>
              </a:rPr>
              <a:t>colours</a:t>
            </a:r>
            <a:r>
              <a:rPr lang="en-US" sz="3600" b="1" dirty="0" smtClean="0">
                <a:solidFill>
                  <a:srgbClr val="FFFF00"/>
                </a:solidFill>
                <a:latin typeface="Arial Black - 28"/>
              </a:rPr>
              <a:t> in eyes</a:t>
            </a:r>
            <a:endParaRPr lang="en-US" sz="3600" b="1" dirty="0">
              <a:solidFill>
                <a:srgbClr val="FFFF00"/>
              </a:solidFill>
              <a:latin typeface="Arial Black - 28"/>
            </a:endParaRPr>
          </a:p>
        </p:txBody>
      </p:sp>
    </p:spTree>
    <p:extLst>
      <p:ext uri="{BB962C8B-B14F-4D97-AF65-F5344CB8AC3E}">
        <p14:creationId xmlns:p14="http://schemas.microsoft.com/office/powerpoint/2010/main" val="263639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462</Words>
  <Application>Microsoft Office PowerPoint</Application>
  <PresentationFormat>Custom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Arial - 29</vt:lpstr>
      <vt:lpstr>Arial - 33</vt:lpstr>
      <vt:lpstr>Arial - 69</vt:lpstr>
      <vt:lpstr>Arial - 62</vt:lpstr>
      <vt:lpstr>Arial - 61</vt:lpstr>
      <vt:lpstr>Calibri</vt:lpstr>
      <vt:lpstr>Arial - 84</vt:lpstr>
      <vt:lpstr>Arial Black - 36</vt:lpstr>
      <vt:lpstr>Arial - 40</vt:lpstr>
      <vt:lpstr>Arial Black - 48</vt:lpstr>
      <vt:lpstr>Arial Black - 39</vt:lpstr>
      <vt:lpstr>Arial - 66</vt:lpstr>
      <vt:lpstr>Arial Black - 24</vt:lpstr>
      <vt:lpstr>Arial Black - 18</vt:lpstr>
      <vt:lpstr>Arial - 30</vt:lpstr>
      <vt:lpstr>Arial Black - 22</vt:lpstr>
      <vt:lpstr>Arial - 34</vt:lpstr>
      <vt:lpstr>Arial - 39</vt:lpstr>
      <vt:lpstr>Arial - 63</vt:lpstr>
      <vt:lpstr>Arial - 24</vt:lpstr>
      <vt:lpstr>Arial Black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3</cp:revision>
  <dcterms:created xsi:type="dcterms:W3CDTF">2018-10-17T20:18:04Z</dcterms:created>
  <dcterms:modified xsi:type="dcterms:W3CDTF">2018-10-17T20:23:27Z</dcterms:modified>
</cp:coreProperties>
</file>