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57" r:id="rId5"/>
    <p:sldId id="270" r:id="rId6"/>
    <p:sldId id="259" r:id="rId7"/>
    <p:sldId id="260" r:id="rId8"/>
    <p:sldId id="261" r:id="rId9"/>
    <p:sldId id="268" r:id="rId10"/>
    <p:sldId id="271" r:id="rId11"/>
    <p:sldId id="272" r:id="rId12"/>
    <p:sldId id="269" r:id="rId13"/>
    <p:sldId id="263" r:id="rId14"/>
    <p:sldId id="264" r:id="rId15"/>
    <p:sldId id="265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00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0 664,'31'28'240,"-61"-2"-184,4-7-56,7-11-40,-1-3-112,4-5 104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03:2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11 1760,'-20'-5'609,"15"5"-706,10-2-295,15-1 216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06:4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1592,'65'-18'400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10:0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7 640,'12'-6'216,"-11"6"-152,8 6-136,-5 3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4T18:02:36.91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 15 1056,'47'5'6193,"0"4"-4836,-31-5-1422,1 0 1,-1-2-1,0 0 0,1-1 0,4 0 65,-16-2 15,-1 1 0,1-1 0,-1 0 0,1 0 0,-1-1 0,1 1 0,-1-1 0,0 0 0,0 0 0,0-1-15,1-4 79,3 6 65,-3 1-61,3 0 26,13 0-7,-20 0-91,-1 0 0,1 0 1,-1 0-1,1 0 0,-1 0 1,0 0-1,1-1 1,-1 1-1,1 0 0,-1 0 1,1-1-1,-1 1 0,1 0 1,-1 0-1,0-1 1,1 1-1,-1 0 0,0-1 1,1 1-1,-1-1 0,0 1 1,1 0-1,-1-1 1,0 1-1,0-1 0,0 1 1,1-1-1,-1 1 0,0-1 1,0 1-1,0-1 1,0 1-1,0-1 0,0 1-11,10-1 546,-9 0 11,-12 3-417,-122 18-149,73-5-7,45-10 33,0-2-1,0 0 0,-10 1-16,12-2 11,11-2-11,1 0 0,-1 0 1,0 1-1,0-1 0,1 0 0,-1 0 0,0-1 0,1 1 0,-1 0 1,0-1-1,1 1 0,-1-1 0,0 1 0,1-1 0,-1 0 0,1 1 1,-1-1-1,17 4-28,-1 0 0,1-1 0,-1-1 0,13 0 28,-5 0 0,-3 0 100,0-1 0,0-1 1,0 0-1,-1-2 0,9-2-100,-1 1 28,18-9 47,-42 13-62,-2 0-4,0-2 2,0 1 0,0-1-1,0 1 1,0 0 0,0-1-1,0 1 1,0-1-1,0 1 1,-1 0 0,1-1-1,0 1 1,-1 0 0,1-1-1,-1 1 1,0 0 0,1 0-1,-1 0 1,0-1-1,0 1 1,1 0 0,-1 0-1,-1 0-10,-2-1-7,0 1 0,0 0 0,1 0-1,-1 0 1,0 0 0,0 1-1,0 0 1,-4-1 7,7 1 2,-24-1-18,-1 0 0,-8 3 16,26-2-4,1 0 1,-1 1 0,1 0 0,0 1 0,0 0 0,0 0 0,0 0-1,0 1 1,0 0 0,0 1 0,-4 2 3,11-6-4,0 0 0,0-1-1,1 1 1,-1 0 0,0 0-1,0 0 1,0 0 0,0 0 0,0-1-1,0 1 1,0 0 0,0 0 0,0 0-1,0 0 1,0-1 0,-1 1 0,1 0-1,0 0 1,0 0 0,0 0-1,0 0 1,0-1 0,0 1 0,0 0-1,0 0 1,0 0 0,0 0 0,-1 0-1,1 0 1,0 0 4,42-8 8,-13 3 0,1 1 0,0 1 0,3 1-8,-32 2-45,50 4 215,-49-4-248,0 0 0,0 0 0,0 1 1,-1-1-1,1 0 0,0 1 0,0 0 0,-1-1 0,1 1 0,0 0 0,-1 0 0,1 0 1,0 0-1,-1 0 0,0 0 0,1 0 0,-1 1 0,0-1 0,1 0 0,-1 1 0,0-1 0,0 1 1,0-1-1,0 2 78,0 5-535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4BEF-AD9C-4DCB-8D40-2502DB295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8B25-E7C6-47C7-929A-5DEAC65E6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Lesson #1</a:t>
            </a:r>
          </a:p>
          <a:p>
            <a:r>
              <a:rPr lang="en-US" sz="3600" b="1">
                <a:solidFill>
                  <a:srgbClr val="FF0000"/>
                </a:solidFill>
              </a:rPr>
              <a:t>Central Tendencies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0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 Table and </a:t>
            </a:r>
            <a:r>
              <a:rPr lang="en-US" b="1" dirty="0"/>
              <a:t>Histogram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8EFDE-C5A2-4F8F-B435-83F3BA3D073A}"/>
              </a:ext>
            </a:extLst>
          </p:cNvPr>
          <p:cNvSpPr/>
          <p:nvPr/>
        </p:nvSpPr>
        <p:spPr>
          <a:xfrm>
            <a:off x="842682" y="1963272"/>
            <a:ext cx="10802471" cy="22053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Below are the number of laps that your PE class could run.  Make a frequency chart and a frequency table to show the data below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4666E-F14D-4159-A0FA-79C8E2E1B052}"/>
              </a:ext>
            </a:extLst>
          </p:cNvPr>
          <p:cNvSpPr/>
          <p:nvPr/>
        </p:nvSpPr>
        <p:spPr>
          <a:xfrm>
            <a:off x="7934325" y="4419600"/>
            <a:ext cx="3971925" cy="207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Aspects of histogram:</a:t>
            </a:r>
          </a:p>
          <a:p>
            <a:pPr marL="342900" indent="-342900" algn="ctr">
              <a:buAutoNum type="arabicPeriod"/>
            </a:pPr>
            <a:r>
              <a:rPr lang="en-US" dirty="0"/>
              <a:t>Title</a:t>
            </a:r>
          </a:p>
          <a:p>
            <a:pPr marL="342900" indent="-342900" algn="ctr">
              <a:buAutoNum type="arabicPeriod"/>
            </a:pPr>
            <a:r>
              <a:rPr lang="en-US" dirty="0"/>
              <a:t>X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Y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Bars together (to show continuous data)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4FFEA5-848A-4F78-8A39-BE6C3FF09510}"/>
              </a:ext>
            </a:extLst>
          </p:cNvPr>
          <p:cNvSpPr/>
          <p:nvPr/>
        </p:nvSpPr>
        <p:spPr>
          <a:xfrm>
            <a:off x="7270376" y="143435"/>
            <a:ext cx="4840941" cy="12654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frequency GRAPH (histogram)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D7444F-9076-4B5E-829E-156287A07342}"/>
              </a:ext>
            </a:extLst>
          </p:cNvPr>
          <p:cNvSpPr/>
          <p:nvPr/>
        </p:nvSpPr>
        <p:spPr>
          <a:xfrm>
            <a:off x="842682" y="4484035"/>
            <a:ext cx="6329083" cy="207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Number of laps run: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4, 6, 7, 5, 6, 4, 5, 6, 7, 6, 9, 8, 7, 6, 5, 6 ,7, 8, 5, 6, 7, 5 ,6, 5</a:t>
            </a:r>
          </a:p>
        </p:txBody>
      </p:sp>
    </p:spTree>
    <p:extLst>
      <p:ext uri="{BB962C8B-B14F-4D97-AF65-F5344CB8AC3E}">
        <p14:creationId xmlns:p14="http://schemas.microsoft.com/office/powerpoint/2010/main" val="251879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4666E-F14D-4159-A0FA-79C8E2E1B052}"/>
              </a:ext>
            </a:extLst>
          </p:cNvPr>
          <p:cNvSpPr/>
          <p:nvPr/>
        </p:nvSpPr>
        <p:spPr>
          <a:xfrm>
            <a:off x="117102" y="4670612"/>
            <a:ext cx="3971925" cy="207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Aspects of histogram:</a:t>
            </a:r>
          </a:p>
          <a:p>
            <a:pPr marL="342900" indent="-342900" algn="ctr">
              <a:buAutoNum type="arabicPeriod"/>
            </a:pPr>
            <a:r>
              <a:rPr lang="en-US" dirty="0"/>
              <a:t>Title</a:t>
            </a:r>
          </a:p>
          <a:p>
            <a:pPr marL="342900" indent="-342900" algn="ctr">
              <a:buAutoNum type="arabicPeriod"/>
            </a:pPr>
            <a:r>
              <a:rPr lang="en-US" dirty="0"/>
              <a:t>X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Y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Bars together (to show continuous data)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D7444F-9076-4B5E-829E-156287A07342}"/>
              </a:ext>
            </a:extLst>
          </p:cNvPr>
          <p:cNvSpPr/>
          <p:nvPr/>
        </p:nvSpPr>
        <p:spPr>
          <a:xfrm>
            <a:off x="349623" y="243729"/>
            <a:ext cx="6329083" cy="1343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Number of laps run: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4, 6, 7, 5, 6, 4, 5, 6, 7, 6, 9, 8, 7, 6, 5, 6 ,7, 8, 5, 6, 7, 5 ,6, 5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2AF55D0-95F8-43F5-9AC4-1865AD353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96696"/>
              </p:ext>
            </p:extLst>
          </p:nvPr>
        </p:nvGraphicFramePr>
        <p:xfrm>
          <a:off x="609599" y="1938866"/>
          <a:ext cx="31914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18">
                  <a:extLst>
                    <a:ext uri="{9D8B030D-6E8A-4147-A177-3AD203B41FA5}">
                      <a16:colId xmlns:a16="http://schemas.microsoft.com/office/drawing/2014/main" val="2527833277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val="3911613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4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8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92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1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87303"/>
                  </a:ext>
                </a:extLst>
              </a:tr>
            </a:tbl>
          </a:graphicData>
        </a:graphic>
      </p:graphicFrame>
      <p:pic>
        <p:nvPicPr>
          <p:cNvPr id="1026" name="Picture 2" descr="Image result for cm by cm grid paper">
            <a:extLst>
              <a:ext uri="{FF2B5EF4-FFF2-40B4-BE49-F238E27FC236}">
                <a16:creationId xmlns:a16="http://schemas.microsoft.com/office/drawing/2014/main" id="{20C7A7A7-2133-4245-8A3D-39BF99849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9359" r="10307" b="3515"/>
          <a:stretch/>
        </p:blipFill>
        <p:spPr bwMode="auto">
          <a:xfrm>
            <a:off x="7099486" y="749099"/>
            <a:ext cx="4554631" cy="55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AF2A0-D0AB-49E1-BD49-99B9D43B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22" y="609600"/>
            <a:ext cx="8934409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C325-2A40-42BE-B7EB-B5DAE1D5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Desmos for Mean and Median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878E2-93E7-4136-B936-65F0F310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11" t="13448" r="31455" b="13769"/>
          <a:stretch/>
        </p:blipFill>
        <p:spPr>
          <a:xfrm>
            <a:off x="9020174" y="280458"/>
            <a:ext cx="2038351" cy="2114550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814D1B-3A3C-4057-8D9D-1F5538226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5"/>
          <a:stretch/>
        </p:blipFill>
        <p:spPr>
          <a:xfrm>
            <a:off x="900495" y="1646768"/>
            <a:ext cx="2694228" cy="46016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36931F-199B-4E6B-8863-257B3C64C6E0}"/>
              </a:ext>
            </a:extLst>
          </p:cNvPr>
          <p:cNvSpPr/>
          <p:nvPr/>
        </p:nvSpPr>
        <p:spPr>
          <a:xfrm>
            <a:off x="300319" y="3523721"/>
            <a:ext cx="3629024" cy="847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7ADB15-EF0F-4EAD-85B3-288DA1DA7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7"/>
          <a:stretch/>
        </p:blipFill>
        <p:spPr>
          <a:xfrm>
            <a:off x="5408645" y="1666066"/>
            <a:ext cx="2772070" cy="47719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120790F-6AFB-4029-8B85-D9A9E34E4CF6}"/>
              </a:ext>
            </a:extLst>
          </p:cNvPr>
          <p:cNvSpPr/>
          <p:nvPr/>
        </p:nvSpPr>
        <p:spPr>
          <a:xfrm>
            <a:off x="5634855" y="3923210"/>
            <a:ext cx="922290" cy="448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8E79D1-E01B-42A9-8479-DDBBE7D2185E}"/>
              </a:ext>
            </a:extLst>
          </p:cNvPr>
          <p:cNvCxnSpPr/>
          <p:nvPr/>
        </p:nvCxnSpPr>
        <p:spPr>
          <a:xfrm>
            <a:off x="3732120" y="3429000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A19DE0-3776-4A62-AF9E-D3535D967B75}"/>
              </a:ext>
            </a:extLst>
          </p:cNvPr>
          <p:cNvCxnSpPr/>
          <p:nvPr/>
        </p:nvCxnSpPr>
        <p:spPr>
          <a:xfrm>
            <a:off x="8250610" y="3523721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6DDF22-9307-44FD-B57C-DAB5A71BCEC8}"/>
              </a:ext>
            </a:extLst>
          </p:cNvPr>
          <p:cNvSpPr/>
          <p:nvPr/>
        </p:nvSpPr>
        <p:spPr>
          <a:xfrm>
            <a:off x="9994637" y="2565057"/>
            <a:ext cx="1749239" cy="3164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Enter data into X</a:t>
            </a:r>
            <a:r>
              <a:rPr lang="en-US" sz="2400" b="1" baseline="-25000" dirty="0"/>
              <a:t>1</a:t>
            </a:r>
            <a:r>
              <a:rPr lang="en-US" sz="2400" b="1" dirty="0"/>
              <a:t> column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Unclick Y</a:t>
            </a:r>
            <a:r>
              <a:rPr lang="en-US" sz="2400" b="1" baseline="-25000" dirty="0"/>
              <a:t>1</a:t>
            </a:r>
            <a:r>
              <a:rPr lang="en-US" sz="2400" b="1" dirty="0"/>
              <a:t> column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A7382A-F4B4-45BE-89ED-6A2D0C4B06BE}"/>
              </a:ext>
            </a:extLst>
          </p:cNvPr>
          <p:cNvSpPr/>
          <p:nvPr/>
        </p:nvSpPr>
        <p:spPr>
          <a:xfrm>
            <a:off x="8588188" y="5755341"/>
            <a:ext cx="3505200" cy="896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to enter:</a:t>
            </a:r>
          </a:p>
          <a:p>
            <a:pPr algn="ctr"/>
            <a:r>
              <a:rPr lang="en-US" dirty="0"/>
              <a:t>6, 5, 7, 4, 4, 7, 8, 3, 4, 3, 8, 8, 7</a:t>
            </a:r>
          </a:p>
        </p:txBody>
      </p:sp>
    </p:spTree>
    <p:extLst>
      <p:ext uri="{BB962C8B-B14F-4D97-AF65-F5344CB8AC3E}">
        <p14:creationId xmlns:p14="http://schemas.microsoft.com/office/powerpoint/2010/main" val="30885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C325-2A40-42BE-B7EB-B5DAE1D5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Desmos for Mean and Median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878E2-93E7-4136-B936-65F0F310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11" t="13448" r="31455" b="13769"/>
          <a:stretch/>
        </p:blipFill>
        <p:spPr>
          <a:xfrm>
            <a:off x="9020174" y="280458"/>
            <a:ext cx="2038351" cy="2114550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8E79D1-E01B-42A9-8479-DDBBE7D2185E}"/>
              </a:ext>
            </a:extLst>
          </p:cNvPr>
          <p:cNvCxnSpPr/>
          <p:nvPr/>
        </p:nvCxnSpPr>
        <p:spPr>
          <a:xfrm>
            <a:off x="3490073" y="3715870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A19DE0-3776-4A62-AF9E-D3535D967B75}"/>
              </a:ext>
            </a:extLst>
          </p:cNvPr>
          <p:cNvCxnSpPr/>
          <p:nvPr/>
        </p:nvCxnSpPr>
        <p:spPr>
          <a:xfrm>
            <a:off x="8250610" y="3523721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6DDF22-9307-44FD-B57C-DAB5A71BCEC8}"/>
              </a:ext>
            </a:extLst>
          </p:cNvPr>
          <p:cNvSpPr/>
          <p:nvPr/>
        </p:nvSpPr>
        <p:spPr>
          <a:xfrm>
            <a:off x="9864279" y="2724150"/>
            <a:ext cx="2202216" cy="3164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Click on X</a:t>
            </a:r>
            <a:r>
              <a:rPr lang="en-US" sz="2400" b="1" baseline="-25000" dirty="0"/>
              <a:t>2</a:t>
            </a:r>
            <a:r>
              <a:rPr lang="en-US" sz="2400" b="1" dirty="0"/>
              <a:t> and enter stats you are wanting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ie</a:t>
            </a:r>
            <a:r>
              <a:rPr lang="en-US" sz="2400" b="1" dirty="0"/>
              <a:t>. Mean (X</a:t>
            </a:r>
            <a:r>
              <a:rPr lang="en-US" sz="2400" b="1" baseline="-25000" dirty="0"/>
              <a:t>1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50BDA-3C5C-4B0A-81D5-F92DCFB4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0"/>
          <a:stretch/>
        </p:blipFill>
        <p:spPr>
          <a:xfrm>
            <a:off x="465302" y="1846729"/>
            <a:ext cx="2914391" cy="49717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36931F-199B-4E6B-8863-257B3C64C6E0}"/>
              </a:ext>
            </a:extLst>
          </p:cNvPr>
          <p:cNvSpPr/>
          <p:nvPr/>
        </p:nvSpPr>
        <p:spPr>
          <a:xfrm>
            <a:off x="2558024" y="5379416"/>
            <a:ext cx="1071280" cy="5193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8A27D2-0CEA-4FBC-8D20-E575C2C38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90"/>
          <a:stretch/>
        </p:blipFill>
        <p:spPr>
          <a:xfrm>
            <a:off x="5242972" y="1748138"/>
            <a:ext cx="2848214" cy="48588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120790F-6AFB-4029-8B85-D9A9E34E4CF6}"/>
              </a:ext>
            </a:extLst>
          </p:cNvPr>
          <p:cNvSpPr/>
          <p:nvPr/>
        </p:nvSpPr>
        <p:spPr>
          <a:xfrm>
            <a:off x="5988423" y="4217893"/>
            <a:ext cx="609601" cy="448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C325-2A40-42BE-B7EB-B5DAE1D5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Desmos for Mean and Median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878E2-93E7-4136-B936-65F0F310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11" t="13448" r="31455" b="13769"/>
          <a:stretch/>
        </p:blipFill>
        <p:spPr>
          <a:xfrm>
            <a:off x="9020174" y="280458"/>
            <a:ext cx="2038351" cy="2114550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8E79D1-E01B-42A9-8479-DDBBE7D2185E}"/>
              </a:ext>
            </a:extLst>
          </p:cNvPr>
          <p:cNvCxnSpPr/>
          <p:nvPr/>
        </p:nvCxnSpPr>
        <p:spPr>
          <a:xfrm>
            <a:off x="2708742" y="3550615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A19DE0-3776-4A62-AF9E-D3535D967B75}"/>
              </a:ext>
            </a:extLst>
          </p:cNvPr>
          <p:cNvCxnSpPr/>
          <p:nvPr/>
        </p:nvCxnSpPr>
        <p:spPr>
          <a:xfrm>
            <a:off x="6762469" y="3550615"/>
            <a:ext cx="15391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6DDF22-9307-44FD-B57C-DAB5A71BCEC8}"/>
              </a:ext>
            </a:extLst>
          </p:cNvPr>
          <p:cNvSpPr/>
          <p:nvPr/>
        </p:nvSpPr>
        <p:spPr>
          <a:xfrm>
            <a:off x="8659906" y="2724150"/>
            <a:ext cx="3406589" cy="3164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Mean = 5.6923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Median = 6 </a:t>
            </a:r>
          </a:p>
          <a:p>
            <a:pPr algn="ctr"/>
            <a:endParaRPr lang="en-US" sz="2400" b="1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0E3B2-188A-435E-A834-643F165CF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4"/>
          <a:stretch/>
        </p:blipFill>
        <p:spPr>
          <a:xfrm>
            <a:off x="4281634" y="1976221"/>
            <a:ext cx="2434377" cy="41825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120790F-6AFB-4029-8B85-D9A9E34E4CF6}"/>
              </a:ext>
            </a:extLst>
          </p:cNvPr>
          <p:cNvSpPr/>
          <p:nvPr/>
        </p:nvSpPr>
        <p:spPr>
          <a:xfrm>
            <a:off x="4422120" y="4413701"/>
            <a:ext cx="1082209" cy="448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2745AB-2248-4BFC-9716-B473A75AA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04"/>
          <a:stretch/>
        </p:blipFill>
        <p:spPr>
          <a:xfrm>
            <a:off x="483598" y="2114675"/>
            <a:ext cx="2429340" cy="41825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36931F-199B-4E6B-8863-257B3C64C6E0}"/>
              </a:ext>
            </a:extLst>
          </p:cNvPr>
          <p:cNvSpPr/>
          <p:nvPr/>
        </p:nvSpPr>
        <p:spPr>
          <a:xfrm>
            <a:off x="626988" y="4578132"/>
            <a:ext cx="1071280" cy="5193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AD9F-E8C5-4CC3-A62C-DC8551E5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1882588"/>
            <a:ext cx="11480614" cy="14562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Thirty AA batteries were tested to determine how long they would last. The results, to the nearest minute, were recorded as follows: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423, 369, 387, 411, 393, 394, 371, 377, 389, 409, 392, 408, 431, 401, 363, 391, 405, 382, 400, 381, 399, 415, 428, 422, 396, 372, 410, 419, 386, 390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7D9046-C4FF-40F2-A963-06035D5650F2}"/>
              </a:ext>
            </a:extLst>
          </p:cNvPr>
          <p:cNvSpPr/>
          <p:nvPr/>
        </p:nvSpPr>
        <p:spPr>
          <a:xfrm>
            <a:off x="6657975" y="3782482"/>
            <a:ext cx="4848225" cy="2180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Use Desmos to find the mean and median number of how long a AA battery would last.</a:t>
            </a:r>
          </a:p>
        </p:txBody>
      </p:sp>
      <p:pic>
        <p:nvPicPr>
          <p:cNvPr id="2050" name="Picture 2" descr="Image result for AA battery">
            <a:extLst>
              <a:ext uri="{FF2B5EF4-FFF2-40B4-BE49-F238E27FC236}">
                <a16:creationId xmlns:a16="http://schemas.microsoft.com/office/drawing/2014/main" id="{25ED86DF-E898-4551-A4B6-4D7D3517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960776"/>
            <a:ext cx="3647609" cy="25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4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4CB-6206-4468-ADC6-492E3291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781B-1AB5-4F0A-8B84-763B9E67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106270" cy="3649133"/>
          </a:xfrm>
        </p:spPr>
        <p:txBody>
          <a:bodyPr>
            <a:normAutofit/>
          </a:bodyPr>
          <a:lstStyle/>
          <a:p>
            <a:pPr lvl="1"/>
            <a:r>
              <a:rPr lang="en-US" sz="3600" b="1" dirty="0">
                <a:solidFill>
                  <a:srgbClr val="FF0000"/>
                </a:solidFill>
              </a:rPr>
              <a:t>Finish for homework if </a:t>
            </a:r>
            <a:r>
              <a:rPr lang="en-US" sz="3600" b="1">
                <a:solidFill>
                  <a:srgbClr val="FF0000"/>
                </a:solidFill>
              </a:rPr>
              <a:t>not done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D5917-10BD-4175-96EB-7C80DA47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76" y="237066"/>
            <a:ext cx="6912374" cy="43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7FA5-10FE-4322-A3B1-BE639A32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</a:t>
            </a:r>
            <a:r>
              <a:rPr lang="en-US" b="1" dirty="0" err="1">
                <a:solidFill>
                  <a:srgbClr val="FF0000"/>
                </a:solidFill>
              </a:rPr>
              <a:t>DaY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37F09-A82D-4DEF-8674-7723E5019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43</a:t>
                </a:r>
                <a:r>
                  <a:rPr lang="en-US" sz="2800" baseline="30000" dirty="0"/>
                  <a:t>rd</a:t>
                </a:r>
                <a:r>
                  <a:rPr lang="en-US" sz="2800" dirty="0"/>
                  <a:t> figure has 990 cubes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Methods:</a:t>
                </a:r>
              </a:p>
              <a:p>
                <a:r>
                  <a:rPr lang="en-US" sz="2800" dirty="0"/>
                  <a:t>1. + (n+1) until you’ve added 44</a:t>
                </a:r>
              </a:p>
              <a:p>
                <a:r>
                  <a:rPr lang="en-US" sz="2800" dirty="0"/>
                  <a:t>2. Make square (2x2), and (3x3) and then subtract missing</a:t>
                </a:r>
              </a:p>
              <a:p>
                <a:r>
                  <a:rPr lang="en-US" sz="2800" dirty="0"/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37F09-A82D-4DEF-8674-7723E5019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859E239-2A5B-4266-A07B-3E23B3C2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5071"/>
            <a:ext cx="5429250" cy="1733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5C12DE-A36C-4C8C-B6B7-8491B5591DA6}"/>
                  </a:ext>
                </a:extLst>
              </p14:cNvPr>
              <p14:cNvContentPartPr/>
              <p14:nvPr/>
            </p14:nvContentPartPr>
            <p14:xfrm>
              <a:off x="7704900" y="300255"/>
              <a:ext cx="40320" cy="3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5C12DE-A36C-4C8C-B6B7-8491B5591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5900" y="291255"/>
                <a:ext cx="57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88B3F60-9CFA-41D2-989C-44BDD1A4B0C9}"/>
                  </a:ext>
                </a:extLst>
              </p14:cNvPr>
              <p14:cNvContentPartPr/>
              <p14:nvPr/>
            </p14:nvContentPartPr>
            <p14:xfrm>
              <a:off x="6268500" y="2818815"/>
              <a:ext cx="9720" cy="3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88B3F60-9CFA-41D2-989C-44BDD1A4B0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9860" y="2810175"/>
                <a:ext cx="27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C4917A4-64F8-4905-B1C4-FF2BEA5DC642}"/>
                  </a:ext>
                </a:extLst>
              </p14:cNvPr>
              <p14:cNvContentPartPr/>
              <p14:nvPr/>
            </p14:nvContentPartPr>
            <p14:xfrm>
              <a:off x="10085421" y="1398409"/>
              <a:ext cx="23760" cy="6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C4917A4-64F8-4905-B1C4-FF2BEA5DC6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6781" y="1389409"/>
                <a:ext cx="41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4C65F7A-4B2F-4D1A-BB2B-B05568265E37}"/>
                  </a:ext>
                </a:extLst>
              </p14:cNvPr>
              <p14:cNvContentPartPr/>
              <p14:nvPr/>
            </p14:nvContentPartPr>
            <p14:xfrm>
              <a:off x="8852781" y="1845889"/>
              <a:ext cx="9720" cy="5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4C65F7A-4B2F-4D1A-BB2B-B05568265E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3781" y="1837249"/>
                <a:ext cx="2736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89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E976-6D3A-421A-A771-54475817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Brain Warm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F073-A9EA-44EB-9BC5-77CE557B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448175"/>
            <a:ext cx="10131425" cy="134302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What equation models the growth of the pattern?</a:t>
            </a:r>
          </a:p>
          <a:p>
            <a:r>
              <a:rPr lang="en-US" sz="4000" dirty="0"/>
              <a:t>How many blocks are in the 43</a:t>
            </a:r>
            <a:r>
              <a:rPr lang="en-US" sz="4000" baseline="30000" dirty="0"/>
              <a:t>rd</a:t>
            </a:r>
            <a:r>
              <a:rPr lang="en-US" sz="4000" dirty="0"/>
              <a:t> figure?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0B332-CB2F-4310-BEF9-06E83528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4" y="1695449"/>
            <a:ext cx="795242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A083-F88D-4B7D-B99E-2A61F674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Measures of Central Tendencies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814D-D597-4755-B253-9A6A1A40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0FFCD3-1287-4993-AF84-948AEF8265A4}"/>
              </a:ext>
            </a:extLst>
          </p:cNvPr>
          <p:cNvSpPr/>
          <p:nvPr/>
        </p:nvSpPr>
        <p:spPr>
          <a:xfrm>
            <a:off x="781050" y="2065867"/>
            <a:ext cx="3371850" cy="4287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Mean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Population - µ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Sample - ×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Add up all the data values and divide by the number of data values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2B0861-20EF-40C5-BA0D-9CA76C8F85CE}"/>
                  </a:ext>
                </a:extLst>
              </p14:cNvPr>
              <p14:cNvContentPartPr/>
              <p14:nvPr/>
            </p14:nvContentPartPr>
            <p14:xfrm>
              <a:off x="2959581" y="3207049"/>
              <a:ext cx="11880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2B0861-20EF-40C5-BA0D-9CA76C8F85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581" y="3189049"/>
                <a:ext cx="154440" cy="60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A43445-D1E7-41D6-B3A0-E3370C65A889}"/>
              </a:ext>
            </a:extLst>
          </p:cNvPr>
          <p:cNvSpPr/>
          <p:nvPr/>
        </p:nvSpPr>
        <p:spPr>
          <a:xfrm>
            <a:off x="4493106" y="2065867"/>
            <a:ext cx="3371850" cy="4287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Median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marL="514350" indent="-514350" algn="ctr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Sort the data into numerical order</a:t>
            </a:r>
          </a:p>
          <a:p>
            <a:pPr marL="514350" indent="-514350" algn="ctr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Find the middle number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If two middles, find the average of the two values</a:t>
            </a:r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7F43A-08F7-4C4A-9BF3-259B5610E9D9}"/>
              </a:ext>
            </a:extLst>
          </p:cNvPr>
          <p:cNvSpPr/>
          <p:nvPr/>
        </p:nvSpPr>
        <p:spPr>
          <a:xfrm>
            <a:off x="8205162" y="2065867"/>
            <a:ext cx="3371850" cy="4287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Mode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data value which occurs most often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It is possible to have multiple modes or no modes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57BC-2730-4384-96CA-425091F6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Central Tendency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FD1F-9729-48B7-B612-12A86B09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Use </a:t>
            </a:r>
            <a:r>
              <a:rPr lang="en-US" sz="3600" dirty="0">
                <a:solidFill>
                  <a:srgbClr val="FFFF00"/>
                </a:solidFill>
              </a:rPr>
              <a:t>MEAN</a:t>
            </a:r>
            <a:r>
              <a:rPr lang="en-US" sz="3600" dirty="0"/>
              <a:t> when you have no outliers in your data</a:t>
            </a:r>
          </a:p>
          <a:p>
            <a:endParaRPr lang="en-US" sz="3600" dirty="0"/>
          </a:p>
          <a:p>
            <a:r>
              <a:rPr lang="en-US" sz="3600" dirty="0"/>
              <a:t>Use </a:t>
            </a:r>
            <a:r>
              <a:rPr lang="en-US" sz="3600" dirty="0">
                <a:solidFill>
                  <a:srgbClr val="FFFF00"/>
                </a:solidFill>
              </a:rPr>
              <a:t>MEDIAN</a:t>
            </a:r>
            <a:r>
              <a:rPr lang="en-US" sz="3600" dirty="0"/>
              <a:t> – when there are outliers (most preferred)</a:t>
            </a:r>
          </a:p>
          <a:p>
            <a:endParaRPr lang="en-US" sz="3600" dirty="0"/>
          </a:p>
          <a:p>
            <a:r>
              <a:rPr lang="en-US" sz="3600" dirty="0"/>
              <a:t>Use </a:t>
            </a:r>
            <a:r>
              <a:rPr lang="en-US" sz="3600" dirty="0">
                <a:solidFill>
                  <a:srgbClr val="FFFF00"/>
                </a:solidFill>
              </a:rPr>
              <a:t>MODE</a:t>
            </a:r>
            <a:r>
              <a:rPr lang="en-US" sz="3600" dirty="0"/>
              <a:t> – when you are interested in how often something occurs</a:t>
            </a:r>
          </a:p>
        </p:txBody>
      </p:sp>
    </p:spTree>
    <p:extLst>
      <p:ext uri="{BB962C8B-B14F-4D97-AF65-F5344CB8AC3E}">
        <p14:creationId xmlns:p14="http://schemas.microsoft.com/office/powerpoint/2010/main" val="206126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EADF-9AC0-43F0-B683-3FBDBA36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You test your classmates resting heart rates.  What are the measures of central tendency of the below data?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6C7E9-2B0D-49A2-B272-67510B183652}"/>
              </a:ext>
            </a:extLst>
          </p:cNvPr>
          <p:cNvSpPr/>
          <p:nvPr/>
        </p:nvSpPr>
        <p:spPr>
          <a:xfrm>
            <a:off x="582706" y="2065867"/>
            <a:ext cx="10793506" cy="12869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Resting Heart Rate: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68,  71,  80,  92,  81,  72,  70,  56,  63,  72,  65,  87,  74,  70,  67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0CFAB7-CD5B-4C3B-947E-0528651AA847}"/>
              </a:ext>
            </a:extLst>
          </p:cNvPr>
          <p:cNvSpPr/>
          <p:nvPr/>
        </p:nvSpPr>
        <p:spPr>
          <a:xfrm>
            <a:off x="286871" y="3630706"/>
            <a:ext cx="3397623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861C65-4581-48ED-9E2B-F1B54D19A78F}"/>
              </a:ext>
            </a:extLst>
          </p:cNvPr>
          <p:cNvSpPr/>
          <p:nvPr/>
        </p:nvSpPr>
        <p:spPr>
          <a:xfrm>
            <a:off x="4175312" y="3630706"/>
            <a:ext cx="3608294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08E0CC-27F6-4140-91A7-6F9B607D2386}"/>
              </a:ext>
            </a:extLst>
          </p:cNvPr>
          <p:cNvSpPr/>
          <p:nvPr/>
        </p:nvSpPr>
        <p:spPr>
          <a:xfrm>
            <a:off x="8310283" y="3630706"/>
            <a:ext cx="3523131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FA35-0084-4B6D-89DB-E001C6BB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If the mean of the data is 7, what is the value of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AB17-E4A0-4057-8305-5BE5646E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89B54B-5269-491D-AE61-B4158936D381}"/>
              </a:ext>
            </a:extLst>
          </p:cNvPr>
          <p:cNvSpPr/>
          <p:nvPr/>
        </p:nvSpPr>
        <p:spPr>
          <a:xfrm>
            <a:off x="582706" y="2065867"/>
            <a:ext cx="10793506" cy="12869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10,  4,  7,  12,  9,  4,  x,  6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0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Jake is looking at his number of goals he has scored over the start of the hockey season.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Represent the data in a </a:t>
            </a:r>
            <a:r>
              <a:rPr lang="en-US" b="1" dirty="0">
                <a:solidFill>
                  <a:srgbClr val="FF0000"/>
                </a:solidFill>
              </a:rPr>
              <a:t>frequency table</a:t>
            </a:r>
            <a:r>
              <a:rPr lang="en-US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8EFDE-C5A2-4F8F-B435-83F3BA3D073A}"/>
              </a:ext>
            </a:extLst>
          </p:cNvPr>
          <p:cNvSpPr/>
          <p:nvPr/>
        </p:nvSpPr>
        <p:spPr>
          <a:xfrm>
            <a:off x="815788" y="2635624"/>
            <a:ext cx="10802471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0,   1,   2,   0,  1,   4,   3,   1,  3,  1,  0,   2,   2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ADA791-BE53-491A-8FD5-891725CACE21}"/>
              </a:ext>
            </a:extLst>
          </p:cNvPr>
          <p:cNvSpPr/>
          <p:nvPr/>
        </p:nvSpPr>
        <p:spPr>
          <a:xfrm>
            <a:off x="7386918" y="4437529"/>
            <a:ext cx="4428564" cy="2169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might a frequency table look like?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could you use this to find mean, median, and mode?</a:t>
            </a:r>
          </a:p>
        </p:txBody>
      </p:sp>
    </p:spTree>
    <p:extLst>
      <p:ext uri="{BB962C8B-B14F-4D97-AF65-F5344CB8AC3E}">
        <p14:creationId xmlns:p14="http://schemas.microsoft.com/office/powerpoint/2010/main" val="128355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 </a:t>
            </a:r>
            <a:r>
              <a:rPr lang="en-US" b="1" dirty="0"/>
              <a:t>Histogram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8EFDE-C5A2-4F8F-B435-83F3BA3D073A}"/>
              </a:ext>
            </a:extLst>
          </p:cNvPr>
          <p:cNvSpPr/>
          <p:nvPr/>
        </p:nvSpPr>
        <p:spPr>
          <a:xfrm>
            <a:off x="842682" y="1963272"/>
            <a:ext cx="10802471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0,   1,   2,   0,  1,   4,   3,   1,  3,  1,  0,   2,   2</a:t>
            </a:r>
          </a:p>
        </p:txBody>
      </p:sp>
      <p:pic>
        <p:nvPicPr>
          <p:cNvPr id="3" name="Picture 2" descr="Image result for bar graph vs histogram">
            <a:extLst>
              <a:ext uri="{FF2B5EF4-FFF2-40B4-BE49-F238E27FC236}">
                <a16:creationId xmlns:a16="http://schemas.microsoft.com/office/drawing/2014/main" id="{F32578FD-C35E-430E-A3A0-81A63A21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3557588"/>
            <a:ext cx="6595065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4666E-F14D-4159-A0FA-79C8E2E1B052}"/>
              </a:ext>
            </a:extLst>
          </p:cNvPr>
          <p:cNvSpPr/>
          <p:nvPr/>
        </p:nvSpPr>
        <p:spPr>
          <a:xfrm>
            <a:off x="7934325" y="3429000"/>
            <a:ext cx="3971925" cy="306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Aspects of histogram:</a:t>
            </a:r>
          </a:p>
          <a:p>
            <a:pPr marL="342900" indent="-342900" algn="ctr">
              <a:buAutoNum type="arabicPeriod"/>
            </a:pPr>
            <a:r>
              <a:rPr lang="en-US" dirty="0"/>
              <a:t>Title</a:t>
            </a:r>
          </a:p>
          <a:p>
            <a:pPr marL="342900" indent="-342900" algn="ctr">
              <a:buAutoNum type="arabicPeriod"/>
            </a:pPr>
            <a:r>
              <a:rPr lang="en-US" dirty="0"/>
              <a:t>X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Y axis label</a:t>
            </a:r>
          </a:p>
          <a:p>
            <a:pPr marL="342900" indent="-342900" algn="ctr">
              <a:buAutoNum type="arabicPeriod"/>
            </a:pPr>
            <a:r>
              <a:rPr lang="en-US" dirty="0"/>
              <a:t>Bars together (to show continuous data)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4FFEA5-848A-4F78-8A39-BE6C3FF09510}"/>
              </a:ext>
            </a:extLst>
          </p:cNvPr>
          <p:cNvSpPr/>
          <p:nvPr/>
        </p:nvSpPr>
        <p:spPr>
          <a:xfrm>
            <a:off x="6535271" y="322729"/>
            <a:ext cx="4840941" cy="12654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frequency GRAPH (histogram)</a:t>
            </a:r>
          </a:p>
        </p:txBody>
      </p:sp>
    </p:spTree>
    <p:extLst>
      <p:ext uri="{BB962C8B-B14F-4D97-AF65-F5344CB8AC3E}">
        <p14:creationId xmlns:p14="http://schemas.microsoft.com/office/powerpoint/2010/main" val="705094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305</TotalTime>
  <Words>766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Celestial</vt:lpstr>
      <vt:lpstr>Statistics</vt:lpstr>
      <vt:lpstr>Last DaY</vt:lpstr>
      <vt:lpstr>Brain Warm Up</vt:lpstr>
      <vt:lpstr>Measures of Central Tendencies</vt:lpstr>
      <vt:lpstr>What Central Tendency to use?</vt:lpstr>
      <vt:lpstr>You test your classmates resting heart rates.  What are the measures of central tendency of the below data?</vt:lpstr>
      <vt:lpstr>If the mean of the data is 7, what is the value of x?</vt:lpstr>
      <vt:lpstr>Jake is looking at his number of goals he has scored over the start of the hockey season.    Represent the data in a frequency table.</vt:lpstr>
      <vt:lpstr>Frequency Histogram</vt:lpstr>
      <vt:lpstr>Frequency Table and Histogram</vt:lpstr>
      <vt:lpstr>PowerPoint Presentation</vt:lpstr>
      <vt:lpstr>Range</vt:lpstr>
      <vt:lpstr>Using Desmos for Mean and Median</vt:lpstr>
      <vt:lpstr>Using Desmos for Mean and Median</vt:lpstr>
      <vt:lpstr>Using Desmos for Mean and Median</vt:lpstr>
      <vt:lpstr>Thirty AA batteries were tested to determine how long they would last. The results, to the nearest minute, were recorded as follows:  423, 369, 387, 411, 393, 394, 371, 377, 389, 409, 392, 408, 431, 401, 363, 391, 405, 382, 400, 381, 399, 415, 428, 422, 396, 372, 410, 419, 386, 390 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Becker, Shona</dc:creator>
  <cp:lastModifiedBy>Becker, Shona</cp:lastModifiedBy>
  <cp:revision>26</cp:revision>
  <dcterms:created xsi:type="dcterms:W3CDTF">2020-01-04T17:49:26Z</dcterms:created>
  <dcterms:modified xsi:type="dcterms:W3CDTF">2020-09-24T20:13:53Z</dcterms:modified>
</cp:coreProperties>
</file>