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07960-7EEC-4302-8F19-938798A5AC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D18FEC-B335-4F17-A0A5-4531BB9681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FOM 11</a:t>
            </a:r>
          </a:p>
        </p:txBody>
      </p:sp>
    </p:spTree>
    <p:extLst>
      <p:ext uri="{BB962C8B-B14F-4D97-AF65-F5344CB8AC3E}">
        <p14:creationId xmlns:p14="http://schemas.microsoft.com/office/powerpoint/2010/main" val="1562836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A9F80-3191-4102-84E2-34C8CBE32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What is a loan?</a:t>
            </a:r>
          </a:p>
        </p:txBody>
      </p:sp>
      <p:pic>
        <p:nvPicPr>
          <p:cNvPr id="5" name="Content Placeholder 4" descr="A close up of a sign&#10;&#10;Description automatically generated">
            <a:extLst>
              <a:ext uri="{FF2B5EF4-FFF2-40B4-BE49-F238E27FC236}">
                <a16:creationId xmlns:a16="http://schemas.microsoft.com/office/drawing/2014/main" id="{E62977D5-7C90-4604-A791-B005B74D3F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44833" y="539984"/>
            <a:ext cx="4800600" cy="3200400"/>
          </a:xfr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9133CDD-7BA7-4587-9755-6CC34F081E92}"/>
              </a:ext>
            </a:extLst>
          </p:cNvPr>
          <p:cNvSpPr/>
          <p:nvPr/>
        </p:nvSpPr>
        <p:spPr>
          <a:xfrm>
            <a:off x="523874" y="2038349"/>
            <a:ext cx="6110007" cy="46582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When you borrow money from a financial institution.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/>
              <a:t>The loan could be for:</a:t>
            </a:r>
          </a:p>
          <a:p>
            <a:pPr algn="ctr"/>
            <a:r>
              <a:rPr lang="en-US" b="1" dirty="0"/>
              <a:t>A car</a:t>
            </a:r>
          </a:p>
          <a:p>
            <a:pPr algn="ctr"/>
            <a:r>
              <a:rPr lang="en-US" b="1" dirty="0"/>
              <a:t>A house</a:t>
            </a:r>
          </a:p>
          <a:p>
            <a:pPr algn="ctr"/>
            <a:r>
              <a:rPr lang="en-US" b="1" dirty="0"/>
              <a:t>Personal</a:t>
            </a:r>
          </a:p>
          <a:p>
            <a:pPr algn="ctr"/>
            <a:r>
              <a:rPr lang="en-US" b="1" dirty="0"/>
              <a:t>Business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/>
              <a:t>When you play back the loan (in smaller payments) you have to may an interest on the money you borrowed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/>
              <a:t>The longer you owe the money, the more you pay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438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A4B6F-0CC4-4AAE-9B2B-169A8B8B4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76581"/>
            <a:ext cx="10516971" cy="122052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Sam borrows $7500 from a bank to buy a used car.  The bank issuing him the loan charges 8.25% interest per year compounded monthly.  If Sam makes $175 monthly payments at the end of the month for 4 years, how much of the loan does he have left to repay?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26693D-3007-42E6-AD48-3ECE3F96AA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9022" y="2009775"/>
            <a:ext cx="3337664" cy="3932248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6A273D7-8CB8-4530-947C-6DC628AEDC63}"/>
              </a:ext>
            </a:extLst>
          </p:cNvPr>
          <p:cNvSpPr/>
          <p:nvPr/>
        </p:nvSpPr>
        <p:spPr>
          <a:xfrm>
            <a:off x="314325" y="2095500"/>
            <a:ext cx="3276600" cy="685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How much does Sam owe after the 4 years?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F0266E9-93B5-49E5-9ED1-A607B2BD6F9F}"/>
              </a:ext>
            </a:extLst>
          </p:cNvPr>
          <p:cNvSpPr/>
          <p:nvPr/>
        </p:nvSpPr>
        <p:spPr>
          <a:xfrm>
            <a:off x="314325" y="3175798"/>
            <a:ext cx="3276600" cy="129758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If Sam wanted to pay it all off, how long will it take him?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5650456-7D67-490C-9AE5-DBB3BC7587B1}"/>
              </a:ext>
            </a:extLst>
          </p:cNvPr>
          <p:cNvSpPr/>
          <p:nvPr/>
        </p:nvSpPr>
        <p:spPr>
          <a:xfrm>
            <a:off x="314325" y="5103823"/>
            <a:ext cx="3276600" cy="685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How much did the car really cost Sam?</a:t>
            </a:r>
          </a:p>
        </p:txBody>
      </p:sp>
    </p:spTree>
    <p:extLst>
      <p:ext uri="{BB962C8B-B14F-4D97-AF65-F5344CB8AC3E}">
        <p14:creationId xmlns:p14="http://schemas.microsoft.com/office/powerpoint/2010/main" val="2405822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A4B6F-0CC4-4AAE-9B2B-169A8B8B4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76581"/>
            <a:ext cx="10516971" cy="122052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err="1"/>
              <a:t>Darma</a:t>
            </a:r>
            <a:r>
              <a:rPr lang="en-US" b="1" dirty="0"/>
              <a:t> applied for a loan to have her basement renovated. The contractor has estimated it will cost her $13,700 for the renovation.  She had already saved $7000 so she would only have to receive a loan for the remaining amount. She paid the loan off in 4 years with payments of $175 at the end of each month.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26693D-3007-42E6-AD48-3ECE3F96AA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9022" y="2009775"/>
            <a:ext cx="3337664" cy="3932248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F0266E9-93B5-49E5-9ED1-A607B2BD6F9F}"/>
              </a:ext>
            </a:extLst>
          </p:cNvPr>
          <p:cNvSpPr/>
          <p:nvPr/>
        </p:nvSpPr>
        <p:spPr>
          <a:xfrm>
            <a:off x="995642" y="2009775"/>
            <a:ext cx="3276600" cy="129758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What was the annual rate of interest if the interest was compound quarterly?</a:t>
            </a:r>
          </a:p>
        </p:txBody>
      </p:sp>
    </p:spTree>
    <p:extLst>
      <p:ext uri="{BB962C8B-B14F-4D97-AF65-F5344CB8AC3E}">
        <p14:creationId xmlns:p14="http://schemas.microsoft.com/office/powerpoint/2010/main" val="3071286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98DD8-88B5-4659-8C16-FC61191F4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Consumer Credit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0E4C4-99A6-4011-8861-42B0B3503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purchase an item from a store, but don’t pay for it outright.</a:t>
            </a:r>
          </a:p>
          <a:p>
            <a:r>
              <a:rPr lang="en-US" dirty="0"/>
              <a:t>You pay for it in smaller installments</a:t>
            </a:r>
          </a:p>
          <a:p>
            <a:r>
              <a:rPr lang="en-US" dirty="0"/>
              <a:t>Interest charges apply</a:t>
            </a:r>
          </a:p>
          <a:p>
            <a:r>
              <a:rPr lang="en-US" dirty="0"/>
              <a:t>You end of up paying MORE than the price tag, but in small increments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72FB69-E498-4C64-97D0-E8A472CF7F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64" y="4157718"/>
            <a:ext cx="11716871" cy="26172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384CA51-1107-456C-90C1-EDE24B80E9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430520">
            <a:off x="9248494" y="3243318"/>
            <a:ext cx="2390775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47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5B1BCA-AA46-411B-BDD7-524E35226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144" y="393121"/>
            <a:ext cx="11332091" cy="1363962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Susie buys a couch from the Brick.  She arranges to pay for it in 24 monthly installments of $170. 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FD60117-3A1B-461D-9DCD-A2AEDC7C3DA8}"/>
              </a:ext>
            </a:extLst>
          </p:cNvPr>
          <p:cNvSpPr/>
          <p:nvPr/>
        </p:nvSpPr>
        <p:spPr>
          <a:xfrm>
            <a:off x="340659" y="2088776"/>
            <a:ext cx="3666565" cy="173915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How much did Susie pay for the couch?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08B97FE-B341-4740-9789-F199A63DF340}"/>
              </a:ext>
            </a:extLst>
          </p:cNvPr>
          <p:cNvSpPr/>
          <p:nvPr/>
        </p:nvSpPr>
        <p:spPr>
          <a:xfrm>
            <a:off x="7772400" y="1945341"/>
            <a:ext cx="3666565" cy="173915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How much did Susie pay for the couch?</a:t>
            </a:r>
          </a:p>
        </p:txBody>
      </p:sp>
    </p:spTree>
    <p:extLst>
      <p:ext uri="{BB962C8B-B14F-4D97-AF65-F5344CB8AC3E}">
        <p14:creationId xmlns:p14="http://schemas.microsoft.com/office/powerpoint/2010/main" val="224960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8096B-4760-4424-9737-887C88B51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80" y="276579"/>
            <a:ext cx="11852044" cy="15522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/>
              <a:t>You see the following advertisement.  You want to buy the home system, but you only have $1000.  Which is your best option and WHY?</a:t>
            </a:r>
          </a:p>
        </p:txBody>
      </p:sp>
      <p:pic>
        <p:nvPicPr>
          <p:cNvPr id="1026" name="Picture 2" descr="Image result for home theatre system finances options">
            <a:extLst>
              <a:ext uri="{FF2B5EF4-FFF2-40B4-BE49-F238E27FC236}">
                <a16:creationId xmlns:a16="http://schemas.microsoft.com/office/drawing/2014/main" id="{E5649675-5F7D-4CE0-847E-50C60C91E4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64" y="2202656"/>
            <a:ext cx="5316071" cy="27410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38F6EBD-69FD-4BDD-BD91-04611D867A76}"/>
              </a:ext>
            </a:extLst>
          </p:cNvPr>
          <p:cNvSpPr/>
          <p:nvPr/>
        </p:nvSpPr>
        <p:spPr>
          <a:xfrm>
            <a:off x="6158402" y="2202656"/>
            <a:ext cx="5415033" cy="454776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rgbClr val="FF0000"/>
                </a:solidFill>
              </a:rPr>
              <a:t>Purchase a new home theatre audio system!</a:t>
            </a:r>
          </a:p>
          <a:p>
            <a:pPr algn="ctr"/>
            <a:endParaRPr lang="en-US" sz="2400" b="1" dirty="0">
              <a:solidFill>
                <a:srgbClr val="FF0000"/>
              </a:solidFill>
            </a:endParaRPr>
          </a:p>
          <a:p>
            <a:pPr algn="ctr"/>
            <a:r>
              <a:rPr lang="en-US" sz="2400" b="1" dirty="0">
                <a:solidFill>
                  <a:srgbClr val="7030A0"/>
                </a:solidFill>
              </a:rPr>
              <a:t>Option A</a:t>
            </a:r>
            <a:r>
              <a:rPr lang="en-US" sz="2400" b="1" dirty="0">
                <a:solidFill>
                  <a:srgbClr val="FF0000"/>
                </a:solidFill>
              </a:rPr>
              <a:t>: pay $5000 now</a:t>
            </a:r>
          </a:p>
          <a:p>
            <a:pPr algn="ctr"/>
            <a:endParaRPr lang="en-US" sz="2400" b="1" dirty="0">
              <a:solidFill>
                <a:srgbClr val="FF0000"/>
              </a:solidFill>
            </a:endParaRPr>
          </a:p>
          <a:p>
            <a:pPr algn="ctr"/>
            <a:r>
              <a:rPr lang="en-US" sz="2400" b="1" dirty="0">
                <a:solidFill>
                  <a:srgbClr val="7030A0"/>
                </a:solidFill>
              </a:rPr>
              <a:t>Option B</a:t>
            </a:r>
            <a:r>
              <a:rPr lang="en-US" sz="2400" b="1" dirty="0">
                <a:solidFill>
                  <a:srgbClr val="FF0000"/>
                </a:solidFill>
              </a:rPr>
              <a:t>: No payment for 12 months, then 36 months of $205</a:t>
            </a:r>
          </a:p>
          <a:p>
            <a:pPr algn="ctr"/>
            <a:endParaRPr lang="en-US" sz="2400" b="1" dirty="0">
              <a:solidFill>
                <a:srgbClr val="FF0000"/>
              </a:solidFill>
            </a:endParaRPr>
          </a:p>
          <a:p>
            <a:pPr algn="ctr"/>
            <a:r>
              <a:rPr lang="en-US" sz="2400" b="1" dirty="0">
                <a:solidFill>
                  <a:srgbClr val="7030A0"/>
                </a:solidFill>
              </a:rPr>
              <a:t>Option C</a:t>
            </a:r>
            <a:r>
              <a:rPr lang="en-US" sz="2400" b="1" dirty="0">
                <a:solidFill>
                  <a:srgbClr val="FF0000"/>
                </a:solidFill>
              </a:rPr>
              <a:t>: 12.5% down plus 48 payments of $130</a:t>
            </a:r>
          </a:p>
        </p:txBody>
      </p:sp>
    </p:spTree>
    <p:extLst>
      <p:ext uri="{BB962C8B-B14F-4D97-AF65-F5344CB8AC3E}">
        <p14:creationId xmlns:p14="http://schemas.microsoft.com/office/powerpoint/2010/main" val="4277622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04808-91B0-4E47-AB06-4EA3F7999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Credit Cards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D8A39-8B08-4390-B605-C72DE8684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19" y="2015732"/>
            <a:ext cx="10983136" cy="4223703"/>
          </a:xfrm>
        </p:spPr>
        <p:txBody>
          <a:bodyPr>
            <a:normAutofit/>
          </a:bodyPr>
          <a:lstStyle/>
          <a:p>
            <a:r>
              <a:rPr lang="en-US" dirty="0"/>
              <a:t>A form of consumer credit</a:t>
            </a:r>
          </a:p>
          <a:p>
            <a:r>
              <a:rPr lang="en-US" dirty="0"/>
              <a:t>Usually managed by banks</a:t>
            </a:r>
          </a:p>
          <a:p>
            <a:r>
              <a:rPr lang="en-US" dirty="0"/>
              <a:t>The bank will pay your bill to the store for you, and in exchange, you will pay it back to them with interest (usually large interest</a:t>
            </a:r>
            <a:r>
              <a:rPr lang="en-US" dirty="0">
                <a:sym typeface="Wingdings" panose="05000000000000000000" pitchFamily="2" charset="2"/>
              </a:rPr>
              <a:t> 12 - 38</a:t>
            </a:r>
            <a:r>
              <a:rPr lang="en-US" dirty="0"/>
              <a:t>%)</a:t>
            </a:r>
          </a:p>
          <a:p>
            <a:r>
              <a:rPr lang="en-US" dirty="0"/>
              <a:t>Terms of credit card company:</a:t>
            </a:r>
          </a:p>
          <a:p>
            <a:pPr lvl="1"/>
            <a:r>
              <a:rPr lang="en-US" dirty="0"/>
              <a:t>No interest is charged if the entire balance is paid by the payment due date</a:t>
            </a:r>
          </a:p>
          <a:p>
            <a:pPr lvl="1"/>
            <a:r>
              <a:rPr lang="en-US" dirty="0"/>
              <a:t>Cash advances – payment due is 21 days after statement date</a:t>
            </a:r>
          </a:p>
          <a:p>
            <a:pPr lvl="1"/>
            <a:r>
              <a:rPr lang="en-US" dirty="0"/>
              <a:t>Interest on balance owing is calculated from the date the transaction was poste until the current statement date</a:t>
            </a:r>
          </a:p>
          <a:p>
            <a:pPr lvl="1"/>
            <a:r>
              <a:rPr lang="en-US" dirty="0"/>
              <a:t>Usually the minimum monthly payment is 3% of the statement, or $10, whichever is greater</a:t>
            </a:r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F6CF3D-431F-4E87-BE62-8BA1AD2840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469401">
            <a:off x="8389629" y="623849"/>
            <a:ext cx="3495675" cy="22383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935BDA5-C1D6-4F07-B929-67BE67DFEE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34006">
            <a:off x="5215499" y="10925"/>
            <a:ext cx="3267075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941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D1B1A5F-A9E7-4498-A77A-6ABB7180D8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247305" y="-1444212"/>
            <a:ext cx="4782487" cy="8114430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9112938-3C70-4E9F-880A-0FABB8B973D7}"/>
              </a:ext>
            </a:extLst>
          </p:cNvPr>
          <p:cNvSpPr/>
          <p:nvPr/>
        </p:nvSpPr>
        <p:spPr>
          <a:xfrm>
            <a:off x="8866094" y="331694"/>
            <a:ext cx="2967318" cy="378310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What is the $1728.44 mean?</a:t>
            </a:r>
          </a:p>
          <a:p>
            <a:pPr algn="ctr"/>
            <a:endParaRPr lang="en-US" b="1" dirty="0">
              <a:solidFill>
                <a:srgbClr val="7030A0"/>
              </a:solidFill>
            </a:endParaRPr>
          </a:p>
          <a:p>
            <a:pPr algn="ctr"/>
            <a:r>
              <a:rPr lang="en-US" b="1" dirty="0">
                <a:solidFill>
                  <a:srgbClr val="7030A0"/>
                </a:solidFill>
              </a:rPr>
              <a:t>What is the current balance owing?</a:t>
            </a:r>
          </a:p>
          <a:p>
            <a:pPr algn="ctr"/>
            <a:endParaRPr lang="en-US" b="1" dirty="0">
              <a:solidFill>
                <a:srgbClr val="7030A0"/>
              </a:solidFill>
            </a:endParaRPr>
          </a:p>
          <a:p>
            <a:pPr algn="ctr"/>
            <a:r>
              <a:rPr lang="en-US" b="1" dirty="0">
                <a:solidFill>
                  <a:srgbClr val="7030A0"/>
                </a:solidFill>
              </a:rPr>
              <a:t>Why is the “date of post” different than the “date </a:t>
            </a:r>
            <a:r>
              <a:rPr lang="en-US" b="1">
                <a:solidFill>
                  <a:srgbClr val="7030A0"/>
                </a:solidFill>
              </a:rPr>
              <a:t>of transaction”? 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10466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oans" id="{09D434F3-8BD1-4FB2-A7E0-58A1DD4C478D}" vid="{C93949B0-68B1-465D-8C41-9E01F1D8C01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</TotalTime>
  <Words>531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Gallery</vt:lpstr>
      <vt:lpstr>Loans</vt:lpstr>
      <vt:lpstr>What is a loan?</vt:lpstr>
      <vt:lpstr>PowerPoint Presentation</vt:lpstr>
      <vt:lpstr>PowerPoint Presentation</vt:lpstr>
      <vt:lpstr>Consumer Credit</vt:lpstr>
      <vt:lpstr>PowerPoint Presentation</vt:lpstr>
      <vt:lpstr>PowerPoint Presentation</vt:lpstr>
      <vt:lpstr>Credit Cards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Loans</dc:title>
  <dc:creator>Becker, Shona</dc:creator>
  <cp:lastModifiedBy>Becker, Shona</cp:lastModifiedBy>
  <cp:revision>12</cp:revision>
  <dcterms:created xsi:type="dcterms:W3CDTF">2019-12-16T20:23:16Z</dcterms:created>
  <dcterms:modified xsi:type="dcterms:W3CDTF">2019-12-17T19:30:36Z</dcterms:modified>
</cp:coreProperties>
</file>