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70" d="100"/>
          <a:sy n="70" d="100"/>
        </p:scale>
        <p:origin x="6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o4Lrce5Ei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Lipids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Omega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891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Double bond is at C3</a:t>
            </a:r>
          </a:p>
          <a:p>
            <a:r>
              <a:rPr lang="en-US" sz="2400" dirty="0" smtClean="0"/>
              <a:t>Essential fatty acids</a:t>
            </a:r>
          </a:p>
          <a:p>
            <a:pPr lvl="1"/>
            <a:r>
              <a:rPr lang="en-US" sz="2400" dirty="0" smtClean="0"/>
              <a:t>Fatty acid that we can not make on our own</a:t>
            </a:r>
          </a:p>
          <a:p>
            <a:pPr lvl="1"/>
            <a:r>
              <a:rPr lang="en-US" sz="2400" dirty="0" smtClean="0"/>
              <a:t>Must eat it</a:t>
            </a:r>
          </a:p>
          <a:p>
            <a:pPr lvl="1"/>
            <a:r>
              <a:rPr lang="en-US" sz="2400" dirty="0" smtClean="0"/>
              <a:t>fish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25" t="26414" r="56139" b="35946"/>
          <a:stretch/>
        </p:blipFill>
        <p:spPr>
          <a:xfrm>
            <a:off x="5765008" y="534195"/>
            <a:ext cx="2900361" cy="27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1186731"/>
            <a:ext cx="7129670" cy="53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questions do you have about lipids in your diet?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the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1433"/>
            <a:ext cx="712249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and your table team will choose a question that interests you</a:t>
            </a:r>
          </a:p>
          <a:p>
            <a:endParaRPr lang="en-US" sz="3200" dirty="0"/>
          </a:p>
          <a:p>
            <a:r>
              <a:rPr lang="en-US" sz="3200" dirty="0" smtClean="0"/>
              <a:t>You will create a 5 slide KEYNOTE that looks at BOTH SIDES of the equation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61" y="310896"/>
            <a:ext cx="3079244" cy="25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Make up fats, oils, and waxes</a:t>
            </a:r>
          </a:p>
          <a:p>
            <a:r>
              <a:rPr lang="en-US" sz="2600" dirty="0" smtClean="0"/>
              <a:t>Provide energy for cells</a:t>
            </a:r>
          </a:p>
          <a:p>
            <a:r>
              <a:rPr lang="en-US" sz="2600" dirty="0" smtClean="0"/>
              <a:t>Cell structure (make up the cell membrane) – phospholipid bilayer</a:t>
            </a:r>
          </a:p>
          <a:p>
            <a:r>
              <a:rPr lang="en-US" sz="2600" dirty="0" smtClean="0"/>
              <a:t>Nervous system myelin sheath</a:t>
            </a:r>
          </a:p>
          <a:p>
            <a:r>
              <a:rPr lang="en-US" sz="2600" dirty="0" smtClean="0"/>
              <a:t>Insulation</a:t>
            </a:r>
          </a:p>
          <a:p>
            <a:r>
              <a:rPr lang="en-US" sz="2600" dirty="0" smtClean="0"/>
              <a:t>Cholesterol in membrane</a:t>
            </a:r>
          </a:p>
          <a:p>
            <a:r>
              <a:rPr lang="en-US" sz="2600" dirty="0" smtClean="0"/>
              <a:t>Have C, H, O, and sometimes P</a:t>
            </a:r>
          </a:p>
          <a:p>
            <a:r>
              <a:rPr lang="en-US" sz="2600" dirty="0" smtClean="0"/>
              <a:t>Hydrophobic (repel water)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76" y="199188"/>
            <a:ext cx="5650395" cy="2322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56" y="3885123"/>
            <a:ext cx="5059832" cy="23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8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are very energy dense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94" t="24581" r="44157" b="35297"/>
          <a:stretch/>
        </p:blipFill>
        <p:spPr>
          <a:xfrm>
            <a:off x="1371600" y="1685925"/>
            <a:ext cx="7743825" cy="38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Monomer:  fatty acid and glycerol</a:t>
            </a:r>
          </a:p>
          <a:p>
            <a:endParaRPr lang="en-US" sz="3600" dirty="0"/>
          </a:p>
          <a:p>
            <a:r>
              <a:rPr lang="en-US" sz="3600" dirty="0" smtClean="0"/>
              <a:t>Polymer: Triglyceride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93" y="3185451"/>
            <a:ext cx="3943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and Unsaturated Fatty Acid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677" y="1602386"/>
            <a:ext cx="5466142" cy="48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Fatty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“full” or saturated with hydrogen atoms</a:t>
            </a:r>
          </a:p>
          <a:p>
            <a:r>
              <a:rPr lang="en-US" sz="2800" dirty="0" smtClean="0"/>
              <a:t>Only single bonds</a:t>
            </a:r>
          </a:p>
          <a:p>
            <a:r>
              <a:rPr lang="en-US" sz="2800" dirty="0" smtClean="0"/>
              <a:t>Stackable molecule</a:t>
            </a:r>
          </a:p>
          <a:p>
            <a:r>
              <a:rPr lang="en-US" sz="2800" dirty="0" smtClean="0"/>
              <a:t>Solid at room temperature</a:t>
            </a:r>
          </a:p>
          <a:p>
            <a:r>
              <a:rPr lang="en-US" sz="2800" dirty="0" smtClean="0"/>
              <a:t>Typically animal fats (bacon, hamburger meat, </a:t>
            </a:r>
            <a:r>
              <a:rPr lang="en-US" sz="2800" dirty="0" err="1" smtClean="0"/>
              <a:t>etc</a:t>
            </a:r>
            <a:r>
              <a:rPr lang="en-US" sz="2800" dirty="0" smtClean="0"/>
              <a:t>), but also coconut oil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36" y="822173"/>
            <a:ext cx="4610465" cy="19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Fatty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776" y="2208297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Has at least 1 double bond</a:t>
            </a:r>
          </a:p>
          <a:p>
            <a:r>
              <a:rPr lang="en-US" sz="2800" dirty="0" smtClean="0"/>
              <a:t>The double bond causes a “kink” in the molecule</a:t>
            </a:r>
          </a:p>
          <a:p>
            <a:r>
              <a:rPr lang="en-US" sz="2800" dirty="0" smtClean="0"/>
              <a:t>liquid at room temperature</a:t>
            </a:r>
          </a:p>
          <a:p>
            <a:r>
              <a:rPr lang="en-US" sz="2800" dirty="0" smtClean="0"/>
              <a:t>Typically plant fats (olive oil, corn oil,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57" y="259599"/>
            <a:ext cx="353899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Fatty Acid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46" y="1349900"/>
            <a:ext cx="6204386" cy="47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4004394" cy="3880773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/>
              <a:t>Trans fats come from adding hydrogen to vegetable oil (</a:t>
            </a:r>
            <a:r>
              <a:rPr lang="en-US" altLang="en-US" sz="3200" i="1" dirty="0"/>
              <a:t>unsaturated fats</a:t>
            </a:r>
            <a:r>
              <a:rPr lang="en-US" altLang="en-US" sz="3200" dirty="0"/>
              <a:t>) through a process called hydrogenation. 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0" y="326362"/>
            <a:ext cx="5715000" cy="5715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612245" y="768096"/>
            <a:ext cx="3487872" cy="12694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02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236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Lipids</vt:lpstr>
      <vt:lpstr>Role of lipids</vt:lpstr>
      <vt:lpstr>Fats are very energy dense</vt:lpstr>
      <vt:lpstr>Vocab To Know</vt:lpstr>
      <vt:lpstr>Saturated and Unsaturated Fatty Acid</vt:lpstr>
      <vt:lpstr>Saturated Fatty Acid</vt:lpstr>
      <vt:lpstr>Unsaturated Fatty Acid</vt:lpstr>
      <vt:lpstr>Unsaturated Fatty Acid</vt:lpstr>
      <vt:lpstr>Trans Fat</vt:lpstr>
      <vt:lpstr>Omega 3</vt:lpstr>
      <vt:lpstr>Atherosclerosis</vt:lpstr>
      <vt:lpstr>What questions do you have about lipids in your diet?</vt:lpstr>
      <vt:lpstr>Become the Expert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Becker, Shona</dc:creator>
  <cp:lastModifiedBy>Becker, Shona</cp:lastModifiedBy>
  <cp:revision>13</cp:revision>
  <dcterms:created xsi:type="dcterms:W3CDTF">2018-09-19T05:50:34Z</dcterms:created>
  <dcterms:modified xsi:type="dcterms:W3CDTF">2018-09-19T07:06:01Z</dcterms:modified>
</cp:coreProperties>
</file>