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4" r:id="rId7"/>
    <p:sldId id="258" r:id="rId8"/>
    <p:sldId id="266" r:id="rId9"/>
    <p:sldId id="267" r:id="rId10"/>
    <p:sldId id="268" r:id="rId11"/>
    <p:sldId id="262" r:id="rId12"/>
    <p:sldId id="263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pHS_mCwPs5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11F13-7E5B-4B49-A798-88363A195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6188" y="1964267"/>
            <a:ext cx="11366313" cy="2421464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Arial Black" panose="020B0A04020102020204" pitchFamily="34" charset="0"/>
              </a:rPr>
              <a:t>Buying, Renting, Leasing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5C440-0485-4AB1-AAFD-8D9BF5026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FOM 11</a:t>
            </a:r>
          </a:p>
        </p:txBody>
      </p:sp>
    </p:spTree>
    <p:extLst>
      <p:ext uri="{BB962C8B-B14F-4D97-AF65-F5344CB8AC3E}">
        <p14:creationId xmlns:p14="http://schemas.microsoft.com/office/powerpoint/2010/main" val="2375059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D1E28-99DB-417B-97AC-7F8173ED6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Leasing Example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E124E-F188-4CDA-97F4-40F1C95A6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13" y="1465792"/>
            <a:ext cx="10131425" cy="3649133"/>
          </a:xfrm>
        </p:spPr>
        <p:txBody>
          <a:bodyPr>
            <a:normAutofit/>
          </a:bodyPr>
          <a:lstStyle/>
          <a:p>
            <a:r>
              <a:rPr lang="en-US" sz="3200" dirty="0"/>
              <a:t>A sports car with a purchase price of $42,000 is leased for 4 years.  Interest is 4.5% per annum, compounded monthly and the residual value is $15750.  A down payment of $3000 is made. What is the monthly payment?  How much have you paid for the car in order to own it?</a:t>
            </a:r>
          </a:p>
        </p:txBody>
      </p:sp>
      <p:pic>
        <p:nvPicPr>
          <p:cNvPr id="1026" name="Picture 2" descr="Image result for sports car">
            <a:extLst>
              <a:ext uri="{FF2B5EF4-FFF2-40B4-BE49-F238E27FC236}">
                <a16:creationId xmlns:a16="http://schemas.microsoft.com/office/drawing/2014/main" id="{362E050F-0F14-403B-814F-2D75D1A66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96" y="4600082"/>
            <a:ext cx="2905125" cy="16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FBC48175-8A71-48D7-80C5-D796193E4EE6}"/>
              </a:ext>
            </a:extLst>
          </p:cNvPr>
          <p:cNvSpPr/>
          <p:nvPr/>
        </p:nvSpPr>
        <p:spPr>
          <a:xfrm>
            <a:off x="4406246" y="-482632"/>
            <a:ext cx="4951974" cy="254373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Remember:</a:t>
            </a:r>
          </a:p>
          <a:p>
            <a:pPr marL="228600" indent="-228600" algn="ctr"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Set to BEGINNING</a:t>
            </a:r>
          </a:p>
          <a:p>
            <a:pPr marL="228600" indent="-228600" algn="ctr"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Residual Value is FV</a:t>
            </a:r>
          </a:p>
          <a:p>
            <a:pPr marL="228600" indent="-228600" algn="ctr">
              <a:buAutoNum type="arabicPeriod"/>
            </a:pPr>
            <a:r>
              <a:rPr lang="en-US" sz="1600" b="1" dirty="0">
                <a:solidFill>
                  <a:schemeClr val="bg1"/>
                </a:solidFill>
              </a:rPr>
              <a:t>Residual Value is negative</a:t>
            </a:r>
          </a:p>
          <a:p>
            <a:pPr marL="228600" indent="-228600" algn="ctr">
              <a:buAutoNum type="arabicPeriod"/>
            </a:pP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6F4DC2-685C-45AE-9F9F-86B933EEE8E8}"/>
              </a:ext>
            </a:extLst>
          </p:cNvPr>
          <p:cNvSpPr/>
          <p:nvPr/>
        </p:nvSpPr>
        <p:spPr>
          <a:xfrm>
            <a:off x="457200" y="4792134"/>
            <a:ext cx="8534400" cy="1743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Taxes on down payment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Taxes on down payment per month 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Taxes on monthly payment 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Total monthly payment ($ + taxes + down payment taxes) 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Total $  Down payment + total payments + residual value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0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EDE7-8687-40D0-8D26-105B4DF1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 SUV is advertised with a purchase price of $32,000.  You are considering the following options to buy the vehicle.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EF3A-B38E-47EF-B61E-05EC3681D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17A8E5-A102-4A89-A62D-0B7129B5D99E}"/>
              </a:ext>
            </a:extLst>
          </p:cNvPr>
          <p:cNvSpPr/>
          <p:nvPr/>
        </p:nvSpPr>
        <p:spPr>
          <a:xfrm>
            <a:off x="502025" y="2142067"/>
            <a:ext cx="4930588" cy="337072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Option #1 </a:t>
            </a:r>
            <a:r>
              <a:rPr lang="en-US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 Purchase the vehicle with a loan</a:t>
            </a:r>
          </a:p>
          <a:p>
            <a:pPr algn="ctr"/>
            <a:endParaRPr lang="en-US" sz="2000" b="1" dirty="0">
              <a:sym typeface="Wingdings" panose="05000000000000000000" pitchFamily="2" charset="2"/>
            </a:endParaRPr>
          </a:p>
          <a:p>
            <a:pPr algn="ctr"/>
            <a:r>
              <a:rPr lang="en-US" sz="2000" b="1" dirty="0">
                <a:sym typeface="Wingdings" panose="05000000000000000000" pitchFamily="2" charset="2"/>
              </a:rPr>
              <a:t>Down payment $5000</a:t>
            </a:r>
          </a:p>
          <a:p>
            <a:pPr algn="ctr"/>
            <a:r>
              <a:rPr lang="en-US" sz="2000" b="1" dirty="0">
                <a:sym typeface="Wingdings" panose="05000000000000000000" pitchFamily="2" charset="2"/>
              </a:rPr>
              <a:t>Interest rate on the loan is 5.5% per annum, compounded monthly</a:t>
            </a:r>
          </a:p>
          <a:p>
            <a:pPr algn="ctr"/>
            <a:r>
              <a:rPr lang="en-US" sz="2000" b="1" dirty="0">
                <a:sym typeface="Wingdings" panose="05000000000000000000" pitchFamily="2" charset="2"/>
              </a:rPr>
              <a:t>Monthly payments are made for 3 years</a:t>
            </a:r>
            <a:endParaRPr lang="en-US" sz="20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4BE27D-4F8B-409C-9E75-9EC0CA9D5CB6}"/>
              </a:ext>
            </a:extLst>
          </p:cNvPr>
          <p:cNvSpPr/>
          <p:nvPr/>
        </p:nvSpPr>
        <p:spPr>
          <a:xfrm>
            <a:off x="5886638" y="2142066"/>
            <a:ext cx="4930588" cy="337072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Option #2 </a:t>
            </a:r>
            <a:r>
              <a:rPr lang="en-US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 Lease the vehicle</a:t>
            </a:r>
          </a:p>
          <a:p>
            <a:pPr algn="ctr"/>
            <a:endParaRPr lang="en-US" sz="2000" b="1" dirty="0">
              <a:sym typeface="Wingdings" panose="05000000000000000000" pitchFamily="2" charset="2"/>
            </a:endParaRPr>
          </a:p>
          <a:p>
            <a:pPr algn="ctr"/>
            <a:r>
              <a:rPr lang="en-US" sz="2000" b="1" dirty="0">
                <a:sym typeface="Wingdings" panose="05000000000000000000" pitchFamily="2" charset="2"/>
              </a:rPr>
              <a:t>No down payment required, but you choose to put a down payment of $5000</a:t>
            </a:r>
          </a:p>
          <a:p>
            <a:pPr algn="ctr"/>
            <a:r>
              <a:rPr lang="en-US" sz="2000" b="1" dirty="0">
                <a:sym typeface="Wingdings" panose="05000000000000000000" pitchFamily="2" charset="2"/>
              </a:rPr>
              <a:t>The lease payment is $449.68 per month +  taxes for 3 years</a:t>
            </a:r>
          </a:p>
          <a:p>
            <a:pPr algn="ctr"/>
            <a:r>
              <a:rPr lang="en-US" sz="2000" b="1" dirty="0">
                <a:sym typeface="Wingdings" panose="05000000000000000000" pitchFamily="2" charset="2"/>
              </a:rPr>
              <a:t>Buy out option is $16, 865. 72</a:t>
            </a:r>
            <a:endParaRPr lang="en-US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9C867C-77AC-4857-8FE4-ABA7F4E6002F}"/>
              </a:ext>
            </a:extLst>
          </p:cNvPr>
          <p:cNvSpPr/>
          <p:nvPr/>
        </p:nvSpPr>
        <p:spPr>
          <a:xfrm>
            <a:off x="2483224" y="5791200"/>
            <a:ext cx="6615952" cy="779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Which will you choose and WHY?</a:t>
            </a:r>
          </a:p>
        </p:txBody>
      </p:sp>
    </p:spTree>
    <p:extLst>
      <p:ext uri="{BB962C8B-B14F-4D97-AF65-F5344CB8AC3E}">
        <p14:creationId xmlns:p14="http://schemas.microsoft.com/office/powerpoint/2010/main" val="75626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3CBB-64C0-4FF6-9DD8-F4A5E9BAE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42" y="1066800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en-US" dirty="0"/>
              <a:t>You decide you are going to buy a new truck with a lease. You decide you are not going to pay a deposit. The truck is priced at $34800 and the lease is calculated at 6.9% compounded monthly for four years.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7B103-42AA-4EEF-94D3-19FFABF99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42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13127-01A8-4E10-AE53-689FB586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Workbook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F0DA6-3B95-4250-AA03-1EFC01FE5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Page 360</a:t>
            </a:r>
          </a:p>
          <a:p>
            <a:r>
              <a:rPr lang="en-US" sz="4800" b="1" dirty="0"/>
              <a:t>#1 - 6</a:t>
            </a:r>
          </a:p>
        </p:txBody>
      </p:sp>
      <p:pic>
        <p:nvPicPr>
          <p:cNvPr id="3074" name="Picture 2" descr="Image result for fom 11 absolute value">
            <a:extLst>
              <a:ext uri="{FF2B5EF4-FFF2-40B4-BE49-F238E27FC236}">
                <a16:creationId xmlns:a16="http://schemas.microsoft.com/office/drawing/2014/main" id="{05674223-3399-4B51-8F69-68FA0F974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63" y="609600"/>
            <a:ext cx="5213536" cy="59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9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C2EE-5843-497E-96CF-445499A8F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What is a lease?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9FF93-97C7-4B44-977D-4A4763ECE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An alternative to purchasing an expensive product is to lease it</a:t>
            </a:r>
          </a:p>
          <a:p>
            <a:r>
              <a:rPr lang="en-US" sz="3200" dirty="0"/>
              <a:t>Monthly payments are made to the leasing company to cover depreciation, taxes, and interest</a:t>
            </a:r>
          </a:p>
          <a:p>
            <a:r>
              <a:rPr lang="en-US" sz="3200" dirty="0"/>
              <a:t>When you are done your “lease” the vehicle is not owned, and a buy out is offered</a:t>
            </a:r>
          </a:p>
          <a:p>
            <a:pPr lvl="1"/>
            <a:r>
              <a:rPr lang="en-US" sz="3200" dirty="0"/>
              <a:t>The lease-end value is what is left to pay in order to own the vehicle </a:t>
            </a:r>
          </a:p>
        </p:txBody>
      </p:sp>
    </p:spTree>
    <p:extLst>
      <p:ext uri="{BB962C8B-B14F-4D97-AF65-F5344CB8AC3E}">
        <p14:creationId xmlns:p14="http://schemas.microsoft.com/office/powerpoint/2010/main" val="330943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os of a lease">
            <a:hlinkClick r:id="rId2"/>
            <a:extLst>
              <a:ext uri="{FF2B5EF4-FFF2-40B4-BE49-F238E27FC236}">
                <a16:creationId xmlns:a16="http://schemas.microsoft.com/office/drawing/2014/main" id="{1F4660AE-B76D-448F-89D2-F435EAA4D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91" y="317189"/>
            <a:ext cx="7586359" cy="505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4065A3-3EC2-4659-AE23-06D4FDDB5004}"/>
              </a:ext>
            </a:extLst>
          </p:cNvPr>
          <p:cNvCxnSpPr/>
          <p:nvPr/>
        </p:nvCxnSpPr>
        <p:spPr>
          <a:xfrm flipV="1">
            <a:off x="2286000" y="1990725"/>
            <a:ext cx="3648075" cy="1066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1EFDB6-CBB8-4CC8-9321-D4B0DDC6F221}"/>
              </a:ext>
            </a:extLst>
          </p:cNvPr>
          <p:cNvSpPr/>
          <p:nvPr/>
        </p:nvSpPr>
        <p:spPr>
          <a:xfrm>
            <a:off x="358588" y="2949388"/>
            <a:ext cx="3092824" cy="291801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Watch video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Consumer Report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9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CE0D4-A577-4AF9-9885-03C18103F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Why a Lease?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AB959-C169-46CD-8C1C-EF3AB83AE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13647"/>
            <a:ext cx="10591799" cy="45630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b="1" dirty="0"/>
              <a:t>Positives</a:t>
            </a:r>
          </a:p>
          <a:p>
            <a:r>
              <a:rPr lang="en-US" sz="3600" b="1" dirty="0"/>
              <a:t>Results in lower monthly payments than a loan</a:t>
            </a:r>
          </a:p>
          <a:p>
            <a:r>
              <a:rPr lang="en-US" sz="3600" b="1" dirty="0"/>
              <a:t>Works well for people who incomes are not large enough to afford monthly payments</a:t>
            </a:r>
          </a:p>
          <a:p>
            <a:r>
              <a:rPr lang="en-US" sz="3600" b="1" dirty="0"/>
              <a:t>Works well if you want a new vehicle every few years</a:t>
            </a:r>
          </a:p>
          <a:p>
            <a:pPr lvl="1"/>
            <a:r>
              <a:rPr lang="en-US" sz="3400" b="1" dirty="0"/>
              <a:t>This is good for work vehicles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Negatives</a:t>
            </a:r>
          </a:p>
          <a:p>
            <a:r>
              <a:rPr lang="en-US" sz="3600" b="1" dirty="0"/>
              <a:t>You do not own the vehicle at the end</a:t>
            </a:r>
          </a:p>
        </p:txBody>
      </p:sp>
    </p:spTree>
    <p:extLst>
      <p:ext uri="{BB962C8B-B14F-4D97-AF65-F5344CB8AC3E}">
        <p14:creationId xmlns:p14="http://schemas.microsoft.com/office/powerpoint/2010/main" val="86460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4578B-5442-4870-B77B-7A10557E2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1A9EB-4432-42F9-B424-7FC1430FA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ros of a lease">
            <a:extLst>
              <a:ext uri="{FF2B5EF4-FFF2-40B4-BE49-F238E27FC236}">
                <a16:creationId xmlns:a16="http://schemas.microsoft.com/office/drawing/2014/main" id="{ABFDE43D-8FBB-4CB6-AA6A-C24989289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6" y="395287"/>
            <a:ext cx="11336166" cy="60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8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ADB1-6AD6-4A1D-9673-AACA5AA6E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Using a TVM Solver for 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607BF-A14A-4BDD-AC93-41CE378E7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/>
              <a:t>Set the mode to BEGINNING</a:t>
            </a:r>
          </a:p>
          <a:p>
            <a:r>
              <a:rPr lang="en-US" sz="4800" b="1" dirty="0"/>
              <a:t>The Future Value is the residual value</a:t>
            </a:r>
          </a:p>
          <a:p>
            <a:r>
              <a:rPr lang="en-US" sz="4800" b="1" dirty="0"/>
              <a:t>The Future Value is negative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1136-ACA6-4081-8761-4C8F4E99A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Rules of Leasing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E0D61-B5C6-44F0-B607-C14E397FB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b="1" dirty="0"/>
              <a:t>GST (5%) and PST (7%) is calculated on the deposit and then divided by the number of payments in the lease (add this to the monthly lease payment)</a:t>
            </a:r>
          </a:p>
          <a:p>
            <a:r>
              <a:rPr lang="en-US" sz="4000" b="1" dirty="0"/>
              <a:t>May or my not require a low payment</a:t>
            </a:r>
          </a:p>
          <a:p>
            <a:r>
              <a:rPr lang="en-US" sz="4000" b="1" dirty="0"/>
              <a:t>There is a pre-agreed buyout options</a:t>
            </a:r>
          </a:p>
          <a:p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9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8CEC-68EF-437A-A0AC-EFC094446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89" y="179294"/>
            <a:ext cx="10131425" cy="14562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Leasing Example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E751A-88D6-4DE4-AEE1-5EE4C6CE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89" y="1523502"/>
            <a:ext cx="44672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ym typeface="Wingdings" panose="05000000000000000000" pitchFamily="2" charset="2"/>
              </a:rPr>
              <a:t>You are buying a new car.  You decide for a lease option.  You are leasing to own.  How much is this car going to totally cost you?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F95C7-E4C3-4F5C-AFD6-F9DD23ABA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975" y="309562"/>
            <a:ext cx="4267200" cy="62388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6FD7C8-04A9-453C-A4E5-7C395B449DA5}"/>
              </a:ext>
            </a:extLst>
          </p:cNvPr>
          <p:cNvSpPr/>
          <p:nvPr/>
        </p:nvSpPr>
        <p:spPr>
          <a:xfrm>
            <a:off x="434789" y="4840940"/>
            <a:ext cx="6288740" cy="19363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Steps: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Calculate tax on down payment (divide by # months and add to payment)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Calculate total payment (with 12% tax)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Total payment amount ($ x months)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Add down payment &amp;  residual value (amount left to own)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8CEC-68EF-437A-A0AC-EFC094446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89" y="179294"/>
            <a:ext cx="10131425" cy="14562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Leasing Example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E751A-88D6-4DE4-AEE1-5EE4C6CE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89" y="1523502"/>
            <a:ext cx="44672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ym typeface="Wingdings" panose="05000000000000000000" pitchFamily="2" charset="2"/>
              </a:rPr>
              <a:t>You want a used BMW.  You find this deal.  How much will this used vehicle cost you in the end?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6FD7C8-04A9-453C-A4E5-7C395B449DA5}"/>
              </a:ext>
            </a:extLst>
          </p:cNvPr>
          <p:cNvSpPr/>
          <p:nvPr/>
        </p:nvSpPr>
        <p:spPr>
          <a:xfrm>
            <a:off x="434789" y="4488515"/>
            <a:ext cx="6288740" cy="19363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Steps: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Calculate tax on down payment (divide by # months and add to payment)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Calculate total payment (with 12% tax)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Total payment amount ($ x months)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Add down payment &amp;  residual value (amount left to own)</a:t>
            </a:r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143B9-E945-489A-A081-21E13C7BF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562" y="0"/>
            <a:ext cx="4220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9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83</TotalTime>
  <Words>641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Celestial</vt:lpstr>
      <vt:lpstr>Buying, Renting, Leasing</vt:lpstr>
      <vt:lpstr>What is a lease?</vt:lpstr>
      <vt:lpstr>PowerPoint Presentation</vt:lpstr>
      <vt:lpstr>Why a Lease?</vt:lpstr>
      <vt:lpstr>PowerPoint Presentation</vt:lpstr>
      <vt:lpstr>Using a TVM Solver for Leases</vt:lpstr>
      <vt:lpstr>Rules of Leasing</vt:lpstr>
      <vt:lpstr>Leasing Example #1</vt:lpstr>
      <vt:lpstr>Leasing Example #2</vt:lpstr>
      <vt:lpstr>Leasing Example #3</vt:lpstr>
      <vt:lpstr>A SUV is advertised with a purchase price of $32,000.  You are considering the following options to buy the vehicle.</vt:lpstr>
      <vt:lpstr>You decide you are going to buy a new truck with a lease. You decide you are not going to pay a deposit. The truck is priced at $34800 and the lease is calculated at 6.9% compounded monthly for four years. </vt:lpstr>
      <vt:lpstr>Workbook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Buying, Renting, Leasing</dc:title>
  <dc:creator>Becker, Shona</dc:creator>
  <cp:lastModifiedBy>Becker, Shona</cp:lastModifiedBy>
  <cp:revision>20</cp:revision>
  <dcterms:created xsi:type="dcterms:W3CDTF">2019-12-18T05:17:57Z</dcterms:created>
  <dcterms:modified xsi:type="dcterms:W3CDTF">2019-12-18T20:34:01Z</dcterms:modified>
</cp:coreProperties>
</file>