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7" r:id="rId4"/>
    <p:sldId id="266" r:id="rId5"/>
    <p:sldId id="270" r:id="rId6"/>
    <p:sldId id="268" r:id="rId7"/>
    <p:sldId id="269" r:id="rId8"/>
    <p:sldId id="271" r:id="rId9"/>
    <p:sldId id="272" r:id="rId10"/>
    <p:sldId id="265" r:id="rId11"/>
    <p:sldId id="261" r:id="rId12"/>
    <p:sldId id="273" r:id="rId13"/>
    <p:sldId id="258" r:id="rId14"/>
    <p:sldId id="262" r:id="rId15"/>
    <p:sldId id="259" r:id="rId16"/>
    <p:sldId id="260" r:id="rId17"/>
    <p:sldId id="275" r:id="rId18"/>
    <p:sldId id="263" r:id="rId19"/>
    <p:sldId id="274" r:id="rId20"/>
    <p:sldId id="264" r:id="rId21"/>
    <p:sldId id="282" r:id="rId22"/>
    <p:sldId id="276" r:id="rId23"/>
    <p:sldId id="277" r:id="rId24"/>
    <p:sldId id="279" r:id="rId25"/>
    <p:sldId id="278" r:id="rId26"/>
    <p:sldId id="280" r:id="rId27"/>
    <p:sldId id="281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b="1" dirty="0">
                <a:solidFill>
                  <a:srgbClr val="FF0000"/>
                </a:solidFill>
              </a:rPr>
              <a:t>Montreal, Kyoto, &amp; Paris Agreements</a:t>
            </a:r>
            <a:r>
              <a:rPr lang="en-US" dirty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Environmental Sciences 11/12</a:t>
            </a:r>
          </a:p>
          <a:p>
            <a:r>
              <a:rPr lang="en-US" dirty="0"/>
              <a:t>June 3</a:t>
            </a:r>
            <a:r>
              <a:rPr lang="en-US" baseline="30000" dirty="0"/>
              <a:t>rd</a:t>
            </a:r>
            <a:r>
              <a:rPr lang="en-US" dirty="0"/>
              <a:t>, 2020</a:t>
            </a:r>
          </a:p>
        </p:txBody>
      </p:sp>
    </p:spTree>
    <p:extLst>
      <p:ext uri="{BB962C8B-B14F-4D97-AF65-F5344CB8AC3E}">
        <p14:creationId xmlns:p14="http://schemas.microsoft.com/office/powerpoint/2010/main" val="664286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644" y="0"/>
            <a:ext cx="8534400" cy="1507067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Green house Gases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464" y="1880287"/>
            <a:ext cx="5650427" cy="3615267"/>
          </a:xfrm>
        </p:spPr>
        <p:txBody>
          <a:bodyPr>
            <a:normAutofit fontScale="92500" lnSpcReduction="20000"/>
          </a:bodyPr>
          <a:lstStyle/>
          <a:p>
            <a:r>
              <a:rPr lang="en-US" sz="3600" b="1" dirty="0"/>
              <a:t>Methane</a:t>
            </a:r>
          </a:p>
          <a:p>
            <a:r>
              <a:rPr lang="en-US" sz="3600" b="1" dirty="0"/>
              <a:t>Nitrous oxide</a:t>
            </a:r>
          </a:p>
          <a:p>
            <a:r>
              <a:rPr lang="en-US" sz="3600" b="1" dirty="0"/>
              <a:t>Carbon dioxide</a:t>
            </a:r>
          </a:p>
          <a:p>
            <a:r>
              <a:rPr lang="en-US" sz="3600" b="1" dirty="0"/>
              <a:t>Bad ozone</a:t>
            </a:r>
          </a:p>
          <a:p>
            <a:r>
              <a:rPr lang="en-US" sz="3600" b="1" dirty="0"/>
              <a:t>Hydrochlorofluorocarbon</a:t>
            </a:r>
          </a:p>
          <a:p>
            <a:r>
              <a:rPr lang="en-US" sz="3600" b="1" dirty="0"/>
              <a:t>Sulphur dioxide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284" y="882285"/>
            <a:ext cx="5479176" cy="509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046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05" y="380513"/>
            <a:ext cx="11548906" cy="600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574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218" y="0"/>
            <a:ext cx="8534400" cy="1507067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Kyoto </a:t>
            </a:r>
            <a:r>
              <a:rPr lang="en-US" b="1" dirty="0" err="1">
                <a:solidFill>
                  <a:srgbClr val="FF0000"/>
                </a:solidFill>
              </a:rPr>
              <a:t>Protocal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217" y="1392195"/>
            <a:ext cx="6077841" cy="4474061"/>
          </a:xfrm>
        </p:spPr>
        <p:txBody>
          <a:bodyPr>
            <a:noAutofit/>
          </a:bodyPr>
          <a:lstStyle/>
          <a:p>
            <a:r>
              <a:rPr lang="en-US" sz="3600" b="1" dirty="0"/>
              <a:t>Main objective:</a:t>
            </a:r>
          </a:p>
          <a:p>
            <a:pPr lvl="1"/>
            <a: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  <a:t>Reduce greenhouse gasses in developed countries</a:t>
            </a:r>
          </a:p>
          <a:p>
            <a:pPr lvl="1"/>
            <a: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  <a:t>25-40% decrease of emissions for developed countries</a:t>
            </a:r>
          </a:p>
          <a:p>
            <a:pPr marL="0" indent="0">
              <a:buNone/>
            </a:pP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170" name="Picture 2" descr="Climate: What's to become of the Kyoto Protocol?">
            <a:extLst>
              <a:ext uri="{FF2B5EF4-FFF2-40B4-BE49-F238E27FC236}">
                <a16:creationId xmlns:a16="http://schemas.microsoft.com/office/drawing/2014/main" id="{5CC96755-A9B8-4A62-A063-1695015F9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630" y="238125"/>
            <a:ext cx="4876800" cy="455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488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218" y="0"/>
            <a:ext cx="8534400" cy="1507067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Kyoto </a:t>
            </a:r>
            <a:r>
              <a:rPr lang="en-US" b="1" dirty="0" err="1">
                <a:solidFill>
                  <a:srgbClr val="FF0000"/>
                </a:solidFill>
              </a:rPr>
              <a:t>Protocal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218" y="1392195"/>
            <a:ext cx="11538456" cy="4474061"/>
          </a:xfrm>
        </p:spPr>
        <p:txBody>
          <a:bodyPr>
            <a:noAutofit/>
          </a:bodyPr>
          <a:lstStyle/>
          <a:p>
            <a:r>
              <a:rPr lang="en-CA" sz="2800" b="1" dirty="0"/>
              <a:t>international plan to slow global warming (signed Dec 1997)</a:t>
            </a:r>
          </a:p>
          <a:p>
            <a:r>
              <a:rPr lang="en-CA" sz="2800" b="1" dirty="0"/>
              <a:t>try to reduce global greenhouse gas to 5.2% below 1990 levels.</a:t>
            </a:r>
          </a:p>
          <a:p>
            <a:r>
              <a:rPr lang="en-CA" sz="2800" b="1" dirty="0"/>
              <a:t>use a </a:t>
            </a:r>
            <a:r>
              <a:rPr lang="en-CA" sz="2800" b="1" dirty="0">
                <a:solidFill>
                  <a:schemeClr val="accent6">
                    <a:lumMod val="50000"/>
                  </a:schemeClr>
                </a:solidFill>
              </a:rPr>
              <a:t>carbon credit system </a:t>
            </a:r>
            <a:r>
              <a:rPr lang="en-CA" sz="2800" b="1" dirty="0"/>
              <a:t>to balance production of carbon dioxide with reduction programs</a:t>
            </a:r>
          </a:p>
          <a:p>
            <a:r>
              <a:rPr lang="en-CA" sz="2800" b="1" dirty="0"/>
              <a:t>Agreement went into force in February of 2005, fees to be paid if not reached goal in 2012</a:t>
            </a:r>
          </a:p>
          <a:p>
            <a:r>
              <a:rPr lang="en-CA" sz="2800" b="1" dirty="0">
                <a:solidFill>
                  <a:schemeClr val="accent6">
                    <a:lumMod val="50000"/>
                  </a:schemeClr>
                </a:solidFill>
              </a:rPr>
              <a:t>Not ratified </a:t>
            </a:r>
            <a:r>
              <a:rPr lang="en-CA" sz="2800" b="1" dirty="0"/>
              <a:t>by only two developed countries:</a:t>
            </a:r>
          </a:p>
          <a:p>
            <a:pPr lvl="2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U.S. and Australia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0299" y="4637478"/>
            <a:ext cx="261937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707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218" y="0"/>
            <a:ext cx="8534400" cy="1507067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Kyoto </a:t>
            </a:r>
            <a:r>
              <a:rPr lang="en-US" b="1" dirty="0" err="1">
                <a:solidFill>
                  <a:srgbClr val="FF0000"/>
                </a:solidFill>
              </a:rPr>
              <a:t>Protocal</a:t>
            </a:r>
            <a:r>
              <a:rPr lang="en-US" b="1" dirty="0">
                <a:solidFill>
                  <a:srgbClr val="FF0000"/>
                </a:solidFill>
              </a:rPr>
              <a:t> (Canada)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589" y="1392195"/>
            <a:ext cx="10690305" cy="4474061"/>
          </a:xfrm>
        </p:spPr>
        <p:txBody>
          <a:bodyPr>
            <a:noAutofit/>
          </a:bodyPr>
          <a:lstStyle/>
          <a:p>
            <a:r>
              <a:rPr lang="en-US" sz="3600" b="1" dirty="0"/>
              <a:t>Canada's Kyoto target was a 6% total reduction in greenhouse gas (GHG) emissions by 2012</a:t>
            </a:r>
          </a:p>
          <a:p>
            <a:r>
              <a:rPr lang="en-US" sz="3600" b="1" dirty="0"/>
              <a:t>greenhouse gas emissions increased</a:t>
            </a:r>
            <a:r>
              <a:rPr lang="en-US" sz="3600" b="1" baseline="30000" dirty="0"/>
              <a:t> </a:t>
            </a:r>
            <a:r>
              <a:rPr lang="en-US" sz="3600" b="1" dirty="0"/>
              <a:t>approximately 24.1% between 1990 and 2008</a:t>
            </a:r>
          </a:p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  <a:t>Canada withdrew 2012</a:t>
            </a:r>
          </a:p>
        </p:txBody>
      </p:sp>
    </p:spTree>
    <p:extLst>
      <p:ext uri="{BB962C8B-B14F-4D97-AF65-F5344CB8AC3E}">
        <p14:creationId xmlns:p14="http://schemas.microsoft.com/office/powerpoint/2010/main" val="1022738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002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28" y="113040"/>
            <a:ext cx="8534400" cy="1507067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Why Canada Left Kyoto in 2012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737" y="1408484"/>
            <a:ext cx="11213972" cy="3615267"/>
          </a:xfrm>
        </p:spPr>
        <p:txBody>
          <a:bodyPr>
            <a:noAutofit/>
          </a:bodyPr>
          <a:lstStyle/>
          <a:p>
            <a:r>
              <a:rPr lang="en-US" sz="3600" b="1" dirty="0"/>
              <a:t>Actions were never taken to limit CO</a:t>
            </a:r>
            <a:r>
              <a:rPr lang="en-US" sz="3600" b="1" baseline="-25000" dirty="0"/>
              <a:t>2</a:t>
            </a:r>
            <a:r>
              <a:rPr lang="en-US" sz="3600" b="1" dirty="0"/>
              <a:t> in industry, so 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  <a:t>not near 2012 targets</a:t>
            </a:r>
          </a:p>
          <a:p>
            <a:r>
              <a:rPr lang="en-US" sz="3600" b="1" dirty="0"/>
              <a:t>Focus recently on oil industry</a:t>
            </a:r>
          </a:p>
          <a:p>
            <a:r>
              <a:rPr lang="en-US" sz="3600" b="1" dirty="0"/>
              <a:t>Would have received over 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  <a:t>$14 billion in penalties</a:t>
            </a:r>
            <a:r>
              <a:rPr lang="en-US" sz="3600" b="1" dirty="0"/>
              <a:t> if not reach targets</a:t>
            </a:r>
          </a:p>
        </p:txBody>
      </p:sp>
    </p:spTree>
    <p:extLst>
      <p:ext uri="{BB962C8B-B14F-4D97-AF65-F5344CB8AC3E}">
        <p14:creationId xmlns:p14="http://schemas.microsoft.com/office/powerpoint/2010/main" val="1449679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3A96D-3FAA-42F5-9160-1DA7307E1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86747-6F9A-451D-904B-E607033AB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The Paris Agreement in a Nutshell | Track 0">
            <a:extLst>
              <a:ext uri="{FF2B5EF4-FFF2-40B4-BE49-F238E27FC236}">
                <a16:creationId xmlns:a16="http://schemas.microsoft.com/office/drawing/2014/main" id="{1FA7101A-C7CC-49B0-9882-0F88EA4BC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9050"/>
            <a:ext cx="10334625" cy="681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896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103" y="0"/>
            <a:ext cx="8534400" cy="1507067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Paris agreement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1" y="1383957"/>
            <a:ext cx="11252415" cy="464705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Focus on reducing fossil fuel use</a:t>
            </a:r>
          </a:p>
          <a:p>
            <a:pPr lvl="1"/>
            <a:r>
              <a:rPr lang="en-US" sz="3000" b="1" dirty="0">
                <a:solidFill>
                  <a:srgbClr val="002060"/>
                </a:solidFill>
              </a:rPr>
              <a:t>Large contributor to release of CO</a:t>
            </a:r>
            <a:r>
              <a:rPr lang="en-US" sz="3000" b="1" baseline="-25000" dirty="0">
                <a:solidFill>
                  <a:srgbClr val="002060"/>
                </a:solidFill>
              </a:rPr>
              <a:t>2</a:t>
            </a:r>
            <a:r>
              <a:rPr lang="en-US" sz="3000" b="1" dirty="0">
                <a:solidFill>
                  <a:srgbClr val="002060"/>
                </a:solidFill>
              </a:rPr>
              <a:t> into atmosphere</a:t>
            </a:r>
          </a:p>
          <a:p>
            <a:r>
              <a:rPr lang="en-US" sz="3200" b="1" dirty="0">
                <a:solidFill>
                  <a:srgbClr val="002060"/>
                </a:solidFill>
              </a:rPr>
              <a:t>Divide up responsibility between developed and developing countries</a:t>
            </a:r>
          </a:p>
          <a:p>
            <a:r>
              <a:rPr lang="en-US" sz="3200" b="1" dirty="0">
                <a:solidFill>
                  <a:srgbClr val="002060"/>
                </a:solidFill>
              </a:rPr>
              <a:t>Developed countries provide $$ to developing countries to help support clean energy use</a:t>
            </a:r>
          </a:p>
          <a:p>
            <a:endParaRPr lang="en-US" sz="3200" b="1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047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103" y="0"/>
            <a:ext cx="8534400" cy="1507067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Paris agreement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1" y="1383957"/>
            <a:ext cx="11252415" cy="4647055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dirty="0"/>
              <a:t>December 2015 (ratified Sept 2016)</a:t>
            </a:r>
          </a:p>
          <a:p>
            <a:r>
              <a:rPr lang="en-US" sz="3200" b="1" dirty="0"/>
              <a:t>195 countries</a:t>
            </a:r>
          </a:p>
          <a:p>
            <a:r>
              <a:rPr lang="en-US" sz="3200" b="1" dirty="0"/>
              <a:t>Hold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temperature increase to below 2º C </a:t>
            </a:r>
            <a:r>
              <a:rPr lang="en-US" sz="3200" b="1" dirty="0"/>
              <a:t>(for 2030)</a:t>
            </a:r>
          </a:p>
          <a:p>
            <a:pPr lvl="1"/>
            <a:r>
              <a:rPr lang="en-US" sz="3000" b="1" dirty="0"/>
              <a:t>Aim for 1.5ºC</a:t>
            </a:r>
          </a:p>
          <a:p>
            <a:r>
              <a:rPr lang="en-US" sz="3200" b="1" dirty="0"/>
              <a:t>All countries have to cut emissions by they are allowed to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set own national objectives</a:t>
            </a:r>
          </a:p>
          <a:p>
            <a:r>
              <a:rPr lang="en-US" sz="3200" b="1" dirty="0"/>
              <a:t>Check in every 5 years</a:t>
            </a:r>
          </a:p>
          <a:p>
            <a:pPr lvl="1"/>
            <a:r>
              <a:rPr lang="en-US" sz="3000" b="1" dirty="0"/>
              <a:t>No financial penalties if do not reach goal</a:t>
            </a:r>
          </a:p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US withdraw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910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667" y="373220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Three main global agreements focused on our environment and atmosphere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736" y="1880287"/>
            <a:ext cx="7965276" cy="3615267"/>
          </a:xfrm>
        </p:spPr>
        <p:txBody>
          <a:bodyPr>
            <a:normAutofit/>
          </a:bodyPr>
          <a:lstStyle/>
          <a:p>
            <a:r>
              <a:rPr lang="en-US" sz="3600" b="1" dirty="0"/>
              <a:t>Montreal Protocol (1987) – CFC’s</a:t>
            </a:r>
          </a:p>
          <a:p>
            <a:r>
              <a:rPr lang="en-US" sz="3600" b="1" dirty="0"/>
              <a:t>Kyoto Protocol (1997) – GHG’s</a:t>
            </a:r>
          </a:p>
          <a:p>
            <a:r>
              <a:rPr lang="en-US" sz="3600" b="1" dirty="0"/>
              <a:t>Paris Protocol (2016) - 2ºC</a:t>
            </a:r>
          </a:p>
        </p:txBody>
      </p:sp>
      <p:pic>
        <p:nvPicPr>
          <p:cNvPr id="1026" name="Picture 2" descr="Is The Earth Alive? That Depends On Your Definition Of Life : 13.7 ...">
            <a:extLst>
              <a:ext uri="{FF2B5EF4-FFF2-40B4-BE49-F238E27FC236}">
                <a16:creationId xmlns:a16="http://schemas.microsoft.com/office/drawing/2014/main" id="{63D5B78B-1534-4BC3-A42E-2EEFBFFDB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012" y="1911485"/>
            <a:ext cx="3145331" cy="303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923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11" y="280086"/>
            <a:ext cx="11632986" cy="641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293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103" y="0"/>
            <a:ext cx="8534400" cy="1507067"/>
          </a:xfrm>
        </p:spPr>
        <p:txBody>
          <a:bodyPr>
            <a:norm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Paris agreement – Canada’s Actions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988" y="2079812"/>
            <a:ext cx="11252415" cy="3951200"/>
          </a:xfrm>
        </p:spPr>
        <p:txBody>
          <a:bodyPr>
            <a:noAutofit/>
          </a:bodyPr>
          <a:lstStyle/>
          <a:p>
            <a:r>
              <a:rPr lang="en-US" sz="2400" b="1"/>
              <a:t>Committed to giving $2.65 billion of climate finance to developing countries</a:t>
            </a:r>
          </a:p>
          <a:p>
            <a:pPr lvl="1"/>
            <a:r>
              <a:rPr lang="en-US" sz="2400" b="1"/>
              <a:t>Help developing countries to transition to low carbon options</a:t>
            </a:r>
          </a:p>
          <a:p>
            <a:r>
              <a:rPr lang="en-US" sz="2400" b="1"/>
              <a:t>By 2030 cut emissions by 30% from 2005 levels</a:t>
            </a:r>
          </a:p>
          <a:p>
            <a:r>
              <a:rPr lang="en-US" sz="2400" b="1"/>
              <a:t>Phase out coal-fired powerplants</a:t>
            </a:r>
          </a:p>
          <a:p>
            <a:pPr lvl="1"/>
            <a:r>
              <a:rPr lang="en-US" sz="2400" b="1"/>
              <a:t>Alberta and NS are main two provinces in Canada with Coal-fired powerplants</a:t>
            </a:r>
          </a:p>
          <a:p>
            <a:pPr lvl="1"/>
            <a:r>
              <a:rPr lang="en-US" sz="2400" b="1"/>
              <a:t>BC has 0 coal pp, but we produce coal for export</a:t>
            </a:r>
          </a:p>
          <a:p>
            <a:r>
              <a:rPr lang="en-US" sz="2400" b="1"/>
              <a:t>30% of all passenger vehicles sold by 2030 will be zero-emissions</a:t>
            </a:r>
          </a:p>
          <a:p>
            <a:r>
              <a:rPr lang="en-US" sz="2400" b="1"/>
              <a:t>100% of all passenger vehicles sold by 2040 will be zero-emissions</a:t>
            </a:r>
            <a:endParaRPr lang="en-US" sz="2400" b="1" dirty="0"/>
          </a:p>
        </p:txBody>
      </p:sp>
      <p:pic>
        <p:nvPicPr>
          <p:cNvPr id="11266" name="Picture 2" descr="Drapeau du Canada â WikipÃ©dia">
            <a:extLst>
              <a:ext uri="{FF2B5EF4-FFF2-40B4-BE49-F238E27FC236}">
                <a16:creationId xmlns:a16="http://schemas.microsoft.com/office/drawing/2014/main" id="{A79DF12A-56B5-4B6F-98BE-BBDDEF8C4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077" y="69750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580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B518F-A65C-4EFF-A22A-99F69081F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18" y="-52295"/>
            <a:ext cx="8534400" cy="1507067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Our Atmosphere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6F3D7-82A8-42B5-89FF-606CF6F58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789" y="1454772"/>
            <a:ext cx="8534400" cy="4865346"/>
          </a:xfrm>
        </p:spPr>
        <p:txBody>
          <a:bodyPr/>
          <a:lstStyle/>
          <a:p>
            <a:r>
              <a:rPr lang="en-US" sz="2800" b="1" dirty="0"/>
              <a:t>Due June 12</a:t>
            </a:r>
            <a:r>
              <a:rPr lang="en-US" sz="2800" b="1" baseline="30000" dirty="0"/>
              <a:t>th</a:t>
            </a:r>
            <a:r>
              <a:rPr lang="en-US" sz="2800" b="1" dirty="0"/>
              <a:t> (two week project)</a:t>
            </a:r>
          </a:p>
          <a:p>
            <a:r>
              <a:rPr lang="en-US" sz="2800" b="1" dirty="0"/>
              <a:t>Choose 1 of the 4 options</a:t>
            </a:r>
          </a:p>
          <a:p>
            <a:pPr lvl="1"/>
            <a:r>
              <a:rPr lang="en-US" sz="2800" b="1" dirty="0"/>
              <a:t>Extreme Weather</a:t>
            </a:r>
          </a:p>
          <a:p>
            <a:pPr lvl="1"/>
            <a:r>
              <a:rPr lang="en-US" sz="2800" b="1" dirty="0"/>
              <a:t>Food Security</a:t>
            </a:r>
          </a:p>
          <a:p>
            <a:pPr lvl="1"/>
            <a:r>
              <a:rPr lang="en-US" sz="2800" b="1" dirty="0"/>
              <a:t>Local Action Options</a:t>
            </a:r>
          </a:p>
          <a:p>
            <a:pPr lvl="1"/>
            <a:r>
              <a:rPr lang="en-US" sz="2800" b="1" dirty="0"/>
              <a:t>Take Action</a:t>
            </a:r>
          </a:p>
          <a:p>
            <a:pPr lvl="1"/>
            <a:endParaRPr lang="en-US" dirty="0"/>
          </a:p>
        </p:txBody>
      </p:sp>
      <p:pic>
        <p:nvPicPr>
          <p:cNvPr id="9220" name="Picture 4" descr="Why Does Earth Have an Atmosphere? | Live Science">
            <a:extLst>
              <a:ext uri="{FF2B5EF4-FFF2-40B4-BE49-F238E27FC236}">
                <a16:creationId xmlns:a16="http://schemas.microsoft.com/office/drawing/2014/main" id="{32D63D71-37F4-4B43-832D-A3882C7F3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075" y="1454052"/>
            <a:ext cx="4320228" cy="301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1290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B518F-A65C-4EFF-A22A-99F69081F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18" y="-52295"/>
            <a:ext cx="8534400" cy="1507067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Our Atmosphere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6F3D7-82A8-42B5-89FF-606CF6F58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789" y="1454772"/>
            <a:ext cx="8534400" cy="3615267"/>
          </a:xfrm>
        </p:spPr>
        <p:txBody>
          <a:bodyPr/>
          <a:lstStyle/>
          <a:p>
            <a:r>
              <a:rPr lang="en-US" dirty="0"/>
              <a:t>Due June 12</a:t>
            </a:r>
            <a:r>
              <a:rPr lang="en-US" baseline="30000" dirty="0"/>
              <a:t>th</a:t>
            </a:r>
            <a:r>
              <a:rPr lang="en-US" dirty="0"/>
              <a:t> (two week project)</a:t>
            </a:r>
          </a:p>
          <a:p>
            <a:r>
              <a:rPr lang="en-US" dirty="0"/>
              <a:t>Choose 1 of the 4 options</a:t>
            </a:r>
          </a:p>
          <a:p>
            <a:pPr lvl="1"/>
            <a:r>
              <a:rPr lang="en-US" dirty="0"/>
              <a:t>Weather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3226B0-B4A8-424A-80FF-2F2A1125C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612"/>
            <a:ext cx="12192000" cy="65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0804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4DCA9-6919-4811-A866-A87EA1E2B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BB4A6-6098-48E0-924B-4D71D903C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7082B9-AB90-4EA3-966F-7CA1ADEF9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6058"/>
            <a:ext cx="12061403" cy="389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9532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26400-01F7-49B3-A773-FCA8A6B95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493E2-3988-4059-8A18-6D500F697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74D41C-B844-4D2C-B32C-05ED9A20B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1852"/>
            <a:ext cx="12192000" cy="443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4579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85813-5E1D-4779-A56C-9F606AF41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00" y="-66739"/>
            <a:ext cx="11149200" cy="202104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Guest Speaker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Gold Mining and Gold Exploration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F1F4D-4D80-47A8-A319-0FB4397A4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84" y="1954305"/>
            <a:ext cx="8534400" cy="3615267"/>
          </a:xfrm>
        </p:spPr>
        <p:txBody>
          <a:bodyPr/>
          <a:lstStyle/>
          <a:p>
            <a:r>
              <a:rPr lang="en-US" sz="3200" b="1" dirty="0"/>
              <a:t>Taylor and Riley Ledoux</a:t>
            </a:r>
          </a:p>
          <a:p>
            <a:r>
              <a:rPr lang="en-US" sz="3200" b="1" dirty="0"/>
              <a:t>Working for Mining Company to explore and discover gold in Yukon and Whitehorse</a:t>
            </a:r>
          </a:p>
          <a:p>
            <a:r>
              <a:rPr lang="en-US" sz="3200" b="1" dirty="0"/>
              <a:t>UBC Vancouver Geology (undergrad and masters)</a:t>
            </a:r>
          </a:p>
          <a:p>
            <a:pPr lvl="1"/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2B94BEF-D4E4-4DF6-9878-CD66390AF7F7}"/>
              </a:ext>
            </a:extLst>
          </p:cNvPr>
          <p:cNvSpPr/>
          <p:nvPr/>
        </p:nvSpPr>
        <p:spPr>
          <a:xfrm>
            <a:off x="5414682" y="4993341"/>
            <a:ext cx="5961530" cy="160468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Thursday, June 4</a:t>
            </a:r>
            <a:r>
              <a:rPr lang="en-US" sz="2400" b="1" baseline="30000" dirty="0">
                <a:solidFill>
                  <a:srgbClr val="FF0000"/>
                </a:solidFill>
              </a:rPr>
              <a:t>th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1pm – 1:30pm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Look for invite in your school email</a:t>
            </a:r>
          </a:p>
        </p:txBody>
      </p:sp>
      <p:pic>
        <p:nvPicPr>
          <p:cNvPr id="10242" name="Picture 2" descr="Victoria Gold outlines $508m Yukon mine - MINING.COM">
            <a:extLst>
              <a:ext uri="{FF2B5EF4-FFF2-40B4-BE49-F238E27FC236}">
                <a16:creationId xmlns:a16="http://schemas.microsoft.com/office/drawing/2014/main" id="{B8BC8ECB-3170-45D8-A001-826DF5204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519" y="1673524"/>
            <a:ext cx="3407518" cy="191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0573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17139-CE75-4F2C-8389-F17BB33A4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103591"/>
            <a:ext cx="8534400" cy="1507067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Rest of the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DC1D5-DC3E-4581-9FD7-46E26C819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797423"/>
            <a:ext cx="10360306" cy="4639236"/>
          </a:xfrm>
        </p:spPr>
        <p:txBody>
          <a:bodyPr>
            <a:normAutofit lnSpcReduction="10000"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June 8 – 12: </a:t>
            </a:r>
            <a:r>
              <a:rPr lang="en-US" sz="2800" b="1" dirty="0"/>
              <a:t>Carbon Recapture Technologies</a:t>
            </a:r>
          </a:p>
          <a:p>
            <a:pPr lvl="1"/>
            <a:r>
              <a:rPr lang="en-US" sz="2800" b="1" dirty="0"/>
              <a:t>Atmosphere Project Due June 12</a:t>
            </a:r>
            <a:r>
              <a:rPr lang="en-US" sz="2800" b="1" baseline="30000" dirty="0"/>
              <a:t>th</a:t>
            </a:r>
          </a:p>
          <a:p>
            <a:pPr lvl="1"/>
            <a:endParaRPr lang="en-US" sz="2800" b="1" dirty="0"/>
          </a:p>
          <a:p>
            <a:r>
              <a:rPr lang="en-US" sz="2800" b="1" dirty="0">
                <a:solidFill>
                  <a:srgbClr val="FF0000"/>
                </a:solidFill>
              </a:rPr>
              <a:t>June 15 – 19: </a:t>
            </a:r>
            <a:r>
              <a:rPr lang="en-US" sz="2800" b="1" dirty="0"/>
              <a:t>Final Project (Course Big Ideas)</a:t>
            </a:r>
          </a:p>
          <a:p>
            <a:pPr lvl="1"/>
            <a:r>
              <a:rPr lang="en-US" sz="2600" b="1" dirty="0"/>
              <a:t>You give input on your grade (%) based on evidence of Term 3 and 4 projects and participation</a:t>
            </a:r>
          </a:p>
          <a:p>
            <a:endParaRPr lang="en-US" sz="2800" b="1" dirty="0"/>
          </a:p>
          <a:p>
            <a:r>
              <a:rPr lang="en-US" sz="2800" b="1" dirty="0">
                <a:solidFill>
                  <a:srgbClr val="FF0000"/>
                </a:solidFill>
              </a:rPr>
              <a:t>June 22 – 24: </a:t>
            </a:r>
            <a:r>
              <a:rPr lang="en-US" sz="2800" b="1" dirty="0"/>
              <a:t>“I” Days for anyone who has not completed projects (in school)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19015EA-6DF8-46D4-85A1-0228D098207E}"/>
              </a:ext>
            </a:extLst>
          </p:cNvPr>
          <p:cNvSpPr/>
          <p:nvPr/>
        </p:nvSpPr>
        <p:spPr>
          <a:xfrm>
            <a:off x="7001435" y="103591"/>
            <a:ext cx="3711388" cy="174811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 more projects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No final exam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2 more lessons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2 more guest speakers</a:t>
            </a:r>
          </a:p>
        </p:txBody>
      </p:sp>
    </p:spTree>
    <p:extLst>
      <p:ext uri="{BB962C8B-B14F-4D97-AF65-F5344CB8AC3E}">
        <p14:creationId xmlns:p14="http://schemas.microsoft.com/office/powerpoint/2010/main" val="3731818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D520A-16B3-405A-9032-15E2E7843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0"/>
            <a:ext cx="8534400" cy="1507067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Chlorofluorocarbons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2358B-5A1A-4988-BB38-E1E0AC6FA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699" y="1598170"/>
            <a:ext cx="4951514" cy="2951275"/>
          </a:xfrm>
        </p:spPr>
        <p:txBody>
          <a:bodyPr>
            <a:normAutofit/>
          </a:bodyPr>
          <a:lstStyle/>
          <a:p>
            <a:r>
              <a:rPr lang="en-US" sz="3600" dirty="0"/>
              <a:t>Created to be used for aerosols and coolants</a:t>
            </a:r>
          </a:p>
          <a:p>
            <a:endParaRPr lang="en-US" sz="3600" dirty="0"/>
          </a:p>
        </p:txBody>
      </p:sp>
      <p:pic>
        <p:nvPicPr>
          <p:cNvPr id="3074" name="Picture 2" descr="The Chlorofluorocarbons (CFCs) and ozone layer - YouTube">
            <a:extLst>
              <a:ext uri="{FF2B5EF4-FFF2-40B4-BE49-F238E27FC236}">
                <a16:creationId xmlns:a16="http://schemas.microsoft.com/office/drawing/2014/main" id="{BECCCA5F-89E9-485C-AB2A-11792495B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913" y="1507067"/>
            <a:ext cx="6312171" cy="355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987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D520A-16B3-405A-9032-15E2E7843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0"/>
            <a:ext cx="8534400" cy="1507067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Montreal Protocol (1987)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2358B-5A1A-4988-BB38-E1E0AC6FA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374" y="1721223"/>
            <a:ext cx="7529209" cy="4997681"/>
          </a:xfrm>
        </p:spPr>
        <p:txBody>
          <a:bodyPr>
            <a:normAutofit fontScale="92500"/>
          </a:bodyPr>
          <a:lstStyle/>
          <a:p>
            <a:r>
              <a:rPr lang="en-US" sz="3600" dirty="0"/>
              <a:t>In 1985 discovered that there was a hole in the ozone over the Arctic</a:t>
            </a:r>
          </a:p>
          <a:p>
            <a:r>
              <a:rPr lang="en-US" sz="3600" dirty="0"/>
              <a:t>1987 – 30 countries signed Montreal Protocol</a:t>
            </a:r>
          </a:p>
          <a:p>
            <a:r>
              <a:rPr lang="en-US" sz="3600" dirty="0"/>
              <a:t>Since, now signed by 197 UN countries</a:t>
            </a:r>
          </a:p>
          <a:p>
            <a:r>
              <a:rPr lang="en-US" sz="3600" dirty="0"/>
              <a:t>Created a list of controlled substances (CFC focused)</a:t>
            </a:r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2050" name="Picture 2" descr="1987â2017: 30th Anniversary of the Montreal Protocol | Umweltbundesamt">
            <a:extLst>
              <a:ext uri="{FF2B5EF4-FFF2-40B4-BE49-F238E27FC236}">
                <a16:creationId xmlns:a16="http://schemas.microsoft.com/office/drawing/2014/main" id="{562E1E78-9F45-42B5-A5E3-9C04DDA62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583" y="606800"/>
            <a:ext cx="3816890" cy="540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84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5C5DB2-7DC6-49B1-B573-8E552A726D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51" t="18865" r="37286" b="25957"/>
          <a:stretch/>
        </p:blipFill>
        <p:spPr>
          <a:xfrm>
            <a:off x="1206196" y="322550"/>
            <a:ext cx="10301592" cy="621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6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D520A-16B3-405A-9032-15E2E7843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0"/>
            <a:ext cx="8534400" cy="1507067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Montreal Protocol (1987)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2358B-5A1A-4988-BB38-E1E0AC6FA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097" y="1135038"/>
            <a:ext cx="7529209" cy="5700408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Ban on the production of CFC’s and halons</a:t>
            </a:r>
          </a:p>
          <a:p>
            <a:r>
              <a:rPr lang="en-US" sz="3600" dirty="0"/>
              <a:t>Timelines for both developed and developing countries</a:t>
            </a:r>
          </a:p>
          <a:p>
            <a:r>
              <a:rPr lang="en-US" sz="3600" dirty="0"/>
              <a:t>Countries met often and added new banned and restricted substances</a:t>
            </a:r>
          </a:p>
          <a:p>
            <a:r>
              <a:rPr lang="en-US" sz="3600" dirty="0"/>
              <a:t>Signs that the ozone layer is healing (expected to be completely healed by 2050)</a:t>
            </a:r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2050" name="Picture 2" descr="1987â2017: 30th Anniversary of the Montreal Protocol | Umweltbundesamt">
            <a:extLst>
              <a:ext uri="{FF2B5EF4-FFF2-40B4-BE49-F238E27FC236}">
                <a16:creationId xmlns:a16="http://schemas.microsoft.com/office/drawing/2014/main" id="{562E1E78-9F45-42B5-A5E3-9C04DDA62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583" y="606800"/>
            <a:ext cx="3816890" cy="540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714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D520A-16B3-405A-9032-15E2E7843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0"/>
            <a:ext cx="8534400" cy="1507067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Montreal Protocol (1987)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2358B-5A1A-4988-BB38-E1E0AC6FA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097" y="1135038"/>
            <a:ext cx="7529209" cy="5700408"/>
          </a:xfrm>
        </p:spPr>
        <p:txBody>
          <a:bodyPr>
            <a:normAutofit/>
          </a:bodyPr>
          <a:lstStyle/>
          <a:p>
            <a:r>
              <a:rPr lang="en-US" sz="3600" b="1" dirty="0"/>
              <a:t>Developed countries </a:t>
            </a:r>
            <a:r>
              <a:rPr lang="en-US" sz="3600" dirty="0"/>
              <a:t>to reduce their consumption of HCFCs and will completely phase them out by 2020. </a:t>
            </a:r>
          </a:p>
          <a:p>
            <a:r>
              <a:rPr lang="en-US" sz="3600" b="1" dirty="0"/>
              <a:t>Developing countries </a:t>
            </a:r>
            <a:r>
              <a:rPr lang="en-US" sz="3600" dirty="0"/>
              <a:t>agreed to start their phase out process in 2013 and are now in a phase-out of HCFCs by 2030.</a:t>
            </a:r>
          </a:p>
        </p:txBody>
      </p:sp>
      <p:pic>
        <p:nvPicPr>
          <p:cNvPr id="2050" name="Picture 2" descr="1987â2017: 30th Anniversary of the Montreal Protocol | Umweltbundesamt">
            <a:extLst>
              <a:ext uri="{FF2B5EF4-FFF2-40B4-BE49-F238E27FC236}">
                <a16:creationId xmlns:a16="http://schemas.microsoft.com/office/drawing/2014/main" id="{562E1E78-9F45-42B5-A5E3-9C04DDA62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583" y="606800"/>
            <a:ext cx="3816890" cy="540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381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5B085-FD66-45A1-8EB2-92FEEECD7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CEA43-0204-4F49-8536-325214544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CB34C1-D171-462D-9C71-C4E3D57233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79" t="19716" r="36729" b="26525"/>
          <a:stretch/>
        </p:blipFill>
        <p:spPr>
          <a:xfrm>
            <a:off x="684212" y="499534"/>
            <a:ext cx="10823576" cy="591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309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19CEF-D02D-4406-BE50-997384B01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197434"/>
            <a:ext cx="11173805" cy="150706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U.N.F.C.C.C. (1992)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United Nations Framework Convention on Climate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1F0A1-61DB-4209-948F-33380A36A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349229"/>
            <a:ext cx="8534400" cy="3615267"/>
          </a:xfrm>
        </p:spPr>
        <p:txBody>
          <a:bodyPr>
            <a:normAutofit/>
          </a:bodyPr>
          <a:lstStyle/>
          <a:p>
            <a:r>
              <a:rPr lang="en-US" sz="3600" dirty="0"/>
              <a:t>stabilize greenhouse gas concentrations in the atmosphere at a level that would prevent dangerous anthropogenic interference (human produced GHG) with the climate system</a:t>
            </a:r>
          </a:p>
        </p:txBody>
      </p:sp>
      <p:pic>
        <p:nvPicPr>
          <p:cNvPr id="4098" name="Picture 2" descr="COP 26 of the UN Framework Convention on Climate Change (UNFCCC ...">
            <a:extLst>
              <a:ext uri="{FF2B5EF4-FFF2-40B4-BE49-F238E27FC236}">
                <a16:creationId xmlns:a16="http://schemas.microsoft.com/office/drawing/2014/main" id="{7238AE8E-4C1D-4629-8B74-E16E91303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058" y="1292968"/>
            <a:ext cx="4858730" cy="178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285450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218</TotalTime>
  <Words>769</Words>
  <Application>Microsoft Office PowerPoint</Application>
  <PresentationFormat>Widescreen</PresentationFormat>
  <Paragraphs>103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Century Gothic</vt:lpstr>
      <vt:lpstr>Wingdings 3</vt:lpstr>
      <vt:lpstr>Slice</vt:lpstr>
      <vt:lpstr>Montreal, Kyoto, &amp; Paris Agreements </vt:lpstr>
      <vt:lpstr>Three main global agreements focused on our environment and atmosphere </vt:lpstr>
      <vt:lpstr>Chlorofluorocarbons</vt:lpstr>
      <vt:lpstr>Montreal Protocol (1987)</vt:lpstr>
      <vt:lpstr>PowerPoint Presentation</vt:lpstr>
      <vt:lpstr>Montreal Protocol (1987)</vt:lpstr>
      <vt:lpstr>Montreal Protocol (1987)</vt:lpstr>
      <vt:lpstr>PowerPoint Presentation</vt:lpstr>
      <vt:lpstr>U.N.F.C.C.C. (1992) United Nations Framework Convention on Climate Change</vt:lpstr>
      <vt:lpstr>Green house Gases</vt:lpstr>
      <vt:lpstr>PowerPoint Presentation</vt:lpstr>
      <vt:lpstr>Kyoto Protocal</vt:lpstr>
      <vt:lpstr>Kyoto Protocal</vt:lpstr>
      <vt:lpstr>Kyoto Protocal (Canada)</vt:lpstr>
      <vt:lpstr>PowerPoint Presentation</vt:lpstr>
      <vt:lpstr>Why Canada Left Kyoto in 2012</vt:lpstr>
      <vt:lpstr>PowerPoint Presentation</vt:lpstr>
      <vt:lpstr>Paris agreement</vt:lpstr>
      <vt:lpstr>Paris agreement</vt:lpstr>
      <vt:lpstr>PowerPoint Presentation</vt:lpstr>
      <vt:lpstr>Paris agreement – Canada’s Actions</vt:lpstr>
      <vt:lpstr>Our Atmosphere Project</vt:lpstr>
      <vt:lpstr>Our Atmosphere Project</vt:lpstr>
      <vt:lpstr>PowerPoint Presentation</vt:lpstr>
      <vt:lpstr>PowerPoint Presentation</vt:lpstr>
      <vt:lpstr>Guest Speaker Gold Mining and Gold Exploration</vt:lpstr>
      <vt:lpstr>Rest of the Year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Kyoto Protocal</dc:title>
  <dc:creator>Chris</dc:creator>
  <cp:lastModifiedBy>Becker, Shona</cp:lastModifiedBy>
  <cp:revision>35</cp:revision>
  <dcterms:created xsi:type="dcterms:W3CDTF">2018-04-09T04:43:16Z</dcterms:created>
  <dcterms:modified xsi:type="dcterms:W3CDTF">2020-06-03T17:59:28Z</dcterms:modified>
</cp:coreProperties>
</file>