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95" r:id="rId6"/>
    <p:sldId id="289" r:id="rId7"/>
    <p:sldId id="290" r:id="rId8"/>
    <p:sldId id="296" r:id="rId9"/>
    <p:sldId id="297" r:id="rId10"/>
    <p:sldId id="274" r:id="rId11"/>
    <p:sldId id="292" r:id="rId12"/>
    <p:sldId id="291" r:id="rId13"/>
    <p:sldId id="298" r:id="rId14"/>
    <p:sldId id="299" r:id="rId15"/>
    <p:sldId id="300" r:id="rId16"/>
    <p:sldId id="272" r:id="rId17"/>
    <p:sldId id="303" r:id="rId18"/>
    <p:sldId id="304" r:id="rId19"/>
    <p:sldId id="305" r:id="rId20"/>
    <p:sldId id="306" r:id="rId21"/>
    <p:sldId id="273" r:id="rId22"/>
    <p:sldId id="307" r:id="rId23"/>
    <p:sldId id="257" r:id="rId24"/>
    <p:sldId id="302" r:id="rId25"/>
    <p:sldId id="258" r:id="rId26"/>
    <p:sldId id="259" r:id="rId27"/>
    <p:sldId id="260" r:id="rId28"/>
    <p:sldId id="261" r:id="rId29"/>
    <p:sldId id="262" r:id="rId30"/>
    <p:sldId id="263" r:id="rId31"/>
    <p:sldId id="265" r:id="rId32"/>
    <p:sldId id="266" r:id="rId33"/>
    <p:sldId id="301" r:id="rId34"/>
    <p:sldId id="308" r:id="rId35"/>
    <p:sldId id="268" r:id="rId36"/>
    <p:sldId id="26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3_PYnWVoUz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-NJm4TJ2it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yGlFBzaTuo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9600" dirty="0"/>
              <a:t>The Circulatory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Bio 12</a:t>
            </a:r>
          </a:p>
        </p:txBody>
      </p:sp>
    </p:spTree>
    <p:extLst>
      <p:ext uri="{BB962C8B-B14F-4D97-AF65-F5344CB8AC3E}">
        <p14:creationId xmlns:p14="http://schemas.microsoft.com/office/powerpoint/2010/main" val="414665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324images">
            <a:extLst>
              <a:ext uri="{FF2B5EF4-FFF2-40B4-BE49-F238E27FC236}">
                <a16:creationId xmlns:a16="http://schemas.microsoft.com/office/drawing/2014/main" id="{9E29D81E-09A0-4196-AE39-2E1A213A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FFD08D93-880B-430A-87C6-E51DC9E2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4400">
                <a:solidFill>
                  <a:schemeClr val="tx2"/>
                </a:solidFill>
                <a:latin typeface="Comic Sans MS" panose="030F0702030302020204" pitchFamily="66" charset="0"/>
              </a:rPr>
              <a:t>The special conducting system</a:t>
            </a:r>
            <a:endParaRPr lang="en-GB" altLang="en-US" sz="4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075B2985-3306-4177-B48F-FD26A7305889}"/>
              </a:ext>
            </a:extLst>
          </p:cNvPr>
          <p:cNvGrpSpPr>
            <a:grpSpLocks/>
          </p:cNvGrpSpPr>
          <p:nvPr/>
        </p:nvGrpSpPr>
        <p:grpSpPr bwMode="auto">
          <a:xfrm>
            <a:off x="2955926" y="2455864"/>
            <a:ext cx="2301875" cy="701675"/>
            <a:chOff x="902" y="1547"/>
            <a:chExt cx="1450" cy="442"/>
          </a:xfrm>
        </p:grpSpPr>
        <p:sp>
          <p:nvSpPr>
            <p:cNvPr id="9236" name="Line 5">
              <a:extLst>
                <a:ext uri="{FF2B5EF4-FFF2-40B4-BE49-F238E27FC236}">
                  <a16:creationId xmlns:a16="http://schemas.microsoft.com/office/drawing/2014/main" id="{6CA25842-5FC8-4A88-911D-666A61324C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2" y="1776"/>
              <a:ext cx="480" cy="9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Text Box 6">
              <a:extLst>
                <a:ext uri="{FF2B5EF4-FFF2-40B4-BE49-F238E27FC236}">
                  <a16:creationId xmlns:a16="http://schemas.microsoft.com/office/drawing/2014/main" id="{1AF47B4E-756D-4242-AD31-0D5944E97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1547"/>
              <a:ext cx="84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Sinoatrial</a:t>
              </a:r>
            </a:p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node</a:t>
              </a:r>
            </a:p>
          </p:txBody>
        </p:sp>
      </p:grpSp>
      <p:grpSp>
        <p:nvGrpSpPr>
          <p:cNvPr id="20487" name="Group 7">
            <a:extLst>
              <a:ext uri="{FF2B5EF4-FFF2-40B4-BE49-F238E27FC236}">
                <a16:creationId xmlns:a16="http://schemas.microsoft.com/office/drawing/2014/main" id="{286FD97F-2772-47F3-A69E-5F74CCB0EEB5}"/>
              </a:ext>
            </a:extLst>
          </p:cNvPr>
          <p:cNvGrpSpPr>
            <a:grpSpLocks/>
          </p:cNvGrpSpPr>
          <p:nvPr/>
        </p:nvGrpSpPr>
        <p:grpSpPr bwMode="auto">
          <a:xfrm>
            <a:off x="5961064" y="1524000"/>
            <a:ext cx="3182937" cy="1981200"/>
            <a:chOff x="2736" y="1019"/>
            <a:chExt cx="2005" cy="1189"/>
          </a:xfrm>
        </p:grpSpPr>
        <p:sp>
          <p:nvSpPr>
            <p:cNvPr id="9234" name="Line 8">
              <a:extLst>
                <a:ext uri="{FF2B5EF4-FFF2-40B4-BE49-F238E27FC236}">
                  <a16:creationId xmlns:a16="http://schemas.microsoft.com/office/drawing/2014/main" id="{55FF9576-B18A-412A-A6D2-1E2D43196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1200"/>
              <a:ext cx="240" cy="100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9">
              <a:extLst>
                <a:ext uri="{FF2B5EF4-FFF2-40B4-BE49-F238E27FC236}">
                  <a16:creationId xmlns:a16="http://schemas.microsoft.com/office/drawing/2014/main" id="{D44184D0-5384-42F0-A51C-F66364E6D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1019"/>
              <a:ext cx="172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Atrioventricular node</a:t>
              </a:r>
            </a:p>
          </p:txBody>
        </p:sp>
      </p:grpSp>
      <p:grpSp>
        <p:nvGrpSpPr>
          <p:cNvPr id="20490" name="Group 10">
            <a:extLst>
              <a:ext uri="{FF2B5EF4-FFF2-40B4-BE49-F238E27FC236}">
                <a16:creationId xmlns:a16="http://schemas.microsoft.com/office/drawing/2014/main" id="{30CE47F1-7101-4C41-AE3C-ACBFFBA8B979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209800"/>
            <a:ext cx="2382838" cy="1371600"/>
            <a:chOff x="2880" y="1392"/>
            <a:chExt cx="1501" cy="864"/>
          </a:xfrm>
        </p:grpSpPr>
        <p:sp>
          <p:nvSpPr>
            <p:cNvPr id="9232" name="Line 11">
              <a:extLst>
                <a:ext uri="{FF2B5EF4-FFF2-40B4-BE49-F238E27FC236}">
                  <a16:creationId xmlns:a16="http://schemas.microsoft.com/office/drawing/2014/main" id="{0E8FEB46-0D09-4763-A11F-1CB120580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536"/>
              <a:ext cx="336" cy="72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Text Box 12">
              <a:extLst>
                <a:ext uri="{FF2B5EF4-FFF2-40B4-BE49-F238E27FC236}">
                  <a16:creationId xmlns:a16="http://schemas.microsoft.com/office/drawing/2014/main" id="{2C67DE95-FC44-4FDA-AF6D-DC3B69F20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392"/>
              <a:ext cx="11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Bundle of His</a:t>
              </a:r>
            </a:p>
          </p:txBody>
        </p:sp>
      </p:grpSp>
      <p:grpSp>
        <p:nvGrpSpPr>
          <p:cNvPr id="20493" name="Group 13">
            <a:extLst>
              <a:ext uri="{FF2B5EF4-FFF2-40B4-BE49-F238E27FC236}">
                <a16:creationId xmlns:a16="http://schemas.microsoft.com/office/drawing/2014/main" id="{BA40C8E4-FC0A-4407-A865-FB941C837DD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038601"/>
            <a:ext cx="3276600" cy="701675"/>
            <a:chOff x="912" y="2544"/>
            <a:chExt cx="2064" cy="442"/>
          </a:xfrm>
        </p:grpSpPr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FD5CBA45-3CEC-42FA-BC7A-9A35FD6E6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88" y="2688"/>
              <a:ext cx="1488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Text Box 15">
              <a:extLst>
                <a:ext uri="{FF2B5EF4-FFF2-40B4-BE49-F238E27FC236}">
                  <a16:creationId xmlns:a16="http://schemas.microsoft.com/office/drawing/2014/main" id="{DFC7BE55-298F-429B-872E-4C9A153B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544"/>
              <a:ext cx="11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Right </a:t>
              </a:r>
            </a:p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Bundle Branch</a:t>
              </a:r>
            </a:p>
          </p:txBody>
        </p:sp>
      </p:grpSp>
      <p:grpSp>
        <p:nvGrpSpPr>
          <p:cNvPr id="20496" name="Group 16">
            <a:extLst>
              <a:ext uri="{FF2B5EF4-FFF2-40B4-BE49-F238E27FC236}">
                <a16:creationId xmlns:a16="http://schemas.microsoft.com/office/drawing/2014/main" id="{1BA6BD92-AA4E-4634-8F79-32927D95B3B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013326"/>
            <a:ext cx="3505200" cy="701675"/>
            <a:chOff x="912" y="3158"/>
            <a:chExt cx="1968" cy="442"/>
          </a:xfrm>
        </p:grpSpPr>
        <p:sp>
          <p:nvSpPr>
            <p:cNvPr id="9228" name="Line 17">
              <a:extLst>
                <a:ext uri="{FF2B5EF4-FFF2-40B4-BE49-F238E27FC236}">
                  <a16:creationId xmlns:a16="http://schemas.microsoft.com/office/drawing/2014/main" id="{63029AB2-1FB7-4750-8850-DC151F1C6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8" y="3264"/>
              <a:ext cx="1152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18">
              <a:extLst>
                <a:ext uri="{FF2B5EF4-FFF2-40B4-BE49-F238E27FC236}">
                  <a16:creationId xmlns:a16="http://schemas.microsoft.com/office/drawing/2014/main" id="{FE811800-625D-422A-A6A8-2CC24AA9F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58"/>
              <a:ext cx="6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Purkinje </a:t>
              </a:r>
            </a:p>
            <a:p>
              <a:r>
                <a:rPr lang="en-GB" altLang="en-US" sz="2000">
                  <a:solidFill>
                    <a:schemeClr val="tx2"/>
                  </a:solidFill>
                  <a:latin typeface="Comic Sans MS" panose="030F0702030302020204" pitchFamily="66" charset="0"/>
                </a:rPr>
                <a:t>Fibres</a:t>
              </a:r>
            </a:p>
          </p:txBody>
        </p:sp>
      </p:grpSp>
      <p:sp>
        <p:nvSpPr>
          <p:cNvPr id="20502" name="Text Box 22">
            <a:extLst>
              <a:ext uri="{FF2B5EF4-FFF2-40B4-BE49-F238E27FC236}">
                <a16:creationId xmlns:a16="http://schemas.microsoft.com/office/drawing/2014/main" id="{8A80F627-5DE1-48B0-9850-07D5C0C1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4" y="2193926"/>
            <a:ext cx="169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PACEMAKER</a:t>
            </a:r>
            <a:endParaRPr lang="en-GB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86149C8E-D5AC-4528-BCF8-536940EE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1828801"/>
            <a:ext cx="163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DELAY BOX</a:t>
            </a:r>
            <a:endParaRPr lang="en-GB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93DC3D33-F413-405B-9F17-1F313220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622926"/>
            <a:ext cx="400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RAPID CONDUCTION SYSTEM</a:t>
            </a:r>
            <a:endParaRPr lang="en-GB" altLang="en-US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utoUpdateAnimBg="0"/>
      <p:bldP spid="20503" grpId="0" autoUpdateAnimBg="0"/>
      <p:bldP spid="205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A19E79E-918E-48A2-937E-C4DE075A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486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824ADA7C-4744-46D2-98CA-75DD61714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9520" y="1047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800" b="1" dirty="0">
                <a:solidFill>
                  <a:srgbClr val="FF0000"/>
                </a:solidFill>
              </a:rPr>
              <a:t>Extrinsic Heart Control</a:t>
            </a:r>
          </a:p>
        </p:txBody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327D7427-AF8F-42D2-BD0D-9E548EBD1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5120" y="1371600"/>
            <a:ext cx="7461567" cy="464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Impulses from the brain control speed of the heartbeat</a:t>
            </a:r>
          </a:p>
          <a:p>
            <a:pPr eaLnBrk="1" hangingPunct="1"/>
            <a:r>
              <a:rPr lang="en-US" altLang="en-US" sz="3600" dirty="0"/>
              <a:t>They are sent from the Cardiac centers which lie within the </a:t>
            </a:r>
            <a:r>
              <a:rPr lang="en-US" altLang="en-US" sz="3600" b="1" u="sng" dirty="0">
                <a:solidFill>
                  <a:srgbClr val="00B0F0"/>
                </a:solidFill>
              </a:rPr>
              <a:t>Medulla Oblongata</a:t>
            </a:r>
          </a:p>
          <a:p>
            <a:pPr eaLnBrk="1" hangingPunct="1"/>
            <a:r>
              <a:rPr lang="en-US" altLang="en-US" sz="3600" dirty="0"/>
              <a:t>It is part of the ANS (autonomic nervous system) control system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A858645-0577-4D3D-A799-7F4A71A6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1066800"/>
            <a:ext cx="3781425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81B1362-210C-4C8C-BE7F-E66E6514B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Parasympathetic innervation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088D9F-8320-4AAC-AD8A-5857D1B0B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995680"/>
            <a:ext cx="54864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“rest and digest” slows heart rate</a:t>
            </a:r>
          </a:p>
          <a:p>
            <a:pPr eaLnBrk="1" hangingPunct="1"/>
            <a:r>
              <a:rPr lang="en-US" altLang="en-US" sz="3200" b="1" dirty="0"/>
              <a:t>Neurotransmitter </a:t>
            </a:r>
            <a:r>
              <a:rPr lang="en-US" altLang="en-US" sz="3200" b="1" u="sng" dirty="0">
                <a:solidFill>
                  <a:srgbClr val="0070C0"/>
                </a:solidFill>
              </a:rPr>
              <a:t>Acetylcholine</a:t>
            </a:r>
            <a:r>
              <a:rPr lang="en-US" altLang="en-US" sz="3200" b="1" dirty="0"/>
              <a:t> is used (Ach)</a:t>
            </a:r>
          </a:p>
          <a:p>
            <a:pPr eaLnBrk="1" hangingPunct="1"/>
            <a:r>
              <a:rPr lang="en-US" altLang="en-US" sz="3200" b="1" dirty="0"/>
              <a:t>Neurons from the medulla release this chemical at the SA &amp; AV node which slow the heart rate.</a:t>
            </a:r>
          </a:p>
        </p:txBody>
      </p:sp>
      <p:pic>
        <p:nvPicPr>
          <p:cNvPr id="20484" name="Picture 4" descr="mm3lf1813_c">
            <a:extLst>
              <a:ext uri="{FF2B5EF4-FFF2-40B4-BE49-F238E27FC236}">
                <a16:creationId xmlns:a16="http://schemas.microsoft.com/office/drawing/2014/main" id="{4130A73A-BFAF-48BF-9AC9-4994A6BE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7727" r="40674" b="5000"/>
          <a:stretch>
            <a:fillRect/>
          </a:stretch>
        </p:blipFill>
        <p:spPr bwMode="auto">
          <a:xfrm>
            <a:off x="7045009" y="685800"/>
            <a:ext cx="3094671" cy="600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m3lf1813_c">
            <a:extLst>
              <a:ext uri="{FF2B5EF4-FFF2-40B4-BE49-F238E27FC236}">
                <a16:creationId xmlns:a16="http://schemas.microsoft.com/office/drawing/2014/main" id="{DC83022B-B33B-4F0F-A429-F992630F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7727" r="40674" b="5000"/>
          <a:stretch>
            <a:fillRect/>
          </a:stretch>
        </p:blipFill>
        <p:spPr bwMode="auto">
          <a:xfrm>
            <a:off x="7839076" y="762000"/>
            <a:ext cx="282892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5E004A0-E30E-4AD5-A193-6C6F9A366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Sympathetic innervation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86E71CE-0590-4499-BC3E-55AD78420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080" y="1219200"/>
            <a:ext cx="6248400" cy="5029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ym typeface="Symbol" panose="05050102010706020507" pitchFamily="18" charset="2"/>
              </a:rPr>
              <a:t>speed up the heart rate</a:t>
            </a:r>
          </a:p>
          <a:p>
            <a:pPr eaLnBrk="1" hangingPunct="1"/>
            <a:r>
              <a:rPr lang="en-US" altLang="en-US" sz="3600" b="1" dirty="0"/>
              <a:t>Neurotransmitter </a:t>
            </a:r>
            <a:r>
              <a:rPr lang="en-US" altLang="en-US" sz="3600" b="1" u="sng" dirty="0">
                <a:solidFill>
                  <a:srgbClr val="0070C0"/>
                </a:solidFill>
              </a:rPr>
              <a:t>Norepinephrine</a:t>
            </a:r>
            <a:r>
              <a:rPr lang="en-US" altLang="en-US" sz="3600" b="1" dirty="0"/>
              <a:t> is used </a:t>
            </a:r>
          </a:p>
          <a:p>
            <a:pPr eaLnBrk="1" hangingPunct="1"/>
            <a:r>
              <a:rPr lang="en-US" altLang="en-US" sz="3600" b="1" dirty="0"/>
              <a:t>Neurons from the medulla release this chemical at the SA &amp; AV node which speed the heart rate.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EB4E946-6D96-4110-8536-47FA6670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720" y="381000"/>
            <a:ext cx="5410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Coronary circulation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B6EC4FD-54A7-4192-9171-D0CDC6046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4640" y="1092200"/>
            <a:ext cx="8463280" cy="233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sym typeface="Symbol" panose="05050102010706020507" pitchFamily="18" charset="2"/>
              </a:rPr>
              <a:t>You need to supply the heart cells with lots of quick high oxygenated blood so that it can make lots of ATP using the O</a:t>
            </a:r>
            <a:r>
              <a:rPr lang="en-US" altLang="en-US" sz="3200" baseline="-25000" dirty="0">
                <a:sym typeface="Symbol" panose="05050102010706020507" pitchFamily="18" charset="2"/>
              </a:rPr>
              <a:t>2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altLang="en-US" sz="3200" dirty="0">
                <a:sym typeface="Symbol" panose="05050102010706020507" pitchFamily="18" charset="2"/>
              </a:rPr>
              <a:t>Left coronary artery</a:t>
            </a:r>
          </a:p>
          <a:p>
            <a:pPr eaLnBrk="1" hangingPunct="1"/>
            <a:r>
              <a:rPr lang="en-US" altLang="en-US" sz="3200" dirty="0">
                <a:sym typeface="Symbol" panose="05050102010706020507" pitchFamily="18" charset="2"/>
              </a:rPr>
              <a:t>Right coronary artery</a:t>
            </a:r>
          </a:p>
          <a:p>
            <a:pPr eaLnBrk="1" hangingPunct="1"/>
            <a:r>
              <a:rPr lang="en-US" altLang="en-US" sz="3200" dirty="0">
                <a:sym typeface="Symbol" panose="05050102010706020507" pitchFamily="18" charset="2"/>
              </a:rPr>
              <a:t>It is when these 2 are blocked that you get a heart attack</a:t>
            </a:r>
          </a:p>
          <a:p>
            <a:pPr eaLnBrk="1" hangingPunct="1"/>
            <a:r>
              <a:rPr lang="en-US" altLang="en-US" sz="3200" dirty="0">
                <a:sym typeface="Symbol" panose="05050102010706020507" pitchFamily="18" charset="2"/>
              </a:rPr>
              <a:t>Both come immediately from ascending aorta</a:t>
            </a:r>
          </a:p>
        </p:txBody>
      </p:sp>
      <p:pic>
        <p:nvPicPr>
          <p:cNvPr id="22532" name="Picture 4" descr="mm3lf1814a_c">
            <a:extLst>
              <a:ext uri="{FF2B5EF4-FFF2-40B4-BE49-F238E27FC236}">
                <a16:creationId xmlns:a16="http://schemas.microsoft.com/office/drawing/2014/main" id="{7B3B5602-0337-476C-AAED-A50A7FCF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20" y="2529840"/>
            <a:ext cx="2971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Heart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89" y="1270000"/>
            <a:ext cx="7416534" cy="528534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55346" y="609600"/>
            <a:ext cx="2975020" cy="1320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8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30" y="261871"/>
            <a:ext cx="9741674" cy="1320800"/>
          </a:xfrm>
        </p:spPr>
        <p:txBody>
          <a:bodyPr>
            <a:normAutofit fontScale="90000"/>
          </a:bodyPr>
          <a:lstStyle/>
          <a:p>
            <a:r>
              <a:rPr lang="en-CA" dirty="0"/>
              <a:t>What foods/nutrients should be limited and specifically what foods/nutrients are beneficial and why?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759105" cy="4600819"/>
          </a:xfrm>
        </p:spPr>
        <p:txBody>
          <a:bodyPr>
            <a:normAutofit/>
          </a:bodyPr>
          <a:lstStyle/>
          <a:p>
            <a:r>
              <a:rPr lang="en-CA" dirty="0"/>
              <a:t>Diets that are high in cholesterol, fats, and oils greatly increase the risk of atherosclerosis or hardened arteries, high blood pressure, and obesity (more than 20% over one's ideal weight).  </a:t>
            </a:r>
          </a:p>
          <a:p>
            <a:r>
              <a:rPr lang="en-CA" dirty="0"/>
              <a:t>Saturated fats damage the arteries, raise blood cholesterol and triglyceride levels, and expedite plaque formation.  </a:t>
            </a:r>
          </a:p>
          <a:p>
            <a:r>
              <a:rPr lang="en-CA" dirty="0"/>
              <a:t>High salt intake and excessive alcohol consumption can increase blood pressure, which in turn strains the heart muscle.  </a:t>
            </a:r>
          </a:p>
          <a:p>
            <a:r>
              <a:rPr lang="en-CA" dirty="0"/>
              <a:t>Recommended daily doses:</a:t>
            </a:r>
          </a:p>
          <a:p>
            <a:pPr marL="800100" lvl="2" indent="0">
              <a:buNone/>
            </a:pPr>
            <a:r>
              <a:rPr lang="en-CA" sz="1800" b="1" dirty="0" err="1"/>
              <a:t>i</a:t>
            </a:r>
            <a:r>
              <a:rPr lang="en-CA" sz="1800" b="1" dirty="0"/>
              <a:t>.  Limit daily saturated fat intake to less than 10% of total calories.</a:t>
            </a:r>
            <a:br>
              <a:rPr lang="en-CA" sz="1800" b="1" dirty="0"/>
            </a:br>
            <a:r>
              <a:rPr lang="en-CA" sz="1800" b="1" dirty="0"/>
              <a:t>ii.  Limit daily fat intake to less than 30% of total calories.</a:t>
            </a:r>
            <a:br>
              <a:rPr lang="en-CA" sz="1800" b="1" dirty="0"/>
            </a:br>
            <a:r>
              <a:rPr lang="en-CA" sz="1800" b="1" dirty="0"/>
              <a:t>iii.  Limit daily cholesterol intake to less than 300 mg.</a:t>
            </a:r>
            <a:br>
              <a:rPr lang="en-CA" sz="1800" b="1" dirty="0"/>
            </a:br>
            <a:r>
              <a:rPr lang="en-CA" sz="1800" b="1" dirty="0"/>
              <a:t>iv.  Limit daily sodium intake to less than 2400 mg.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33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Anti-oxidants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92" y="2540000"/>
            <a:ext cx="8596668" cy="3880773"/>
          </a:xfrm>
        </p:spPr>
        <p:txBody>
          <a:bodyPr>
            <a:normAutofit/>
          </a:bodyPr>
          <a:lstStyle/>
          <a:p>
            <a:r>
              <a:rPr lang="en-CA" sz="3200" dirty="0"/>
              <a:t>Antioxidants are substances that protect cells from free radical oxidative damage and lessen the effects of LDLs and cholesterol in causing atherosclerosis.  </a:t>
            </a:r>
          </a:p>
          <a:p>
            <a:r>
              <a:rPr lang="en-CA" sz="3200" dirty="0"/>
              <a:t>Beta-carotene (vitamin A), vitamin C, vitamin E, and selenium are key antioxidants in a heart-healthy diet.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33" y="0"/>
            <a:ext cx="45624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46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Vitamin B’s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735"/>
            <a:ext cx="10012131" cy="3880773"/>
          </a:xfrm>
        </p:spPr>
        <p:txBody>
          <a:bodyPr>
            <a:normAutofit/>
          </a:bodyPr>
          <a:lstStyle/>
          <a:p>
            <a:r>
              <a:rPr lang="en-CA" sz="2400" dirty="0"/>
              <a:t>Three B-vitamins have been identified as aids in reducing heart disease because of their ability to lower </a:t>
            </a:r>
            <a:r>
              <a:rPr lang="en-CA" sz="2400" b="1" dirty="0">
                <a:solidFill>
                  <a:srgbClr val="7030A0"/>
                </a:solidFill>
              </a:rPr>
              <a:t>homocysteine levels </a:t>
            </a:r>
            <a:r>
              <a:rPr lang="en-CA" sz="2400" dirty="0"/>
              <a:t>and increase the arterial response to the body's need for more oxygen-rich blood:  vitamin B-6, vitamin B-12, and folic acid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121401"/>
            <a:ext cx="5130627" cy="342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73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6D8B-C82B-4599-8657-D2117A22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Last Days Nuggets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1244-3A11-4015-8192-8C454AA88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14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Draw the 3 steps of cellular respiration.  What is made and used in each step?</a:t>
            </a:r>
          </a:p>
        </p:txBody>
      </p:sp>
    </p:spTree>
    <p:extLst>
      <p:ext uri="{BB962C8B-B14F-4D97-AF65-F5344CB8AC3E}">
        <p14:creationId xmlns:p14="http://schemas.microsoft.com/office/powerpoint/2010/main" val="295975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Aspirin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07" y="1468193"/>
            <a:ext cx="5800993" cy="4573170"/>
          </a:xfrm>
        </p:spPr>
        <p:txBody>
          <a:bodyPr>
            <a:noAutofit/>
          </a:bodyPr>
          <a:lstStyle/>
          <a:p>
            <a:r>
              <a:rPr lang="en-CA" sz="2800" dirty="0"/>
              <a:t>lessens inflammation and risk of blood clots in the arteries and reduces the stickiness of platelets, which can lead to plaque formation.  </a:t>
            </a:r>
          </a:p>
          <a:p>
            <a:r>
              <a:rPr lang="en-CA" sz="2800" dirty="0"/>
              <a:t>According to new research, taking a daily low-dose of aspirin (75-150 mg) cannot only lower risk of a repeat heart attack, but it can lower the odds of a first-time attack as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4" y="235982"/>
            <a:ext cx="5867669" cy="24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5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Blood Work After Heart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55282"/>
            <a:ext cx="5981699" cy="388077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Troponin</a:t>
            </a:r>
            <a:r>
              <a:rPr lang="en-CA" sz="2800" dirty="0"/>
              <a:t> is a protein that is used in cardiac and muscle cells</a:t>
            </a:r>
          </a:p>
          <a:p>
            <a:r>
              <a:rPr lang="en-CA" sz="2800" dirty="0"/>
              <a:t>When heart cells are damaged it releases troponin into the blood as the cell dies</a:t>
            </a:r>
          </a:p>
          <a:p>
            <a:r>
              <a:rPr lang="en-CA" sz="2800" dirty="0"/>
              <a:t>A blood test measuring the amount of troponin tells doctors if you have had a heart attack within the last 10 – 14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497" r="61127" b="16603"/>
          <a:stretch/>
        </p:blipFill>
        <p:spPr>
          <a:xfrm>
            <a:off x="6272011" y="1270000"/>
            <a:ext cx="4739425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6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Pacemaker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68" y="1597954"/>
            <a:ext cx="7481083" cy="44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1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How fast is your heart beating?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4" y="1381258"/>
            <a:ext cx="9016084" cy="52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Bradycardia/Tachycardia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637" y="2160589"/>
            <a:ext cx="6439435" cy="3880773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Tachycardia</a:t>
            </a:r>
            <a:r>
              <a:rPr lang="en-CA" sz="2800" dirty="0"/>
              <a:t> – faster than 100 beats a minute</a:t>
            </a:r>
          </a:p>
          <a:p>
            <a:endParaRPr lang="en-CA" sz="2800" dirty="0"/>
          </a:p>
          <a:p>
            <a:r>
              <a:rPr lang="en-CA" sz="2800" dirty="0">
                <a:solidFill>
                  <a:srgbClr val="FF0000"/>
                </a:solidFill>
              </a:rPr>
              <a:t>Bradycardia</a:t>
            </a:r>
            <a:r>
              <a:rPr lang="en-CA" sz="2800" dirty="0"/>
              <a:t> less than 60 beats a minute</a:t>
            </a:r>
          </a:p>
          <a:p>
            <a:endParaRPr lang="en-CA" sz="2800" dirty="0"/>
          </a:p>
          <a:p>
            <a:r>
              <a:rPr lang="en-CA" sz="2800" dirty="0">
                <a:solidFill>
                  <a:srgbClr val="FF0000"/>
                </a:solidFill>
              </a:rPr>
              <a:t>Arrhythmia</a:t>
            </a:r>
            <a:r>
              <a:rPr lang="en-CA" sz="2800" dirty="0"/>
              <a:t> – irregular heart beat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394" r="47345"/>
          <a:stretch/>
        </p:blipFill>
        <p:spPr>
          <a:xfrm>
            <a:off x="154546" y="1416676"/>
            <a:ext cx="4456092" cy="5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503748" cy="388077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What do you notice?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98" y="231819"/>
            <a:ext cx="7596287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3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44" y="0"/>
            <a:ext cx="455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7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Arteries and Arterioles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82" y="1269999"/>
            <a:ext cx="7196518" cy="52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Veins and </a:t>
            </a:r>
            <a:r>
              <a:rPr lang="en-CA" dirty="0" err="1"/>
              <a:t>Venules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9" y="1482412"/>
            <a:ext cx="6581775" cy="4780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9" y="1627031"/>
            <a:ext cx="3857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of arteries and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162" t="29662" r="34718" b="28253"/>
          <a:stretch/>
        </p:blipFill>
        <p:spPr>
          <a:xfrm>
            <a:off x="3013655" y="1596979"/>
            <a:ext cx="5473521" cy="3795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577" y="1455313"/>
            <a:ext cx="252426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Arteries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718994" y="1455313"/>
            <a:ext cx="252426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Veins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489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66C3-9E5B-4829-8534-199265D8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Let’s Ready the Brain…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7EF11-E674-4C86-BA29-AF3F71EE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137953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b="1" dirty="0"/>
              <a:t>What do you already know about the circulatory system?</a:t>
            </a:r>
          </a:p>
        </p:txBody>
      </p:sp>
    </p:spTree>
    <p:extLst>
      <p:ext uri="{BB962C8B-B14F-4D97-AF65-F5344CB8AC3E}">
        <p14:creationId xmlns:p14="http://schemas.microsoft.com/office/powerpoint/2010/main" val="49736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5" y="1391589"/>
            <a:ext cx="8316542" cy="5318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892" y="130759"/>
            <a:ext cx="4220861" cy="21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4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Vessel Health</a:t>
            </a:r>
            <a:br>
              <a:rPr lang="en-CA" dirty="0"/>
            </a:br>
            <a:r>
              <a:rPr lang="en-CA" dirty="0"/>
              <a:t>Varicose veins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23" y="609600"/>
            <a:ext cx="4437539" cy="2854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4" y="2160589"/>
            <a:ext cx="60198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8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Vessel Health</a:t>
            </a:r>
            <a:br>
              <a:rPr lang="en-CA" dirty="0"/>
            </a:br>
            <a:r>
              <a:rPr lang="en-CA" dirty="0"/>
              <a:t>Atherosclerosis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3688604" cy="3880773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How would this impact pressure in the vessel?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593" y="609600"/>
            <a:ext cx="76104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23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normal Blood pressure?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0" y="1270000"/>
            <a:ext cx="8642797" cy="46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4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EF0C-7647-480E-BB52-EF01A2A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344B-6281-4C7A-9094-AB2ABF06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1526477"/>
            <a:ext cx="5028141" cy="388077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Stroke</a:t>
            </a:r>
            <a:r>
              <a:rPr lang="en-US" sz="2400" b="1" dirty="0"/>
              <a:t> – death of brain cells due to lack of oxygen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Embolism</a:t>
            </a:r>
            <a:r>
              <a:rPr lang="en-US" sz="2400" b="1" dirty="0"/>
              <a:t> – blood clot that prevents blood from flowing downstream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Aneurysm</a:t>
            </a:r>
            <a:r>
              <a:rPr lang="en-US" sz="2400" b="1" dirty="0"/>
              <a:t> – weakening and bulging of blood vessel</a:t>
            </a:r>
          </a:p>
        </p:txBody>
      </p:sp>
      <p:pic>
        <p:nvPicPr>
          <p:cNvPr id="12290" name="Picture 2" descr="See the source image">
            <a:hlinkClick r:id="rId2"/>
            <a:extLst>
              <a:ext uri="{FF2B5EF4-FFF2-40B4-BE49-F238E27FC236}">
                <a16:creationId xmlns:a16="http://schemas.microsoft.com/office/drawing/2014/main" id="{FC55970C-D07F-49DE-8893-160E9F2B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64332"/>
            <a:ext cx="5521070" cy="385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0267D3-0B1D-4D63-AE08-1D498320D6C6}"/>
              </a:ext>
            </a:extLst>
          </p:cNvPr>
          <p:cNvCxnSpPr/>
          <p:nvPr/>
        </p:nvCxnSpPr>
        <p:spPr>
          <a:xfrm>
            <a:off x="3810000" y="924560"/>
            <a:ext cx="3545840" cy="7518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8779EC81-2A46-49CC-A07A-0FC1D9FC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9" y="4048838"/>
            <a:ext cx="3019425" cy="263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4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7" y="1179269"/>
            <a:ext cx="7134400" cy="475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6154" y="726831"/>
            <a:ext cx="3563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mailbox is like a heart, you can drop things off to get mailed (deoxygenated blood), and receive mail (oxygenated blood)</a:t>
            </a:r>
          </a:p>
        </p:txBody>
      </p:sp>
    </p:spTree>
    <p:extLst>
      <p:ext uri="{BB962C8B-B14F-4D97-AF65-F5344CB8AC3E}">
        <p14:creationId xmlns:p14="http://schemas.microsoft.com/office/powerpoint/2010/main" val="911304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4902"/>
            <a:ext cx="8596668" cy="1320800"/>
          </a:xfrm>
        </p:spPr>
        <p:txBody>
          <a:bodyPr/>
          <a:lstStyle/>
          <a:p>
            <a:r>
              <a:rPr lang="en-CA" dirty="0"/>
              <a:t>Photo Metaphors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7" y="2049976"/>
            <a:ext cx="10656074" cy="3880773"/>
          </a:xfrm>
        </p:spPr>
        <p:txBody>
          <a:bodyPr>
            <a:normAutofit fontScale="70000" lnSpcReduction="20000"/>
          </a:bodyPr>
          <a:lstStyle/>
          <a:p>
            <a:r>
              <a:rPr lang="en-CA" sz="2800" dirty="0"/>
              <a:t>Your job is to take a photo of something that is similar to the following:</a:t>
            </a:r>
          </a:p>
          <a:p>
            <a:pPr lvl="2"/>
            <a:r>
              <a:rPr lang="en-CA" sz="2400" dirty="0"/>
              <a:t>An artery/arteriole</a:t>
            </a:r>
          </a:p>
          <a:p>
            <a:pPr lvl="2"/>
            <a:r>
              <a:rPr lang="en-CA" sz="2400" dirty="0"/>
              <a:t>A vein/</a:t>
            </a:r>
            <a:r>
              <a:rPr lang="en-CA" sz="2400" dirty="0" err="1"/>
              <a:t>venule</a:t>
            </a:r>
            <a:endParaRPr lang="en-CA" sz="2400" dirty="0"/>
          </a:p>
          <a:p>
            <a:pPr lvl="2"/>
            <a:r>
              <a:rPr lang="en-CA" sz="2400" dirty="0"/>
              <a:t>A capillary</a:t>
            </a:r>
          </a:p>
          <a:p>
            <a:pPr lvl="2"/>
            <a:r>
              <a:rPr lang="en-CA" sz="2400" dirty="0"/>
              <a:t>Varicose veins</a:t>
            </a:r>
          </a:p>
          <a:p>
            <a:pPr lvl="2"/>
            <a:r>
              <a:rPr lang="en-CA" sz="2400" dirty="0" err="1"/>
              <a:t>Artherosclerosis</a:t>
            </a:r>
            <a:endParaRPr lang="en-CA" sz="2400" dirty="0"/>
          </a:p>
          <a:p>
            <a:r>
              <a:rPr lang="en-CA" sz="2800" dirty="0"/>
              <a:t>You are working in groups of 2 or 3</a:t>
            </a:r>
          </a:p>
          <a:p>
            <a:r>
              <a:rPr lang="en-CA" sz="2800" dirty="0"/>
              <a:t>On the photo app, </a:t>
            </a:r>
            <a:r>
              <a:rPr lang="en-CA" sz="2800" b="1" u="sng" dirty="0"/>
              <a:t>write one sentence </a:t>
            </a:r>
            <a:r>
              <a:rPr lang="en-CA" sz="2800" dirty="0"/>
              <a:t>that states what vessel it represents and WHY</a:t>
            </a:r>
          </a:p>
          <a:p>
            <a:r>
              <a:rPr lang="en-CA" sz="2800" dirty="0"/>
              <a:t>Must get 3 of the 5</a:t>
            </a:r>
          </a:p>
          <a:p>
            <a:r>
              <a:rPr lang="en-CA" sz="2800" dirty="0"/>
              <a:t>Be back in the classroom by 9:40am – set your phones!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8731">
            <a:off x="9599742" y="2752648"/>
            <a:ext cx="1830885" cy="18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76E5-B0CD-45AF-9C12-FBDE93D5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Heart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03D5DEF-759B-4D68-9AA0-4A43B8CE5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2"/>
          <a:stretch/>
        </p:blipFill>
        <p:spPr bwMode="auto">
          <a:xfrm>
            <a:off x="3554094" y="131590"/>
            <a:ext cx="7489825" cy="65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53E0FD-4A71-4E5E-9FF3-770DEA5D85F5}"/>
              </a:ext>
            </a:extLst>
          </p:cNvPr>
          <p:cNvSpPr/>
          <p:nvPr/>
        </p:nvSpPr>
        <p:spPr>
          <a:xfrm>
            <a:off x="355599" y="1238250"/>
            <a:ext cx="3063875" cy="5478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Three main tissues that make up heart:</a:t>
            </a:r>
          </a:p>
          <a:p>
            <a:pPr marL="342900" indent="-342900" algn="ctr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Endocardium</a:t>
            </a:r>
            <a:r>
              <a:rPr lang="en-US" sz="2400" dirty="0"/>
              <a:t> (membrane lining inside)</a:t>
            </a:r>
          </a:p>
          <a:p>
            <a:pPr marL="342900" indent="-342900" algn="ctr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Myocardium</a:t>
            </a:r>
            <a:r>
              <a:rPr lang="en-US" sz="2400" dirty="0"/>
              <a:t> (muscle tissue of the heart)</a:t>
            </a:r>
          </a:p>
          <a:p>
            <a:pPr marL="342900" indent="-342900" algn="ctr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Pericardium</a:t>
            </a:r>
            <a:r>
              <a:rPr lang="en-US" sz="2400" dirty="0"/>
              <a:t> (membrane sac surrounding the heart)</a:t>
            </a:r>
          </a:p>
        </p:txBody>
      </p:sp>
    </p:spTree>
    <p:extLst>
      <p:ext uri="{BB962C8B-B14F-4D97-AF65-F5344CB8AC3E}">
        <p14:creationId xmlns:p14="http://schemas.microsoft.com/office/powerpoint/2010/main" val="8423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>
            <a:hlinkClick r:id="rId2"/>
            <a:extLst>
              <a:ext uri="{FF2B5EF4-FFF2-40B4-BE49-F238E27FC236}">
                <a16:creationId xmlns:a16="http://schemas.microsoft.com/office/drawing/2014/main" id="{C312C101-57E8-444A-B299-20C474C3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476375"/>
            <a:ext cx="557530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2">
            <a:extLst>
              <a:ext uri="{FF2B5EF4-FFF2-40B4-BE49-F238E27FC236}">
                <a16:creationId xmlns:a16="http://schemas.microsoft.com/office/drawing/2014/main" id="{11303028-4A90-4EC2-A29F-A3AC06653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4" y="304801"/>
            <a:ext cx="7342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5400" b="1">
                <a:solidFill>
                  <a:srgbClr val="FF0000"/>
                </a:solidFill>
              </a:rPr>
              <a:t>Heart Beat Video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40F3C7-9C84-423B-95B5-44819B3BAC6A}"/>
              </a:ext>
            </a:extLst>
          </p:cNvPr>
          <p:cNvCxnSpPr/>
          <p:nvPr/>
        </p:nvCxnSpPr>
        <p:spPr>
          <a:xfrm>
            <a:off x="3914775" y="2095500"/>
            <a:ext cx="3371850" cy="619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C60C00-C9F5-4F8F-80E2-12E1D26B2F76}"/>
              </a:ext>
            </a:extLst>
          </p:cNvPr>
          <p:cNvSpPr/>
          <p:nvPr/>
        </p:nvSpPr>
        <p:spPr>
          <a:xfrm>
            <a:off x="771525" y="1476375"/>
            <a:ext cx="27051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do you </a:t>
            </a:r>
            <a:r>
              <a:rPr lang="en-US" sz="3600" b="1" dirty="0">
                <a:solidFill>
                  <a:srgbClr val="FF0000"/>
                </a:solidFill>
              </a:rPr>
              <a:t>notice</a:t>
            </a:r>
            <a:r>
              <a:rPr lang="en-US" sz="3600" b="1" dirty="0"/>
              <a:t>?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What do you </a:t>
            </a:r>
            <a:r>
              <a:rPr lang="en-US" sz="3600" b="1" dirty="0">
                <a:solidFill>
                  <a:srgbClr val="FF0000"/>
                </a:solidFill>
              </a:rPr>
              <a:t>wonder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4342F40-A69C-4E9B-8F64-13A7371B7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2286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800" b="1" dirty="0">
                <a:solidFill>
                  <a:srgbClr val="FF0000"/>
                </a:solidFill>
              </a:rPr>
              <a:t>Regulation of the heartbeat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292BEFB-2651-4154-930A-FC94A64BE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" y="1371600"/>
            <a:ext cx="9134475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The heartbeat is controlled both intrinsically and extrinsically: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Intrinsic </a:t>
            </a:r>
            <a:r>
              <a:rPr lang="en-US" altLang="en-US" sz="3600" dirty="0"/>
              <a:t>means that the beat is regulated by mechanisms within the heart and not by the brain.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Extrinsic</a:t>
            </a:r>
            <a:r>
              <a:rPr lang="en-US" altLang="en-US" sz="3600" dirty="0"/>
              <a:t> means that it also can be slowed down or sped up by brain impulses.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288F5EA7-291B-4A4B-AAB3-1587A3E4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5" y="104775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800" b="1" dirty="0">
                <a:solidFill>
                  <a:srgbClr val="FF0000"/>
                </a:solidFill>
              </a:rPr>
              <a:t>Intrinsic Heart Control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0AD24ECF-DFB1-474C-BFDE-E9F0E8BEC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7675" y="1371600"/>
            <a:ext cx="9229725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The heart has special nerve tissue imbedded within the cardiac cells (myocardium)</a:t>
            </a:r>
          </a:p>
          <a:p>
            <a:pPr eaLnBrk="1" hangingPunct="1"/>
            <a:r>
              <a:rPr lang="en-US" altLang="en-US" sz="3600" b="1" dirty="0"/>
              <a:t>This includes the: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/>
              <a:t>AV node – Atrioventricular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/>
              <a:t>SA node – Sinoatrial node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600" b="1" dirty="0"/>
              <a:t>Purkinje Fibers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BD0F29E-8231-44F1-B0BE-DD59D75B2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/>
          <a:stretch/>
        </p:blipFill>
        <p:spPr bwMode="auto">
          <a:xfrm>
            <a:off x="6976428" y="2635567"/>
            <a:ext cx="4924425" cy="4117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92CFE62-56AF-4453-ADDC-083B4B083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Sinoatrial (SA) node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FCE99EB-AD66-4B05-B52A-6E076A39E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40" y="381000"/>
            <a:ext cx="6283960" cy="6019800"/>
          </a:xfrm>
        </p:spPr>
        <p:txBody>
          <a:bodyPr/>
          <a:lstStyle/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SA node is the </a:t>
            </a:r>
            <a:r>
              <a:rPr lang="en-US" altLang="en-US" sz="3200" b="1" u="sng" dirty="0">
                <a:solidFill>
                  <a:srgbClr val="00B0F0"/>
                </a:solidFill>
              </a:rPr>
              <a:t>Pacemaker</a:t>
            </a:r>
            <a:r>
              <a:rPr lang="en-US" altLang="en-US" sz="3200" dirty="0"/>
              <a:t> of the heart.</a:t>
            </a:r>
          </a:p>
          <a:p>
            <a:pPr eaLnBrk="1" hangingPunct="1"/>
            <a:r>
              <a:rPr lang="en-US" altLang="en-US" sz="3200" dirty="0"/>
              <a:t>It starts an impulse every .85 seconds or 70 beats a minute</a:t>
            </a:r>
          </a:p>
          <a:p>
            <a:pPr eaLnBrk="1" hangingPunct="1"/>
            <a:r>
              <a:rPr lang="en-US" altLang="en-US" sz="3200" dirty="0"/>
              <a:t>Once it triggers an impulse the heart contracts in an orderly fashion:</a:t>
            </a:r>
          </a:p>
          <a:p>
            <a:pPr lvl="1"/>
            <a:r>
              <a:rPr lang="en-US" altLang="en-US" sz="3200" dirty="0"/>
              <a:t>Triggers contraction of atria</a:t>
            </a:r>
          </a:p>
          <a:p>
            <a:pPr lvl="1"/>
            <a:r>
              <a:rPr lang="en-US" altLang="en-US" sz="3200" dirty="0"/>
              <a:t>Stimulates the AV node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7172" name="Picture 4" descr="mm3lf1812_c">
            <a:extLst>
              <a:ext uri="{FF2B5EF4-FFF2-40B4-BE49-F238E27FC236}">
                <a16:creationId xmlns:a16="http://schemas.microsoft.com/office/drawing/2014/main" id="{9314E8F4-9DE0-46CB-9496-DA693FD0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10840" r="11539" b="6644"/>
          <a:stretch>
            <a:fillRect/>
          </a:stretch>
        </p:blipFill>
        <p:spPr bwMode="auto">
          <a:xfrm>
            <a:off x="6858000" y="1828800"/>
            <a:ext cx="3810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6">
            <a:extLst>
              <a:ext uri="{FF2B5EF4-FFF2-40B4-BE49-F238E27FC236}">
                <a16:creationId xmlns:a16="http://schemas.microsoft.com/office/drawing/2014/main" id="{5CA4E147-CC4B-4271-9ABE-8243E5FC3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800100"/>
            <a:ext cx="9144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m3lf1812_c">
            <a:extLst>
              <a:ext uri="{FF2B5EF4-FFF2-40B4-BE49-F238E27FC236}">
                <a16:creationId xmlns:a16="http://schemas.microsoft.com/office/drawing/2014/main" id="{01275B20-1616-4ADC-9138-8BA89657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10840" r="11539" b="6644"/>
          <a:stretch>
            <a:fillRect/>
          </a:stretch>
        </p:blipFill>
        <p:spPr bwMode="auto">
          <a:xfrm>
            <a:off x="7543800" y="1757680"/>
            <a:ext cx="3810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17F38CD3-18EC-4283-985D-278584346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Atrioventricular (AV) node</a:t>
            </a:r>
            <a:br>
              <a:rPr lang="en-US" altLang="en-US" b="1">
                <a:solidFill>
                  <a:srgbClr val="FF0000"/>
                </a:solidFill>
              </a:rPr>
            </a:b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CC82798-D1F8-41D1-B1D2-B3427D154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760" y="914400"/>
            <a:ext cx="712724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DELAY box</a:t>
            </a:r>
          </a:p>
          <a:p>
            <a:pPr eaLnBrk="1" hangingPunct="1"/>
            <a:r>
              <a:rPr lang="en-US" altLang="en-US" sz="2800" dirty="0"/>
              <a:t>Once the impulse reaches here it is delayed a moment to wait for atria to empty</a:t>
            </a:r>
          </a:p>
          <a:p>
            <a:pPr eaLnBrk="1" hangingPunct="1"/>
            <a:r>
              <a:rPr lang="en-US" altLang="en-US" sz="2800" dirty="0"/>
              <a:t>The impulse is sent down the septum to the Purkinje fibers</a:t>
            </a:r>
          </a:p>
          <a:p>
            <a:pPr eaLnBrk="1" hangingPunct="1"/>
            <a:r>
              <a:rPr lang="en-US" altLang="en-US" sz="2800" dirty="0"/>
              <a:t>These fibers trigger ventricular contraction from the bottom up moving the blood out of the heart toward the exits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209DB3CB-FBD2-4D0E-927E-2767119B4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838200"/>
            <a:ext cx="949960" cy="2590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1019</Words>
  <Application>Microsoft Office PowerPoint</Application>
  <PresentationFormat>Widescreen</PresentationFormat>
  <Paragraphs>148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Comic Sans MS</vt:lpstr>
      <vt:lpstr>Times New Roman</vt:lpstr>
      <vt:lpstr>Trebuchet MS</vt:lpstr>
      <vt:lpstr>Wingdings</vt:lpstr>
      <vt:lpstr>Wingdings 3</vt:lpstr>
      <vt:lpstr>Facet</vt:lpstr>
      <vt:lpstr>The Circulatory System</vt:lpstr>
      <vt:lpstr>Last Days Nuggets</vt:lpstr>
      <vt:lpstr>Let’s Ready the Brain…</vt:lpstr>
      <vt:lpstr>The Heart</vt:lpstr>
      <vt:lpstr>PowerPoint Presentation</vt:lpstr>
      <vt:lpstr>Regulation of the heartbeat</vt:lpstr>
      <vt:lpstr>Intrinsic Heart Control</vt:lpstr>
      <vt:lpstr>Sinoatrial (SA) node</vt:lpstr>
      <vt:lpstr>Atrioventricular (AV) node </vt:lpstr>
      <vt:lpstr>PowerPoint Presentation</vt:lpstr>
      <vt:lpstr>PowerPoint Presentation</vt:lpstr>
      <vt:lpstr>Extrinsic Heart Control</vt:lpstr>
      <vt:lpstr>Parasympathetic innervation</vt:lpstr>
      <vt:lpstr>Sympathetic innervation</vt:lpstr>
      <vt:lpstr>Coronary circulation</vt:lpstr>
      <vt:lpstr>Heart Attack</vt:lpstr>
      <vt:lpstr>What foods/nutrients should be limited and specifically what foods/nutrients are beneficial and why?  </vt:lpstr>
      <vt:lpstr>Anti-oxidants</vt:lpstr>
      <vt:lpstr>Vitamin B’s</vt:lpstr>
      <vt:lpstr>Aspirin</vt:lpstr>
      <vt:lpstr>Blood Work After Heart Attack</vt:lpstr>
      <vt:lpstr>Pacemaker</vt:lpstr>
      <vt:lpstr>How fast is your heart beating?</vt:lpstr>
      <vt:lpstr>Bradycardia/Tachycardia</vt:lpstr>
      <vt:lpstr>The Body</vt:lpstr>
      <vt:lpstr>The Body</vt:lpstr>
      <vt:lpstr>Arteries and Arterioles</vt:lpstr>
      <vt:lpstr>Veins and Venules</vt:lpstr>
      <vt:lpstr>Comparison of arteries and veins</vt:lpstr>
      <vt:lpstr>Capillaries</vt:lpstr>
      <vt:lpstr>Vessel Health Varicose veins</vt:lpstr>
      <vt:lpstr>Vessel Health Atherosclerosis</vt:lpstr>
      <vt:lpstr>What is a normal Blood pressure?</vt:lpstr>
      <vt:lpstr>Stroke</vt:lpstr>
      <vt:lpstr>Photo metaphors</vt:lpstr>
      <vt:lpstr>Photo Metaphors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Vessels</dc:title>
  <dc:creator>Shona</dc:creator>
  <cp:lastModifiedBy>Becker, Shona</cp:lastModifiedBy>
  <cp:revision>20</cp:revision>
  <dcterms:created xsi:type="dcterms:W3CDTF">2017-11-09T07:59:18Z</dcterms:created>
  <dcterms:modified xsi:type="dcterms:W3CDTF">2021-01-05T22:30:01Z</dcterms:modified>
</cp:coreProperties>
</file>