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58" r:id="rId5"/>
    <p:sldId id="263" r:id="rId6"/>
    <p:sldId id="259" r:id="rId7"/>
    <p:sldId id="261" r:id="rId8"/>
    <p:sldId id="262" r:id="rId9"/>
    <p:sldId id="260" r:id="rId10"/>
    <p:sldId id="266" r:id="rId11"/>
    <p:sldId id="265" r:id="rId12"/>
    <p:sldId id="264" r:id="rId13"/>
    <p:sldId id="267" r:id="rId14"/>
    <p:sldId id="268" r:id="rId15"/>
    <p:sldId id="269" r:id="rId16"/>
    <p:sldId id="270" r:id="rId17"/>
    <p:sldId id="271" r:id="rId18"/>
    <p:sldId id="276" r:id="rId19"/>
    <p:sldId id="272" r:id="rId20"/>
    <p:sldId id="277" r:id="rId21"/>
    <p:sldId id="273" r:id="rId22"/>
    <p:sldId id="278" r:id="rId23"/>
    <p:sldId id="274" r:id="rId24"/>
    <p:sldId id="279"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69" d="100"/>
          <a:sy n="69" d="100"/>
        </p:scale>
        <p:origin x="4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GcIp4YEKrc"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a/url?sa=i&amp;rct=j&amp;q=&amp;esrc=s&amp;source=images&amp;cd=&amp;cad=rja&amp;uact=8&amp;ved=2ahUKEwi73NyCmoDZAhUW02MKHfB7BEkQjRx6BAgAEAY&amp;url=http://joeybeepodcast.com/tag/elk/&amp;psig=AOvVaw1Px_t-8uqQtH4xE_i-MhZr&amp;ust=151741941324881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7200" dirty="0" smtClean="0"/>
              <a:t>Ecosystems</a:t>
            </a:r>
            <a:endParaRPr lang="en-CA" sz="7200" dirty="0"/>
          </a:p>
        </p:txBody>
      </p:sp>
      <p:sp>
        <p:nvSpPr>
          <p:cNvPr id="3" name="Subtitle 2"/>
          <p:cNvSpPr>
            <a:spLocks noGrp="1"/>
          </p:cNvSpPr>
          <p:nvPr>
            <p:ph type="subTitle" idx="1"/>
          </p:nvPr>
        </p:nvSpPr>
        <p:spPr/>
        <p:txBody>
          <a:bodyPr/>
          <a:lstStyle/>
          <a:p>
            <a:r>
              <a:rPr lang="en-CA" b="1" dirty="0" smtClean="0">
                <a:solidFill>
                  <a:srgbClr val="FF0000"/>
                </a:solidFill>
              </a:rPr>
              <a:t>Environmental Sciences 11/12</a:t>
            </a:r>
            <a:endParaRPr lang="en-CA" b="1" dirty="0">
              <a:solidFill>
                <a:srgbClr val="FF0000"/>
              </a:solidFill>
            </a:endParaRPr>
          </a:p>
        </p:txBody>
      </p:sp>
    </p:spTree>
    <p:extLst>
      <p:ext uri="{BB962C8B-B14F-4D97-AF65-F5344CB8AC3E}">
        <p14:creationId xmlns:p14="http://schemas.microsoft.com/office/powerpoint/2010/main" val="425153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Ecosystem Relationships</a:t>
            </a:r>
            <a:endParaRPr lang="en-CA" dirty="0"/>
          </a:p>
        </p:txBody>
      </p:sp>
      <p:sp>
        <p:nvSpPr>
          <p:cNvPr id="3" name="Content Placeholder 2"/>
          <p:cNvSpPr>
            <a:spLocks noGrp="1"/>
          </p:cNvSpPr>
          <p:nvPr>
            <p:ph idx="1"/>
          </p:nvPr>
        </p:nvSpPr>
        <p:spPr>
          <a:xfrm>
            <a:off x="578860" y="1555678"/>
            <a:ext cx="5484315" cy="3880773"/>
          </a:xfrm>
        </p:spPr>
        <p:txBody>
          <a:bodyPr>
            <a:normAutofit/>
          </a:bodyPr>
          <a:lstStyle/>
          <a:p>
            <a:r>
              <a:rPr lang="en-CA" sz="2800" b="1" dirty="0" smtClean="0">
                <a:solidFill>
                  <a:srgbClr val="FF0000"/>
                </a:solidFill>
              </a:rPr>
              <a:t>Predator</a:t>
            </a:r>
            <a:r>
              <a:rPr lang="en-CA" sz="2800" b="1" dirty="0" smtClean="0"/>
              <a:t> – an organism that actively preys or hunts other organisms in the ecosystem</a:t>
            </a:r>
          </a:p>
          <a:p>
            <a:endParaRPr lang="en-CA" sz="2800" b="1" dirty="0" smtClean="0"/>
          </a:p>
          <a:p>
            <a:r>
              <a:rPr lang="en-CA" sz="2800" b="1" dirty="0" smtClean="0">
                <a:solidFill>
                  <a:srgbClr val="FF0000"/>
                </a:solidFill>
              </a:rPr>
              <a:t>Prey</a:t>
            </a:r>
            <a:r>
              <a:rPr lang="en-CA" sz="2800" b="1" dirty="0" smtClean="0"/>
              <a:t> – the organism that is hunted or eaten by another</a:t>
            </a:r>
            <a:endParaRPr lang="en-CA" sz="2800" b="1" dirty="0"/>
          </a:p>
        </p:txBody>
      </p:sp>
      <p:pic>
        <p:nvPicPr>
          <p:cNvPr id="4" name="Picture 3"/>
          <p:cNvPicPr>
            <a:picLocks noChangeAspect="1"/>
          </p:cNvPicPr>
          <p:nvPr/>
        </p:nvPicPr>
        <p:blipFill>
          <a:blip r:embed="rId2"/>
          <a:stretch>
            <a:fillRect/>
          </a:stretch>
        </p:blipFill>
        <p:spPr>
          <a:xfrm>
            <a:off x="6270597" y="1454929"/>
            <a:ext cx="4925594" cy="3981522"/>
          </a:xfrm>
          <a:prstGeom prst="rect">
            <a:avLst/>
          </a:prstGeom>
        </p:spPr>
      </p:pic>
    </p:spTree>
    <p:extLst>
      <p:ext uri="{BB962C8B-B14F-4D97-AF65-F5344CB8AC3E}">
        <p14:creationId xmlns:p14="http://schemas.microsoft.com/office/powerpoint/2010/main" val="405328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Keystone Species</a:t>
            </a:r>
            <a:endParaRPr lang="en-CA" dirty="0"/>
          </a:p>
        </p:txBody>
      </p:sp>
      <p:sp>
        <p:nvSpPr>
          <p:cNvPr id="3" name="Content Placeholder 2"/>
          <p:cNvSpPr>
            <a:spLocks noGrp="1"/>
          </p:cNvSpPr>
          <p:nvPr>
            <p:ph idx="1"/>
          </p:nvPr>
        </p:nvSpPr>
        <p:spPr>
          <a:xfrm>
            <a:off x="578860" y="1527543"/>
            <a:ext cx="10590888" cy="3880773"/>
          </a:xfrm>
        </p:spPr>
        <p:txBody>
          <a:bodyPr>
            <a:normAutofit/>
          </a:bodyPr>
          <a:lstStyle/>
          <a:p>
            <a:r>
              <a:rPr lang="en-CA" sz="2800" dirty="0"/>
              <a:t>A </a:t>
            </a:r>
            <a:r>
              <a:rPr lang="en-CA" sz="2800" dirty="0">
                <a:solidFill>
                  <a:srgbClr val="FF0000"/>
                </a:solidFill>
              </a:rPr>
              <a:t>keystone species</a:t>
            </a:r>
            <a:r>
              <a:rPr lang="en-CA" sz="2800" dirty="0"/>
              <a:t> is a plant or animal that plays a unique and crucial role in the way an ecosystem functions. </a:t>
            </a:r>
            <a:endParaRPr lang="en-CA" sz="2800" dirty="0" smtClean="0"/>
          </a:p>
          <a:p>
            <a:r>
              <a:rPr lang="en-CA" sz="2800" dirty="0" smtClean="0"/>
              <a:t>Without</a:t>
            </a:r>
            <a:r>
              <a:rPr lang="en-CA" sz="2800" dirty="0"/>
              <a:t> keystone species, the ecosystem would be dramatically different or cease to exist altogether. </a:t>
            </a:r>
            <a:endParaRPr lang="en-CA" sz="2800" dirty="0" smtClean="0"/>
          </a:p>
          <a:p>
            <a:r>
              <a:rPr lang="en-CA" sz="2800" dirty="0" smtClean="0"/>
              <a:t>The </a:t>
            </a:r>
            <a:r>
              <a:rPr lang="en-CA" sz="2800" dirty="0"/>
              <a:t>role that a keystone species plays in its ecosystem is analogous to the role of a </a:t>
            </a:r>
            <a:r>
              <a:rPr lang="en-CA" sz="2800" dirty="0" smtClean="0"/>
              <a:t>keystone in </a:t>
            </a:r>
            <a:r>
              <a:rPr lang="en-CA" sz="2800" dirty="0"/>
              <a:t>an arch.</a:t>
            </a:r>
          </a:p>
        </p:txBody>
      </p:sp>
      <p:pic>
        <p:nvPicPr>
          <p:cNvPr id="4" name="Picture 3"/>
          <p:cNvPicPr>
            <a:picLocks noChangeAspect="1"/>
          </p:cNvPicPr>
          <p:nvPr/>
        </p:nvPicPr>
        <p:blipFill>
          <a:blip r:embed="rId2"/>
          <a:stretch>
            <a:fillRect/>
          </a:stretch>
        </p:blipFill>
        <p:spPr>
          <a:xfrm>
            <a:off x="7301132" y="4371151"/>
            <a:ext cx="3026470" cy="2268800"/>
          </a:xfrm>
          <a:prstGeom prst="rect">
            <a:avLst/>
          </a:prstGeom>
        </p:spPr>
      </p:pic>
      <p:pic>
        <p:nvPicPr>
          <p:cNvPr id="5" name="Picture 4">
            <a:hlinkClick r:id="rId3"/>
          </p:cNvPr>
          <p:cNvPicPr>
            <a:picLocks noChangeAspect="1"/>
          </p:cNvPicPr>
          <p:nvPr/>
        </p:nvPicPr>
        <p:blipFill>
          <a:blip r:embed="rId4"/>
          <a:stretch>
            <a:fillRect/>
          </a:stretch>
        </p:blipFill>
        <p:spPr>
          <a:xfrm>
            <a:off x="1828798" y="4371151"/>
            <a:ext cx="3025067" cy="2268800"/>
          </a:xfrm>
          <a:prstGeom prst="rect">
            <a:avLst/>
          </a:prstGeom>
        </p:spPr>
      </p:pic>
      <p:cxnSp>
        <p:nvCxnSpPr>
          <p:cNvPr id="7" name="Straight Arrow Connector 6"/>
          <p:cNvCxnSpPr/>
          <p:nvPr/>
        </p:nvCxnSpPr>
        <p:spPr>
          <a:xfrm flipV="1">
            <a:off x="436098" y="4889734"/>
            <a:ext cx="2419644" cy="10327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64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569888" y="452437"/>
            <a:ext cx="11126220" cy="5588925"/>
          </a:xfrm>
          <a:prstGeom prst="rect">
            <a:avLst/>
          </a:prstGeom>
        </p:spPr>
      </p:pic>
    </p:spTree>
    <p:extLst>
      <p:ext uri="{BB962C8B-B14F-4D97-AF65-F5344CB8AC3E}">
        <p14:creationId xmlns:p14="http://schemas.microsoft.com/office/powerpoint/2010/main" val="428580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Trophic Cascade</a:t>
            </a:r>
            <a:endParaRPr lang="en-CA" dirty="0"/>
          </a:p>
        </p:txBody>
      </p:sp>
      <p:sp>
        <p:nvSpPr>
          <p:cNvPr id="4" name="Rectangle 3"/>
          <p:cNvSpPr/>
          <p:nvPr/>
        </p:nvSpPr>
        <p:spPr>
          <a:xfrm>
            <a:off x="677333" y="1522717"/>
            <a:ext cx="6229903" cy="3785652"/>
          </a:xfrm>
          <a:prstGeom prst="rect">
            <a:avLst/>
          </a:prstGeom>
        </p:spPr>
        <p:txBody>
          <a:bodyPr wrap="square">
            <a:spAutoFit/>
          </a:bodyPr>
          <a:lstStyle/>
          <a:p>
            <a:pPr marL="285750" indent="-285750">
              <a:buFont typeface="Arial" panose="020B0604020202020204" pitchFamily="34" charset="0"/>
              <a:buChar char="•"/>
            </a:pPr>
            <a:r>
              <a:rPr lang="en-CA" sz="2400" dirty="0" smtClean="0"/>
              <a:t>powerful </a:t>
            </a:r>
            <a:r>
              <a:rPr lang="en-CA" sz="2400" dirty="0"/>
              <a:t>indirect interactions that can control entire </a:t>
            </a:r>
            <a:r>
              <a:rPr lang="en-CA" sz="2400" dirty="0" smtClean="0"/>
              <a:t>ecosystems</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when </a:t>
            </a:r>
            <a:r>
              <a:rPr lang="en-CA" sz="2400" dirty="0"/>
              <a:t>predators in a food web </a:t>
            </a:r>
            <a:r>
              <a:rPr lang="en-CA" sz="2400" dirty="0">
                <a:solidFill>
                  <a:srgbClr val="FF0000"/>
                </a:solidFill>
              </a:rPr>
              <a:t>suppress the abundance </a:t>
            </a:r>
            <a:r>
              <a:rPr lang="en-CA" sz="2400" dirty="0" smtClean="0"/>
              <a:t>of </a:t>
            </a:r>
            <a:r>
              <a:rPr lang="en-CA" sz="2400" dirty="0"/>
              <a:t>their prey, </a:t>
            </a:r>
            <a:r>
              <a:rPr lang="en-CA" sz="2400" dirty="0" smtClean="0"/>
              <a:t>it allows the next trophic level to thrive</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the </a:t>
            </a:r>
            <a:r>
              <a:rPr lang="en-CA" sz="2400" dirty="0">
                <a:solidFill>
                  <a:srgbClr val="FF0000"/>
                </a:solidFill>
              </a:rPr>
              <a:t>addition or removal of top predators</a:t>
            </a:r>
            <a:r>
              <a:rPr lang="en-CA" sz="2400" dirty="0"/>
              <a:t> </a:t>
            </a:r>
            <a:r>
              <a:rPr lang="en-CA" sz="2400" dirty="0" smtClean="0"/>
              <a:t>causes changes </a:t>
            </a:r>
            <a:r>
              <a:rPr lang="en-CA" sz="2400" dirty="0"/>
              <a:t>in the </a:t>
            </a:r>
            <a:r>
              <a:rPr lang="en-CA" sz="2400" dirty="0" smtClean="0"/>
              <a:t>populations </a:t>
            </a:r>
            <a:r>
              <a:rPr lang="en-CA" sz="2400" dirty="0"/>
              <a:t>of predator and prey through a food chain</a:t>
            </a:r>
          </a:p>
        </p:txBody>
      </p:sp>
      <p:pic>
        <p:nvPicPr>
          <p:cNvPr id="6" name="Picture 5"/>
          <p:cNvPicPr>
            <a:picLocks noChangeAspect="1"/>
          </p:cNvPicPr>
          <p:nvPr/>
        </p:nvPicPr>
        <p:blipFill>
          <a:blip r:embed="rId2"/>
          <a:stretch>
            <a:fillRect/>
          </a:stretch>
        </p:blipFill>
        <p:spPr>
          <a:xfrm>
            <a:off x="6907236" y="2100776"/>
            <a:ext cx="4867871" cy="2555632"/>
          </a:xfrm>
          <a:prstGeom prst="rect">
            <a:avLst/>
          </a:prstGeom>
        </p:spPr>
      </p:pic>
    </p:spTree>
    <p:extLst>
      <p:ext uri="{BB962C8B-B14F-4D97-AF65-F5344CB8AC3E}">
        <p14:creationId xmlns:p14="http://schemas.microsoft.com/office/powerpoint/2010/main" val="319080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677334" y="257517"/>
            <a:ext cx="9900725" cy="6600483"/>
          </a:xfrm>
          <a:prstGeom prst="rect">
            <a:avLst/>
          </a:prstGeom>
        </p:spPr>
      </p:pic>
    </p:spTree>
    <p:extLst>
      <p:ext uri="{BB962C8B-B14F-4D97-AF65-F5344CB8AC3E}">
        <p14:creationId xmlns:p14="http://schemas.microsoft.com/office/powerpoint/2010/main" val="329716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Carrying Capacity (K)</a:t>
            </a:r>
            <a:endParaRPr lang="en-CA" dirty="0"/>
          </a:p>
        </p:txBody>
      </p:sp>
      <p:sp>
        <p:nvSpPr>
          <p:cNvPr id="3" name="Content Placeholder 2"/>
          <p:cNvSpPr>
            <a:spLocks noGrp="1"/>
          </p:cNvSpPr>
          <p:nvPr>
            <p:ph idx="1"/>
          </p:nvPr>
        </p:nvSpPr>
        <p:spPr>
          <a:xfrm>
            <a:off x="410048" y="1527542"/>
            <a:ext cx="5779737" cy="3880773"/>
          </a:xfrm>
        </p:spPr>
        <p:txBody>
          <a:bodyPr>
            <a:noAutofit/>
          </a:bodyPr>
          <a:lstStyle/>
          <a:p>
            <a:r>
              <a:rPr lang="en-CA" sz="2800" dirty="0" smtClean="0"/>
              <a:t>Populations will have a </a:t>
            </a:r>
            <a:r>
              <a:rPr lang="en-CA" sz="2800" dirty="0" smtClean="0">
                <a:solidFill>
                  <a:srgbClr val="FF0000"/>
                </a:solidFill>
              </a:rPr>
              <a:t>carrying capacity</a:t>
            </a:r>
          </a:p>
          <a:p>
            <a:pPr lvl="1"/>
            <a:r>
              <a:rPr lang="en-CA" sz="2800" dirty="0" smtClean="0"/>
              <a:t>Max number of organisms the community can handle</a:t>
            </a:r>
          </a:p>
          <a:p>
            <a:pPr lvl="1"/>
            <a:r>
              <a:rPr lang="en-CA" sz="2800" dirty="0" smtClean="0"/>
              <a:t>There will be increased deaths as you approach “K” </a:t>
            </a:r>
          </a:p>
          <a:p>
            <a:r>
              <a:rPr lang="en-CA" sz="2800" dirty="0" smtClean="0"/>
              <a:t>Due to </a:t>
            </a:r>
            <a:r>
              <a:rPr lang="en-CA" sz="2800" dirty="0" smtClean="0">
                <a:solidFill>
                  <a:srgbClr val="FF0000"/>
                </a:solidFill>
              </a:rPr>
              <a:t>density dependent limiting factors</a:t>
            </a:r>
          </a:p>
          <a:p>
            <a:pPr lvl="1"/>
            <a:r>
              <a:rPr lang="en-CA" sz="2800" dirty="0" smtClean="0"/>
              <a:t>restrictions on food, shelter, disease</a:t>
            </a:r>
            <a:endParaRPr lang="en-CA" sz="2800" dirty="0"/>
          </a:p>
        </p:txBody>
      </p:sp>
      <p:pic>
        <p:nvPicPr>
          <p:cNvPr id="2050" name="Picture 2" descr="Image result for carrying capa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781" y="468923"/>
            <a:ext cx="5274554" cy="402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bowl will have more successful organisms?  Why?</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499402" y="1930399"/>
            <a:ext cx="8774599" cy="4826029"/>
          </a:xfrm>
          <a:prstGeom prst="rect">
            <a:avLst/>
          </a:prstGeom>
        </p:spPr>
      </p:pic>
    </p:spTree>
    <p:extLst>
      <p:ext uri="{BB962C8B-B14F-4D97-AF65-F5344CB8AC3E}">
        <p14:creationId xmlns:p14="http://schemas.microsoft.com/office/powerpoint/2010/main" val="1690877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Wolf Reintroduction Case Study</a:t>
            </a:r>
            <a:endParaRPr lang="en-CA" dirty="0"/>
          </a:p>
        </p:txBody>
      </p:sp>
      <p:sp>
        <p:nvSpPr>
          <p:cNvPr id="3" name="Content Placeholder 2"/>
          <p:cNvSpPr>
            <a:spLocks noGrp="1"/>
          </p:cNvSpPr>
          <p:nvPr>
            <p:ph idx="1"/>
          </p:nvPr>
        </p:nvSpPr>
        <p:spPr>
          <a:xfrm>
            <a:off x="509371" y="1440153"/>
            <a:ext cx="5543357" cy="3880773"/>
          </a:xfrm>
        </p:spPr>
        <p:txBody>
          <a:bodyPr>
            <a:normAutofit fontScale="92500" lnSpcReduction="20000"/>
          </a:bodyPr>
          <a:lstStyle/>
          <a:p>
            <a:pPr marL="0" indent="0">
              <a:buNone/>
            </a:pPr>
            <a:r>
              <a:rPr lang="en-CA" sz="2800" b="1" dirty="0" smtClean="0"/>
              <a:t>As a table team, take turns reading “Background”</a:t>
            </a:r>
          </a:p>
          <a:p>
            <a:pPr marL="0" indent="0">
              <a:buNone/>
            </a:pPr>
            <a:endParaRPr lang="en-CA" sz="2800" b="1" dirty="0" smtClean="0"/>
          </a:p>
          <a:p>
            <a:pPr marL="0" indent="0">
              <a:buNone/>
            </a:pPr>
            <a:r>
              <a:rPr lang="en-CA" sz="2800" b="1" dirty="0" smtClean="0"/>
              <a:t>Using the </a:t>
            </a:r>
            <a:r>
              <a:rPr lang="en-CA" sz="2800" b="1" dirty="0" err="1" smtClean="0"/>
              <a:t>ipads</a:t>
            </a:r>
            <a:r>
              <a:rPr lang="en-CA" sz="2800" b="1" dirty="0" smtClean="0"/>
              <a:t>, </a:t>
            </a:r>
            <a:r>
              <a:rPr lang="en-CA" sz="2800" b="1" dirty="0" smtClean="0">
                <a:solidFill>
                  <a:srgbClr val="FF0000"/>
                </a:solidFill>
              </a:rPr>
              <a:t>research some pro’s and con’s</a:t>
            </a:r>
            <a:r>
              <a:rPr lang="en-CA" sz="2800" b="1" dirty="0" smtClean="0"/>
              <a:t> for the reintroduction on wolves to Yellowstone</a:t>
            </a:r>
          </a:p>
          <a:p>
            <a:pPr marL="0" indent="0">
              <a:buNone/>
            </a:pPr>
            <a:endParaRPr lang="en-CA" sz="2800" b="1" dirty="0"/>
          </a:p>
          <a:p>
            <a:pPr marL="0" indent="0">
              <a:buNone/>
            </a:pPr>
            <a:r>
              <a:rPr lang="en-CA" sz="2800" b="1" dirty="0" smtClean="0"/>
              <a:t>Make a list using a white board marker on your desk</a:t>
            </a:r>
            <a:endParaRPr lang="en-CA" sz="2800" b="1" dirty="0"/>
          </a:p>
        </p:txBody>
      </p:sp>
      <p:pic>
        <p:nvPicPr>
          <p:cNvPr id="4" name="Picture 3"/>
          <p:cNvPicPr>
            <a:picLocks noChangeAspect="1"/>
          </p:cNvPicPr>
          <p:nvPr/>
        </p:nvPicPr>
        <p:blipFill rotWithShape="1">
          <a:blip r:embed="rId2"/>
          <a:srcRect l="35455" t="13315" r="36250" b="25240"/>
          <a:stretch/>
        </p:blipFill>
        <p:spPr>
          <a:xfrm rot="1320835">
            <a:off x="6705600" y="1038418"/>
            <a:ext cx="4267200" cy="5209754"/>
          </a:xfrm>
          <a:prstGeom prst="rect">
            <a:avLst/>
          </a:prstGeom>
        </p:spPr>
      </p:pic>
    </p:spTree>
    <p:extLst>
      <p:ext uri="{BB962C8B-B14F-4D97-AF65-F5344CB8AC3E}">
        <p14:creationId xmlns:p14="http://schemas.microsoft.com/office/powerpoint/2010/main" val="257574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Wolf Reintroduction Case Study</a:t>
            </a:r>
            <a:endParaRPr lang="en-CA" dirty="0"/>
          </a:p>
        </p:txBody>
      </p:sp>
      <p:sp>
        <p:nvSpPr>
          <p:cNvPr id="3" name="Content Placeholder 2"/>
          <p:cNvSpPr>
            <a:spLocks noGrp="1"/>
          </p:cNvSpPr>
          <p:nvPr>
            <p:ph idx="1"/>
          </p:nvPr>
        </p:nvSpPr>
        <p:spPr>
          <a:xfrm>
            <a:off x="268225" y="1440153"/>
            <a:ext cx="5108448" cy="973863"/>
          </a:xfrm>
        </p:spPr>
        <p:txBody>
          <a:bodyPr>
            <a:normAutofit/>
          </a:bodyPr>
          <a:lstStyle/>
          <a:p>
            <a:pPr marL="0" indent="0">
              <a:buNone/>
            </a:pPr>
            <a:r>
              <a:rPr lang="en-CA" sz="2800" b="1" dirty="0" smtClean="0"/>
              <a:t>Pro’s of Wolves in Ecosystem</a:t>
            </a:r>
            <a:endParaRPr lang="en-CA" sz="2800" b="1" dirty="0"/>
          </a:p>
        </p:txBody>
      </p:sp>
      <p:sp>
        <p:nvSpPr>
          <p:cNvPr id="5" name="Content Placeholder 2"/>
          <p:cNvSpPr txBox="1">
            <a:spLocks/>
          </p:cNvSpPr>
          <p:nvPr/>
        </p:nvSpPr>
        <p:spPr>
          <a:xfrm>
            <a:off x="6284977" y="1458441"/>
            <a:ext cx="5108448" cy="973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CA" sz="2800" b="1" dirty="0" smtClean="0"/>
              <a:t>Con’s of Wolves in Ecosystem</a:t>
            </a:r>
            <a:endParaRPr lang="en-CA" sz="2800" b="1" dirty="0"/>
          </a:p>
        </p:txBody>
      </p:sp>
      <p:cxnSp>
        <p:nvCxnSpPr>
          <p:cNvPr id="7" name="Straight Connector 6"/>
          <p:cNvCxnSpPr/>
          <p:nvPr/>
        </p:nvCxnSpPr>
        <p:spPr>
          <a:xfrm>
            <a:off x="5718048" y="1365504"/>
            <a:ext cx="0" cy="507187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8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1 – Wolf #9</a:t>
            </a:r>
            <a:endParaRPr lang="en-CA" dirty="0"/>
          </a:p>
        </p:txBody>
      </p:sp>
      <p:sp>
        <p:nvSpPr>
          <p:cNvPr id="3" name="Content Placeholder 2"/>
          <p:cNvSpPr>
            <a:spLocks noGrp="1"/>
          </p:cNvSpPr>
          <p:nvPr>
            <p:ph idx="1"/>
          </p:nvPr>
        </p:nvSpPr>
        <p:spPr>
          <a:xfrm>
            <a:off x="137006" y="1293091"/>
            <a:ext cx="8596668" cy="3880773"/>
          </a:xfrm>
        </p:spPr>
        <p:txBody>
          <a:bodyPr>
            <a:noAutofit/>
          </a:bodyPr>
          <a:lstStyle/>
          <a:p>
            <a:r>
              <a:rPr lang="en-CA" sz="2400" b="1" dirty="0" smtClean="0"/>
              <a:t>Read as a team</a:t>
            </a:r>
          </a:p>
          <a:p>
            <a:endParaRPr lang="en-CA" sz="2400" b="1" dirty="0"/>
          </a:p>
          <a:p>
            <a:r>
              <a:rPr lang="en-CA" sz="2400" b="1" dirty="0" smtClean="0"/>
              <a:t>Questions:</a:t>
            </a:r>
          </a:p>
          <a:p>
            <a:pPr marL="742950" indent="-742950">
              <a:buFont typeface="+mj-lt"/>
              <a:buAutoNum type="arabicPeriod"/>
            </a:pPr>
            <a:r>
              <a:rPr lang="en-CA" sz="2400" b="1" dirty="0" smtClean="0">
                <a:solidFill>
                  <a:srgbClr val="FF0000"/>
                </a:solidFill>
              </a:rPr>
              <a:t>Why did they reintroduce wolves back into Yellowstone?</a:t>
            </a:r>
          </a:p>
          <a:p>
            <a:pPr marL="742950" indent="-742950">
              <a:buFont typeface="+mj-lt"/>
              <a:buAutoNum type="arabicPeriod"/>
            </a:pPr>
            <a:r>
              <a:rPr lang="en-CA" sz="2400" b="1" dirty="0" smtClean="0">
                <a:solidFill>
                  <a:srgbClr val="FF0000"/>
                </a:solidFill>
              </a:rPr>
              <a:t>Explain what a keystone species is, and why they thought the wolf was one?  How did the absence of the wolf impact Yellowstone?</a:t>
            </a:r>
          </a:p>
          <a:p>
            <a:pPr marL="742950" indent="-742950">
              <a:buFont typeface="+mj-lt"/>
              <a:buAutoNum type="arabicPeriod"/>
            </a:pPr>
            <a:r>
              <a:rPr lang="en-CA" sz="2400" b="1" dirty="0" smtClean="0">
                <a:solidFill>
                  <a:srgbClr val="FF0000"/>
                </a:solidFill>
              </a:rPr>
              <a:t>Wolf #8 showed a rare type of social behaviour by adopting offspring that were not his own.  Why would this behaviour be rare in mammals&gt;  How is this a beneficial behaviour?</a:t>
            </a:r>
            <a:endParaRPr lang="en-CA" sz="2400" b="1" dirty="0">
              <a:solidFill>
                <a:srgbClr val="FF0000"/>
              </a:solidFill>
            </a:endParaRPr>
          </a:p>
        </p:txBody>
      </p:sp>
      <p:pic>
        <p:nvPicPr>
          <p:cNvPr id="4" name="Picture 3"/>
          <p:cNvPicPr>
            <a:picLocks noChangeAspect="1"/>
          </p:cNvPicPr>
          <p:nvPr/>
        </p:nvPicPr>
        <p:blipFill rotWithShape="1">
          <a:blip r:embed="rId2"/>
          <a:srcRect l="22500" t="17358" r="23296" b="38973"/>
          <a:stretch/>
        </p:blipFill>
        <p:spPr>
          <a:xfrm rot="1329295">
            <a:off x="6399468" y="670409"/>
            <a:ext cx="6015669" cy="2724817"/>
          </a:xfrm>
          <a:prstGeom prst="rect">
            <a:avLst/>
          </a:prstGeom>
        </p:spPr>
      </p:pic>
    </p:spTree>
    <p:extLst>
      <p:ext uri="{BB962C8B-B14F-4D97-AF65-F5344CB8AC3E}">
        <p14:creationId xmlns:p14="http://schemas.microsoft.com/office/powerpoint/2010/main" val="73610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Ecosystems</a:t>
            </a:r>
            <a:br>
              <a:rPr lang="en-US" dirty="0" smtClean="0"/>
            </a:br>
            <a:r>
              <a:rPr lang="en-US" dirty="0" smtClean="0">
                <a:solidFill>
                  <a:srgbClr val="FF0000"/>
                </a:solidFill>
              </a:rPr>
              <a:t>Learning Goals</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3982687"/>
              </p:ext>
            </p:extLst>
          </p:nvPr>
        </p:nvGraphicFramePr>
        <p:xfrm>
          <a:off x="677334" y="2146025"/>
          <a:ext cx="5668048" cy="3765250"/>
        </p:xfrm>
        <a:graphic>
          <a:graphicData uri="http://schemas.openxmlformats.org/drawingml/2006/table">
            <a:tbl>
              <a:tblPr firstRow="1" firstCol="1" bandRow="1">
                <a:tableStyleId>{5C22544A-7EE6-4342-B048-85BDC9FD1C3A}</a:tableStyleId>
              </a:tblPr>
              <a:tblGrid>
                <a:gridCol w="5668048">
                  <a:extLst>
                    <a:ext uri="{9D8B030D-6E8A-4147-A177-3AD203B41FA5}">
                      <a16:colId xmlns:a16="http://schemas.microsoft.com/office/drawing/2014/main" val="328814885"/>
                    </a:ext>
                  </a:extLst>
                </a:gridCol>
              </a:tblGrid>
              <a:tr h="753050">
                <a:tc>
                  <a:txBody>
                    <a:bodyPr/>
                    <a:lstStyle/>
                    <a:p>
                      <a:pPr marL="0" marR="0" lvl="0" indent="0">
                        <a:lnSpc>
                          <a:spcPct val="115000"/>
                        </a:lnSpc>
                        <a:spcBef>
                          <a:spcPts val="0"/>
                        </a:spcBef>
                        <a:spcAft>
                          <a:spcPts val="0"/>
                        </a:spcAft>
                        <a:buFont typeface="Arial" panose="020B0604020202020204" pitchFamily="34" charset="0"/>
                        <a:buNone/>
                      </a:pPr>
                      <a:r>
                        <a:rPr lang="en-US" sz="1800" dirty="0">
                          <a:solidFill>
                            <a:srgbClr val="002060"/>
                          </a:solidFill>
                          <a:effectLst/>
                          <a:latin typeface="Arial Black" panose="020B0A04020102020204" pitchFamily="34" charset="0"/>
                        </a:rPr>
                        <a:t>I can connect the roles of species in the local Okanagan ecosystems</a:t>
                      </a:r>
                      <a:endParaRPr lang="en-US" sz="18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484" marR="61484" marT="0" marB="0"/>
                </a:tc>
                <a:extLst>
                  <a:ext uri="{0D108BD9-81ED-4DB2-BD59-A6C34878D82A}">
                    <a16:rowId xmlns:a16="http://schemas.microsoft.com/office/drawing/2014/main" val="1154370933"/>
                  </a:ext>
                </a:extLst>
              </a:tr>
              <a:tr h="753050">
                <a:tc>
                  <a:txBody>
                    <a:bodyPr/>
                    <a:lstStyle/>
                    <a:p>
                      <a:pPr marL="0" marR="0" lvl="0" indent="0">
                        <a:lnSpc>
                          <a:spcPct val="115000"/>
                        </a:lnSpc>
                        <a:spcBef>
                          <a:spcPts val="0"/>
                        </a:spcBef>
                        <a:spcAft>
                          <a:spcPts val="0"/>
                        </a:spcAft>
                        <a:buFont typeface="Arial" panose="020B0604020202020204" pitchFamily="34" charset="0"/>
                        <a:buNone/>
                      </a:pPr>
                      <a:r>
                        <a:rPr lang="en-US" sz="1800" dirty="0">
                          <a:solidFill>
                            <a:srgbClr val="002060"/>
                          </a:solidFill>
                          <a:effectLst/>
                          <a:latin typeface="Arial Black" panose="020B0A04020102020204" pitchFamily="34" charset="0"/>
                        </a:rPr>
                        <a:t>I can explain ecosystem stability and the factors that influence sustainability</a:t>
                      </a:r>
                      <a:endParaRPr lang="en-US" sz="18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484" marR="61484" marT="0" marB="0"/>
                </a:tc>
                <a:extLst>
                  <a:ext uri="{0D108BD9-81ED-4DB2-BD59-A6C34878D82A}">
                    <a16:rowId xmlns:a16="http://schemas.microsoft.com/office/drawing/2014/main" val="4085968850"/>
                  </a:ext>
                </a:extLst>
              </a:tr>
              <a:tr h="753050">
                <a:tc>
                  <a:txBody>
                    <a:bodyPr/>
                    <a:lstStyle/>
                    <a:p>
                      <a:pPr marL="0" marR="0" lvl="0" indent="0">
                        <a:lnSpc>
                          <a:spcPct val="115000"/>
                        </a:lnSpc>
                        <a:spcBef>
                          <a:spcPts val="0"/>
                        </a:spcBef>
                        <a:spcAft>
                          <a:spcPts val="0"/>
                        </a:spcAft>
                        <a:buFont typeface="Arial" panose="020B0604020202020204" pitchFamily="34" charset="0"/>
                        <a:buNone/>
                      </a:pPr>
                      <a:r>
                        <a:rPr lang="en-US" sz="1800" dirty="0">
                          <a:solidFill>
                            <a:srgbClr val="002060"/>
                          </a:solidFill>
                          <a:effectLst/>
                          <a:latin typeface="Arial Black" panose="020B0A04020102020204" pitchFamily="34" charset="0"/>
                        </a:rPr>
                        <a:t>I can explain how humans can be a factor of change within an ecosystem</a:t>
                      </a:r>
                      <a:endParaRPr lang="en-US" sz="18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484" marR="61484" marT="0" marB="0"/>
                </a:tc>
                <a:extLst>
                  <a:ext uri="{0D108BD9-81ED-4DB2-BD59-A6C34878D82A}">
                    <a16:rowId xmlns:a16="http://schemas.microsoft.com/office/drawing/2014/main" val="2258201932"/>
                  </a:ext>
                </a:extLst>
              </a:tr>
              <a:tr h="753050">
                <a:tc>
                  <a:txBody>
                    <a:bodyPr/>
                    <a:lstStyle/>
                    <a:p>
                      <a:pPr marL="0" marR="0" lvl="0" indent="0">
                        <a:lnSpc>
                          <a:spcPct val="115000"/>
                        </a:lnSpc>
                        <a:spcBef>
                          <a:spcPts val="0"/>
                        </a:spcBef>
                        <a:spcAft>
                          <a:spcPts val="0"/>
                        </a:spcAft>
                        <a:buFont typeface="Arial" panose="020B0604020202020204" pitchFamily="34" charset="0"/>
                        <a:buNone/>
                      </a:pPr>
                      <a:r>
                        <a:rPr lang="en-US" sz="1800" dirty="0">
                          <a:solidFill>
                            <a:srgbClr val="002060"/>
                          </a:solidFill>
                          <a:effectLst/>
                          <a:latin typeface="Arial Black" panose="020B0A04020102020204" pitchFamily="34" charset="0"/>
                        </a:rPr>
                        <a:t>I can discuss unsustainable and sustainable human practices</a:t>
                      </a:r>
                      <a:endParaRPr lang="en-US" sz="18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484" marR="61484" marT="0" marB="0"/>
                </a:tc>
                <a:extLst>
                  <a:ext uri="{0D108BD9-81ED-4DB2-BD59-A6C34878D82A}">
                    <a16:rowId xmlns:a16="http://schemas.microsoft.com/office/drawing/2014/main" val="3511437483"/>
                  </a:ext>
                </a:extLst>
              </a:tr>
              <a:tr h="753050">
                <a:tc>
                  <a:txBody>
                    <a:bodyPr/>
                    <a:lstStyle/>
                    <a:p>
                      <a:pPr marL="0" marR="0" lvl="0" indent="0">
                        <a:lnSpc>
                          <a:spcPct val="115000"/>
                        </a:lnSpc>
                        <a:spcBef>
                          <a:spcPts val="0"/>
                        </a:spcBef>
                        <a:spcAft>
                          <a:spcPts val="0"/>
                        </a:spcAft>
                        <a:buFont typeface="Arial" panose="020B0604020202020204" pitchFamily="34" charset="0"/>
                        <a:buNone/>
                      </a:pPr>
                      <a:r>
                        <a:rPr lang="en-US" sz="1800" dirty="0">
                          <a:solidFill>
                            <a:srgbClr val="002060"/>
                          </a:solidFill>
                          <a:effectLst/>
                          <a:latin typeface="Arial Black" panose="020B0A04020102020204" pitchFamily="34" charset="0"/>
                        </a:rPr>
                        <a:t>I can explain First Peoples and traditional ecological knowledge</a:t>
                      </a:r>
                      <a:endParaRPr lang="en-US" sz="18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484" marR="61484" marT="0" marB="0"/>
                </a:tc>
                <a:extLst>
                  <a:ext uri="{0D108BD9-81ED-4DB2-BD59-A6C34878D82A}">
                    <a16:rowId xmlns:a16="http://schemas.microsoft.com/office/drawing/2014/main" val="2773274749"/>
                  </a:ext>
                </a:extLst>
              </a:tr>
            </a:tbl>
          </a:graphicData>
        </a:graphic>
      </p:graphicFrame>
      <p:sp>
        <p:nvSpPr>
          <p:cNvPr id="6" name="TextBox 5"/>
          <p:cNvSpPr txBox="1"/>
          <p:nvPr/>
        </p:nvSpPr>
        <p:spPr>
          <a:xfrm>
            <a:off x="7047345" y="369455"/>
            <a:ext cx="4405746" cy="5078313"/>
          </a:xfrm>
          <a:prstGeom prst="rect">
            <a:avLst/>
          </a:prstGeom>
          <a:solidFill>
            <a:srgbClr val="FFFF00"/>
          </a:solidFill>
          <a:ln w="57150">
            <a:solidFill>
              <a:srgbClr val="FF0000"/>
            </a:solidFill>
          </a:ln>
        </p:spPr>
        <p:txBody>
          <a:bodyPr wrap="square" rtlCol="0">
            <a:spAutoFit/>
          </a:bodyPr>
          <a:lstStyle/>
          <a:p>
            <a:endParaRPr lang="en-US" dirty="0" smtClean="0"/>
          </a:p>
          <a:p>
            <a:r>
              <a:rPr lang="en-US" dirty="0" smtClean="0"/>
              <a:t>Ways that you will show your learning this unit:</a:t>
            </a:r>
          </a:p>
          <a:p>
            <a:endParaRPr lang="en-US" dirty="0"/>
          </a:p>
          <a:p>
            <a:pPr marL="342900" indent="-342900">
              <a:buAutoNum type="arabicPeriod"/>
            </a:pPr>
            <a:r>
              <a:rPr lang="en-US" dirty="0" smtClean="0"/>
              <a:t>Asking questions during class discussions and presentations (Burrowing Owl and SORCO)</a:t>
            </a:r>
          </a:p>
          <a:p>
            <a:pPr marL="342900" indent="-342900">
              <a:buAutoNum type="arabicPeriod"/>
            </a:pPr>
            <a:endParaRPr lang="en-US" dirty="0"/>
          </a:p>
          <a:p>
            <a:pPr marL="342900" indent="-342900">
              <a:buAutoNum type="arabicPeriod"/>
            </a:pPr>
            <a:r>
              <a:rPr lang="en-US" dirty="0" smtClean="0"/>
              <a:t>Friday quizzes</a:t>
            </a:r>
          </a:p>
          <a:p>
            <a:pPr marL="342900" indent="-342900">
              <a:buAutoNum type="arabicPeriod"/>
            </a:pPr>
            <a:endParaRPr lang="en-US" dirty="0"/>
          </a:p>
          <a:p>
            <a:pPr marL="342900" indent="-342900">
              <a:buAutoNum type="arabicPeriod"/>
            </a:pPr>
            <a:r>
              <a:rPr lang="en-US" dirty="0" smtClean="0"/>
              <a:t>Red list/Blue list species expert presentation (individual project)</a:t>
            </a:r>
          </a:p>
          <a:p>
            <a:pPr marL="342900" indent="-342900">
              <a:buAutoNum type="arabicPeriod"/>
            </a:pPr>
            <a:endParaRPr lang="en-US" dirty="0"/>
          </a:p>
          <a:p>
            <a:pPr marL="342900" indent="-342900">
              <a:buAutoNum type="arabicPeriod"/>
            </a:pPr>
            <a:r>
              <a:rPr lang="en-US" dirty="0" smtClean="0"/>
              <a:t>Ecology Unit Test (at end of unit)</a:t>
            </a:r>
          </a:p>
          <a:p>
            <a:pPr marL="342900" indent="-342900">
              <a:buAutoNum type="arabicPeriod"/>
            </a:pPr>
            <a:endParaRPr lang="en-US" dirty="0"/>
          </a:p>
          <a:p>
            <a:pPr marL="342900" indent="-342900">
              <a:buAutoNum type="arabicPeriod"/>
            </a:pPr>
            <a:r>
              <a:rPr lang="en-US" dirty="0" smtClean="0"/>
              <a:t>Field trip – </a:t>
            </a:r>
            <a:r>
              <a:rPr lang="en-US" dirty="0" err="1" smtClean="0"/>
              <a:t>Ecommunity</a:t>
            </a:r>
            <a:r>
              <a:rPr lang="en-US" dirty="0" smtClean="0"/>
              <a:t> to harvest winter ghost berries for </a:t>
            </a:r>
            <a:r>
              <a:rPr lang="en-US" dirty="0" err="1" smtClean="0"/>
              <a:t>E’Nowkin</a:t>
            </a:r>
            <a:r>
              <a:rPr lang="en-US" dirty="0" smtClean="0"/>
              <a:t> Centre</a:t>
            </a:r>
            <a:endParaRPr lang="en-US" dirty="0"/>
          </a:p>
        </p:txBody>
      </p:sp>
    </p:spTree>
    <p:extLst>
      <p:ext uri="{BB962C8B-B14F-4D97-AF65-F5344CB8AC3E}">
        <p14:creationId xmlns:p14="http://schemas.microsoft.com/office/powerpoint/2010/main" val="113548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1 – Wolf #9</a:t>
            </a:r>
            <a:endParaRPr lang="en-CA" dirty="0"/>
          </a:p>
        </p:txBody>
      </p:sp>
      <p:sp>
        <p:nvSpPr>
          <p:cNvPr id="3" name="Content Placeholder 2"/>
          <p:cNvSpPr>
            <a:spLocks noGrp="1"/>
          </p:cNvSpPr>
          <p:nvPr>
            <p:ph idx="1"/>
          </p:nvPr>
        </p:nvSpPr>
        <p:spPr>
          <a:xfrm>
            <a:off x="137006" y="1293091"/>
            <a:ext cx="11311282" cy="3880773"/>
          </a:xfrm>
        </p:spPr>
        <p:txBody>
          <a:bodyPr>
            <a:noAutofit/>
          </a:bodyPr>
          <a:lstStyle/>
          <a:p>
            <a:r>
              <a:rPr lang="en-US" sz="2400" dirty="0" smtClean="0"/>
              <a:t>re-introduction </a:t>
            </a:r>
            <a:r>
              <a:rPr lang="en-US" sz="2400" dirty="0"/>
              <a:t>of wolves into </a:t>
            </a:r>
            <a:r>
              <a:rPr lang="en-US" sz="2400" dirty="0" smtClean="0"/>
              <a:t>Yellowstone was to </a:t>
            </a:r>
            <a:r>
              <a:rPr lang="en-US" sz="2400" dirty="0"/>
              <a:t>stabilize the </a:t>
            </a:r>
            <a:r>
              <a:rPr lang="en-US" sz="2400" dirty="0" smtClean="0"/>
              <a:t>ecosystem</a:t>
            </a:r>
          </a:p>
          <a:p>
            <a:r>
              <a:rPr lang="en-US" sz="2400" dirty="0" smtClean="0"/>
              <a:t>elk </a:t>
            </a:r>
            <a:r>
              <a:rPr lang="en-US" sz="2400" dirty="0"/>
              <a:t>were overpopulated because of the absence of their main </a:t>
            </a:r>
            <a:r>
              <a:rPr lang="en-US" sz="2400" dirty="0" smtClean="0"/>
              <a:t>predator</a:t>
            </a:r>
          </a:p>
          <a:p>
            <a:r>
              <a:rPr lang="en-US" sz="2400" dirty="0" smtClean="0"/>
              <a:t>the </a:t>
            </a:r>
            <a:r>
              <a:rPr lang="en-US" sz="2400" dirty="0"/>
              <a:t>aspen and cottonwood trees </a:t>
            </a:r>
            <a:r>
              <a:rPr lang="en-US" sz="2400" dirty="0" smtClean="0"/>
              <a:t>were decreasing </a:t>
            </a:r>
            <a:r>
              <a:rPr lang="en-US" sz="2400" dirty="0"/>
              <a:t>dramatically because of </a:t>
            </a:r>
            <a:r>
              <a:rPr lang="en-US" sz="2400" dirty="0" smtClean="0"/>
              <a:t>overgrazing</a:t>
            </a:r>
            <a:endParaRPr lang="en-CA"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2743785"/>
            <a:ext cx="5672265" cy="383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77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2 – Wolf #21</a:t>
            </a:r>
            <a:endParaRPr lang="en-CA" dirty="0"/>
          </a:p>
        </p:txBody>
      </p:sp>
      <p:sp>
        <p:nvSpPr>
          <p:cNvPr id="3" name="Content Placeholder 2"/>
          <p:cNvSpPr>
            <a:spLocks noGrp="1"/>
          </p:cNvSpPr>
          <p:nvPr>
            <p:ph idx="1"/>
          </p:nvPr>
        </p:nvSpPr>
        <p:spPr>
          <a:xfrm>
            <a:off x="372534" y="1294957"/>
            <a:ext cx="8052138" cy="4898579"/>
          </a:xfrm>
        </p:spPr>
        <p:txBody>
          <a:bodyPr>
            <a:normAutofit fontScale="70000" lnSpcReduction="20000"/>
          </a:bodyPr>
          <a:lstStyle/>
          <a:p>
            <a:r>
              <a:rPr lang="en-CA" sz="3600" b="1" dirty="0" smtClean="0"/>
              <a:t>Read together as a team</a:t>
            </a:r>
          </a:p>
          <a:p>
            <a:endParaRPr lang="en-CA" sz="3600" b="1" dirty="0"/>
          </a:p>
          <a:p>
            <a:r>
              <a:rPr lang="en-CA" sz="3600" b="1" dirty="0" smtClean="0"/>
              <a:t>Questions: </a:t>
            </a:r>
          </a:p>
          <a:p>
            <a:pPr marL="742950" indent="-742950">
              <a:buFont typeface="+mj-lt"/>
              <a:buAutoNum type="arabicPeriod"/>
            </a:pPr>
            <a:r>
              <a:rPr lang="en-CA" sz="3600" b="1" dirty="0" smtClean="0">
                <a:solidFill>
                  <a:srgbClr val="FF0000"/>
                </a:solidFill>
              </a:rPr>
              <a:t>Wolf #21 was very success at reproducing. Come up with a couple hypothesis as to what made him this successful.  How do you think we was able to hold his alpha status for so long?</a:t>
            </a:r>
          </a:p>
          <a:p>
            <a:pPr marL="742950" indent="-742950">
              <a:buFont typeface="+mj-lt"/>
              <a:buAutoNum type="arabicPeriod"/>
            </a:pPr>
            <a:r>
              <a:rPr lang="en-CA" sz="3600" b="1" dirty="0" smtClean="0">
                <a:solidFill>
                  <a:srgbClr val="FF0000"/>
                </a:solidFill>
              </a:rPr>
              <a:t>His pack of 37 wolves did not last.  Knowing what you know about factors that limit population growth, why was this so?  What is the difference between interspecific and intraspecific competition?</a:t>
            </a:r>
            <a:endParaRPr lang="en-CA" sz="3600" b="1" dirty="0">
              <a:solidFill>
                <a:srgbClr val="FF0000"/>
              </a:solidFill>
            </a:endParaRPr>
          </a:p>
        </p:txBody>
      </p:sp>
      <p:pic>
        <p:nvPicPr>
          <p:cNvPr id="4" name="Picture 3"/>
          <p:cNvPicPr>
            <a:picLocks noChangeAspect="1"/>
          </p:cNvPicPr>
          <p:nvPr/>
        </p:nvPicPr>
        <p:blipFill rotWithShape="1">
          <a:blip r:embed="rId2"/>
          <a:srcRect l="22727" t="19783" r="24205" b="34248"/>
          <a:stretch/>
        </p:blipFill>
        <p:spPr>
          <a:xfrm rot="1697234">
            <a:off x="6458212" y="674590"/>
            <a:ext cx="6066516" cy="2954483"/>
          </a:xfrm>
          <a:prstGeom prst="rect">
            <a:avLst/>
          </a:prstGeom>
        </p:spPr>
      </p:pic>
    </p:spTree>
    <p:extLst>
      <p:ext uri="{BB962C8B-B14F-4D97-AF65-F5344CB8AC3E}">
        <p14:creationId xmlns:p14="http://schemas.microsoft.com/office/powerpoint/2010/main" val="38450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2 – Wolf #21</a:t>
            </a:r>
            <a:endParaRPr lang="en-CA" dirty="0"/>
          </a:p>
        </p:txBody>
      </p:sp>
      <p:sp>
        <p:nvSpPr>
          <p:cNvPr id="3" name="Content Placeholder 2"/>
          <p:cNvSpPr>
            <a:spLocks noGrp="1"/>
          </p:cNvSpPr>
          <p:nvPr>
            <p:ph idx="1"/>
          </p:nvPr>
        </p:nvSpPr>
        <p:spPr>
          <a:xfrm>
            <a:off x="396918" y="1697293"/>
            <a:ext cx="10527114" cy="4532819"/>
          </a:xfrm>
        </p:spPr>
        <p:txBody>
          <a:bodyPr>
            <a:normAutofit fontScale="70000" lnSpcReduction="20000"/>
          </a:bodyPr>
          <a:lstStyle/>
          <a:p>
            <a:r>
              <a:rPr lang="en-US" sz="3600" dirty="0"/>
              <a:t>Wolf #21 was described as a large wolf, which would have helped him in fending off potential alpha </a:t>
            </a:r>
            <a:r>
              <a:rPr lang="en-US" sz="3600" dirty="0" smtClean="0"/>
              <a:t>males</a:t>
            </a:r>
          </a:p>
          <a:p>
            <a:r>
              <a:rPr lang="en-US" sz="3600" dirty="0" smtClean="0"/>
              <a:t>take </a:t>
            </a:r>
            <a:r>
              <a:rPr lang="en-US" sz="3600" dirty="0"/>
              <a:t>down an elk when others could not, which is an indication that he was strong and </a:t>
            </a:r>
            <a:r>
              <a:rPr lang="en-US" sz="3600" dirty="0" smtClean="0"/>
              <a:t>fit</a:t>
            </a:r>
          </a:p>
          <a:p>
            <a:endParaRPr lang="en-US" sz="3600" dirty="0" smtClean="0"/>
          </a:p>
          <a:p>
            <a:r>
              <a:rPr lang="en-US" sz="3600" dirty="0" smtClean="0"/>
              <a:t>population </a:t>
            </a:r>
            <a:r>
              <a:rPr lang="en-US" sz="3600" dirty="0"/>
              <a:t>reached the </a:t>
            </a:r>
            <a:r>
              <a:rPr lang="en-US" sz="3600" b="1" u="sng" dirty="0"/>
              <a:t>carrying capacity </a:t>
            </a:r>
            <a:r>
              <a:rPr lang="en-US" sz="3600" dirty="0"/>
              <a:t>for that particular </a:t>
            </a:r>
            <a:r>
              <a:rPr lang="en-US" sz="3600" dirty="0" smtClean="0"/>
              <a:t>area (more </a:t>
            </a:r>
            <a:r>
              <a:rPr lang="en-US" sz="3600" dirty="0"/>
              <a:t>wolves in the pack than the pack itself could </a:t>
            </a:r>
            <a:r>
              <a:rPr lang="en-US" sz="3600" dirty="0" smtClean="0"/>
              <a:t>support)</a:t>
            </a:r>
          </a:p>
          <a:p>
            <a:r>
              <a:rPr lang="en-US" sz="3600" dirty="0" smtClean="0"/>
              <a:t>wolves </a:t>
            </a:r>
            <a:r>
              <a:rPr lang="en-US" sz="3600" dirty="0"/>
              <a:t>were at greater risk of disease and </a:t>
            </a:r>
            <a:r>
              <a:rPr lang="en-US" sz="3600" dirty="0" smtClean="0"/>
              <a:t>starvation</a:t>
            </a:r>
          </a:p>
          <a:p>
            <a:r>
              <a:rPr lang="en-US" sz="3600" b="1" u="sng" dirty="0" smtClean="0"/>
              <a:t>Interspecific </a:t>
            </a:r>
            <a:r>
              <a:rPr lang="en-US" sz="3600" b="1" u="sng" dirty="0"/>
              <a:t>competition </a:t>
            </a:r>
            <a:r>
              <a:rPr lang="en-US" sz="3600" dirty="0"/>
              <a:t>is competition between two different </a:t>
            </a:r>
            <a:r>
              <a:rPr lang="en-US" sz="3600" dirty="0" smtClean="0"/>
              <a:t>species (</a:t>
            </a:r>
            <a:r>
              <a:rPr lang="en-US" sz="3600" dirty="0"/>
              <a:t>i.e., grizzly bears, black bears, coyotes, and mountain </a:t>
            </a:r>
            <a:r>
              <a:rPr lang="en-US" sz="3600" dirty="0" smtClean="0"/>
              <a:t>lions)</a:t>
            </a:r>
          </a:p>
          <a:p>
            <a:r>
              <a:rPr lang="en-US" sz="3600" b="1" u="sng" dirty="0"/>
              <a:t>I</a:t>
            </a:r>
            <a:r>
              <a:rPr lang="en-US" sz="3600" b="1" u="sng" dirty="0" smtClean="0"/>
              <a:t>ntraspecific </a:t>
            </a:r>
            <a:r>
              <a:rPr lang="en-US" sz="3600" b="1" u="sng" dirty="0"/>
              <a:t>competition </a:t>
            </a:r>
            <a:r>
              <a:rPr lang="en-US" sz="3600" dirty="0"/>
              <a:t>refers to competition within the same </a:t>
            </a:r>
            <a:r>
              <a:rPr lang="en-US" sz="3600" dirty="0" smtClean="0"/>
              <a:t>species</a:t>
            </a:r>
            <a:r>
              <a:rPr lang="en-US" sz="3600" dirty="0"/>
              <a:t> </a:t>
            </a:r>
            <a:r>
              <a:rPr lang="en-US" sz="3600" dirty="0" smtClean="0"/>
              <a:t>(fighting for alpha, competition for food)</a:t>
            </a:r>
          </a:p>
        </p:txBody>
      </p:sp>
      <p:pic>
        <p:nvPicPr>
          <p:cNvPr id="2050" name="Picture 2" descr="Image result for wolf #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556" y="247931"/>
            <a:ext cx="3327908" cy="144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9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3 - Data</a:t>
            </a:r>
            <a:endParaRPr lang="en-CA" dirty="0"/>
          </a:p>
        </p:txBody>
      </p:sp>
      <p:sp>
        <p:nvSpPr>
          <p:cNvPr id="3" name="Content Placeholder 2"/>
          <p:cNvSpPr>
            <a:spLocks noGrp="1"/>
          </p:cNvSpPr>
          <p:nvPr>
            <p:ph idx="1"/>
          </p:nvPr>
        </p:nvSpPr>
        <p:spPr>
          <a:xfrm>
            <a:off x="506646" y="1368109"/>
            <a:ext cx="6320874" cy="4532819"/>
          </a:xfrm>
        </p:spPr>
        <p:txBody>
          <a:bodyPr>
            <a:noAutofit/>
          </a:bodyPr>
          <a:lstStyle/>
          <a:p>
            <a:r>
              <a:rPr lang="en-CA" sz="2400" dirty="0" smtClean="0"/>
              <a:t>Look at each of the charts</a:t>
            </a:r>
          </a:p>
          <a:p>
            <a:endParaRPr lang="en-CA" sz="2400" dirty="0"/>
          </a:p>
          <a:p>
            <a:r>
              <a:rPr lang="en-CA" sz="2400" dirty="0" smtClean="0">
                <a:solidFill>
                  <a:srgbClr val="FF0000"/>
                </a:solidFill>
              </a:rPr>
              <a:t>What information can you get from this?</a:t>
            </a:r>
          </a:p>
          <a:p>
            <a:r>
              <a:rPr lang="en-CA" sz="2400" dirty="0" smtClean="0">
                <a:solidFill>
                  <a:srgbClr val="FF0000"/>
                </a:solidFill>
              </a:rPr>
              <a:t>What trends or connections do you see?</a:t>
            </a:r>
          </a:p>
          <a:p>
            <a:r>
              <a:rPr lang="en-CA" sz="2400" dirty="0" smtClean="0">
                <a:solidFill>
                  <a:srgbClr val="FF0000"/>
                </a:solidFill>
              </a:rPr>
              <a:t>What is the difference between density-dependent and density-independent factors that might impact the wolf population?</a:t>
            </a:r>
          </a:p>
          <a:p>
            <a:r>
              <a:rPr lang="en-CA" sz="2400" dirty="0" smtClean="0">
                <a:solidFill>
                  <a:srgbClr val="FF0000"/>
                </a:solidFill>
              </a:rPr>
              <a:t>What do you think the carry capacity for the wolves in Yellowstone might be?</a:t>
            </a:r>
            <a:endParaRPr lang="en-CA" sz="2400" dirty="0">
              <a:solidFill>
                <a:srgbClr val="FF0000"/>
              </a:solidFill>
            </a:endParaRPr>
          </a:p>
        </p:txBody>
      </p:sp>
      <p:pic>
        <p:nvPicPr>
          <p:cNvPr id="4" name="Picture 3"/>
          <p:cNvPicPr>
            <a:picLocks noChangeAspect="1"/>
          </p:cNvPicPr>
          <p:nvPr/>
        </p:nvPicPr>
        <p:blipFill rotWithShape="1">
          <a:blip r:embed="rId2"/>
          <a:srcRect l="32272" t="10486" r="32841" b="31747"/>
          <a:stretch/>
        </p:blipFill>
        <p:spPr>
          <a:xfrm rot="1029406">
            <a:off x="7258298" y="239009"/>
            <a:ext cx="4829143" cy="4495860"/>
          </a:xfrm>
          <a:prstGeom prst="rect">
            <a:avLst/>
          </a:prstGeom>
        </p:spPr>
      </p:pic>
    </p:spTree>
    <p:extLst>
      <p:ext uri="{BB962C8B-B14F-4D97-AF65-F5344CB8AC3E}">
        <p14:creationId xmlns:p14="http://schemas.microsoft.com/office/powerpoint/2010/main" val="130708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 Part 3 - Data</a:t>
            </a:r>
            <a:endParaRPr lang="en-CA" dirty="0"/>
          </a:p>
        </p:txBody>
      </p:sp>
      <p:sp>
        <p:nvSpPr>
          <p:cNvPr id="3" name="Content Placeholder 2"/>
          <p:cNvSpPr>
            <a:spLocks noGrp="1"/>
          </p:cNvSpPr>
          <p:nvPr>
            <p:ph idx="1"/>
          </p:nvPr>
        </p:nvSpPr>
        <p:spPr>
          <a:xfrm>
            <a:off x="433493" y="1343725"/>
            <a:ext cx="7165007" cy="3880773"/>
          </a:xfrm>
        </p:spPr>
        <p:txBody>
          <a:bodyPr>
            <a:normAutofit fontScale="25000" lnSpcReduction="20000"/>
          </a:bodyPr>
          <a:lstStyle/>
          <a:p>
            <a:r>
              <a:rPr lang="en-US" sz="7200" b="1" u="sng" dirty="0">
                <a:solidFill>
                  <a:srgbClr val="FF0000"/>
                </a:solidFill>
              </a:rPr>
              <a:t>Density-dependent factors </a:t>
            </a:r>
            <a:r>
              <a:rPr lang="en-US" sz="7200" dirty="0"/>
              <a:t>can limit population </a:t>
            </a:r>
            <a:r>
              <a:rPr lang="en-US" sz="7200" dirty="0" smtClean="0"/>
              <a:t>growth</a:t>
            </a:r>
          </a:p>
          <a:p>
            <a:pPr lvl="1"/>
            <a:r>
              <a:rPr lang="en-US" sz="7200" dirty="0" smtClean="0"/>
              <a:t>food</a:t>
            </a:r>
            <a:r>
              <a:rPr lang="en-US" sz="7200" dirty="0"/>
              <a:t>, water, shelter, the ability to find a mate, and the transmission of diseases. </a:t>
            </a:r>
            <a:endParaRPr lang="en-US" sz="7200" dirty="0" smtClean="0"/>
          </a:p>
          <a:p>
            <a:pPr lvl="1"/>
            <a:r>
              <a:rPr lang="en-US" sz="7200" dirty="0" smtClean="0"/>
              <a:t>If </a:t>
            </a:r>
            <a:r>
              <a:rPr lang="en-US" sz="7200" dirty="0"/>
              <a:t>the wolf population is too high for a given area, the chance for finding food </a:t>
            </a:r>
            <a:r>
              <a:rPr lang="en-US" sz="7200" dirty="0" smtClean="0"/>
              <a:t>decreases…survival </a:t>
            </a:r>
            <a:r>
              <a:rPr lang="en-US" sz="7200" dirty="0"/>
              <a:t>decreases.</a:t>
            </a:r>
          </a:p>
          <a:p>
            <a:r>
              <a:rPr lang="en-US" sz="7200" b="1" u="sng" dirty="0">
                <a:solidFill>
                  <a:srgbClr val="FF0000"/>
                </a:solidFill>
              </a:rPr>
              <a:t>Density-independent factors </a:t>
            </a:r>
            <a:r>
              <a:rPr lang="en-US" sz="7200" dirty="0"/>
              <a:t>do not depend on the size, or density of the </a:t>
            </a:r>
            <a:r>
              <a:rPr lang="en-US" sz="7200" dirty="0" smtClean="0"/>
              <a:t>population</a:t>
            </a:r>
          </a:p>
          <a:p>
            <a:pPr lvl="1"/>
            <a:r>
              <a:rPr lang="en-US" sz="7200" dirty="0" smtClean="0"/>
              <a:t>climate</a:t>
            </a:r>
            <a:r>
              <a:rPr lang="en-US" sz="7200" dirty="0"/>
              <a:t>, disease outbreak, and natural </a:t>
            </a:r>
            <a:r>
              <a:rPr lang="en-US" sz="7200" dirty="0" smtClean="0"/>
              <a:t>disasters</a:t>
            </a:r>
            <a:endParaRPr lang="en-US" sz="7200" dirty="0"/>
          </a:p>
          <a:p>
            <a:r>
              <a:rPr lang="en-US" sz="7200" dirty="0" smtClean="0"/>
              <a:t>Possible hypotheses for trends:</a:t>
            </a:r>
          </a:p>
          <a:p>
            <a:pPr lvl="1"/>
            <a:r>
              <a:rPr lang="en-US" sz="7200" dirty="0" smtClean="0"/>
              <a:t>wolves </a:t>
            </a:r>
            <a:r>
              <a:rPr lang="en-US" sz="7200" dirty="0"/>
              <a:t>dropped slightly from 2003–04 and then dramatically from 2007–11 may be because there may have been more wolves in </a:t>
            </a:r>
            <a:r>
              <a:rPr lang="en-US" sz="7200" dirty="0" smtClean="0"/>
              <a:t>Yellowstone than </a:t>
            </a:r>
            <a:r>
              <a:rPr lang="en-US" sz="7200" dirty="0"/>
              <a:t>resources to support </a:t>
            </a:r>
            <a:r>
              <a:rPr lang="en-US" sz="7200" dirty="0" smtClean="0"/>
              <a:t>them</a:t>
            </a:r>
          </a:p>
          <a:p>
            <a:pPr lvl="1"/>
            <a:r>
              <a:rPr lang="en-US" sz="7200" dirty="0" smtClean="0"/>
              <a:t>some </a:t>
            </a:r>
            <a:r>
              <a:rPr lang="en-US" sz="7200" dirty="0"/>
              <a:t>wolves may have simply left the GYE because of overcrowding and thus may not have been </a:t>
            </a:r>
            <a:r>
              <a:rPr lang="en-US" sz="7200" dirty="0" smtClean="0"/>
              <a:t>counted</a:t>
            </a:r>
          </a:p>
          <a:p>
            <a:pPr lvl="1"/>
            <a:r>
              <a:rPr lang="en-US" sz="7200" dirty="0" smtClean="0"/>
              <a:t>there </a:t>
            </a:r>
            <a:r>
              <a:rPr lang="en-US" sz="7200" dirty="0"/>
              <a:t>may have been disease outbreaks that killed </a:t>
            </a:r>
            <a:r>
              <a:rPr lang="en-US" sz="7200" dirty="0" smtClean="0"/>
              <a:t>wolves</a:t>
            </a:r>
          </a:p>
          <a:p>
            <a:pPr lvl="1"/>
            <a:r>
              <a:rPr lang="en-US" sz="7200" dirty="0" smtClean="0"/>
              <a:t>diseases </a:t>
            </a:r>
            <a:r>
              <a:rPr lang="en-US" sz="7200" dirty="0"/>
              <a:t>like canine distemper, canine parvovirus, or mange are discussed as causing declines in wolf population numbers.</a:t>
            </a:r>
          </a:p>
          <a:p>
            <a:endParaRPr lang="en-CA" sz="32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01" y="341376"/>
            <a:ext cx="4323180" cy="311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00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Journal Reflection</a:t>
            </a:r>
            <a:endParaRPr lang="en-CA" dirty="0"/>
          </a:p>
        </p:txBody>
      </p:sp>
      <p:sp>
        <p:nvSpPr>
          <p:cNvPr id="4" name="Content Placeholder 3"/>
          <p:cNvSpPr>
            <a:spLocks noGrp="1"/>
          </p:cNvSpPr>
          <p:nvPr>
            <p:ph idx="1"/>
          </p:nvPr>
        </p:nvSpPr>
        <p:spPr>
          <a:xfrm>
            <a:off x="750486" y="1465645"/>
            <a:ext cx="9783402" cy="3880773"/>
          </a:xfrm>
        </p:spPr>
        <p:txBody>
          <a:bodyPr>
            <a:noAutofit/>
          </a:bodyPr>
          <a:lstStyle/>
          <a:p>
            <a:r>
              <a:rPr lang="en-US" sz="2400" b="1" dirty="0" smtClean="0">
                <a:solidFill>
                  <a:srgbClr val="FF0000"/>
                </a:solidFill>
              </a:rPr>
              <a:t>Do you think that the re-introduction of wolves into Yellowstone will stabilize the community?</a:t>
            </a:r>
          </a:p>
          <a:p>
            <a:endParaRPr lang="en-US" sz="2400" b="1" dirty="0">
              <a:solidFill>
                <a:srgbClr val="FF0000"/>
              </a:solidFill>
            </a:endParaRPr>
          </a:p>
          <a:p>
            <a:r>
              <a:rPr lang="en-US" sz="2400" b="1" dirty="0" smtClean="0">
                <a:solidFill>
                  <a:srgbClr val="FF0000"/>
                </a:solidFill>
              </a:rPr>
              <a:t>Do you think that wolves are a keystone species for Yellowstone?  Why or why not?  What is your evidence?</a:t>
            </a:r>
          </a:p>
          <a:p>
            <a:endParaRPr lang="en-US" sz="2400" b="1" dirty="0">
              <a:solidFill>
                <a:srgbClr val="FF0000"/>
              </a:solidFill>
            </a:endParaRPr>
          </a:p>
          <a:p>
            <a:r>
              <a:rPr lang="en-US" sz="2400" b="1" dirty="0" smtClean="0">
                <a:solidFill>
                  <a:srgbClr val="FF0000"/>
                </a:solidFill>
              </a:rPr>
              <a:t>List some reasons for the ups and downs of the wolf population in </a:t>
            </a:r>
            <a:r>
              <a:rPr lang="en-US" sz="2400" b="1" dirty="0">
                <a:solidFill>
                  <a:srgbClr val="FF0000"/>
                </a:solidFill>
              </a:rPr>
              <a:t>Y</a:t>
            </a:r>
            <a:r>
              <a:rPr lang="en-US" sz="2400" b="1" dirty="0" smtClean="0">
                <a:solidFill>
                  <a:srgbClr val="FF0000"/>
                </a:solidFill>
              </a:rPr>
              <a:t>ellowstone.  Are these reasons intraspecific or interspecific?  Explain for each.</a:t>
            </a:r>
            <a:endParaRPr lang="en-US" sz="2400" b="1" dirty="0">
              <a:solidFill>
                <a:srgbClr val="FF0000"/>
              </a:solidFill>
            </a:endParaRPr>
          </a:p>
        </p:txBody>
      </p:sp>
    </p:spTree>
    <p:extLst>
      <p:ext uri="{BB962C8B-B14F-4D97-AF65-F5344CB8AC3E}">
        <p14:creationId xmlns:p14="http://schemas.microsoft.com/office/powerpoint/2010/main" val="41490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Ecosystem?</a:t>
            </a:r>
            <a:endParaRPr lang="en-CA" dirty="0"/>
          </a:p>
        </p:txBody>
      </p:sp>
      <p:sp>
        <p:nvSpPr>
          <p:cNvPr id="3" name="Content Placeholder 2"/>
          <p:cNvSpPr>
            <a:spLocks noGrp="1"/>
          </p:cNvSpPr>
          <p:nvPr>
            <p:ph idx="1"/>
          </p:nvPr>
        </p:nvSpPr>
        <p:spPr>
          <a:xfrm>
            <a:off x="677334" y="1270000"/>
            <a:ext cx="10450211" cy="3880773"/>
          </a:xfrm>
        </p:spPr>
        <p:txBody>
          <a:bodyPr>
            <a:normAutofit/>
          </a:bodyPr>
          <a:lstStyle/>
          <a:p>
            <a:r>
              <a:rPr lang="en-CA" sz="3200" dirty="0" smtClean="0"/>
              <a:t>A biological community of living and non-living things</a:t>
            </a:r>
            <a:endParaRPr lang="en-CA" sz="3200" dirty="0"/>
          </a:p>
        </p:txBody>
      </p:sp>
      <p:pic>
        <p:nvPicPr>
          <p:cNvPr id="4" name="Picture 3"/>
          <p:cNvPicPr>
            <a:picLocks noChangeAspect="1"/>
          </p:cNvPicPr>
          <p:nvPr/>
        </p:nvPicPr>
        <p:blipFill>
          <a:blip r:embed="rId2"/>
          <a:stretch>
            <a:fillRect/>
          </a:stretch>
        </p:blipFill>
        <p:spPr>
          <a:xfrm>
            <a:off x="1348536" y="1930400"/>
            <a:ext cx="9107805" cy="4281447"/>
          </a:xfrm>
          <a:prstGeom prst="rect">
            <a:avLst/>
          </a:prstGeom>
        </p:spPr>
      </p:pic>
    </p:spTree>
    <p:extLst>
      <p:ext uri="{BB962C8B-B14F-4D97-AF65-F5344CB8AC3E}">
        <p14:creationId xmlns:p14="http://schemas.microsoft.com/office/powerpoint/2010/main" val="4825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Ecosystem Biomass</a:t>
            </a:r>
            <a:endParaRPr lang="en-CA" dirty="0"/>
          </a:p>
        </p:txBody>
      </p:sp>
      <p:sp>
        <p:nvSpPr>
          <p:cNvPr id="3" name="Content Placeholder 2"/>
          <p:cNvSpPr>
            <a:spLocks noGrp="1"/>
          </p:cNvSpPr>
          <p:nvPr>
            <p:ph idx="1"/>
          </p:nvPr>
        </p:nvSpPr>
        <p:spPr>
          <a:xfrm>
            <a:off x="427951" y="1426298"/>
            <a:ext cx="4379575" cy="3880773"/>
          </a:xfrm>
        </p:spPr>
        <p:txBody>
          <a:bodyPr>
            <a:noAutofit/>
          </a:bodyPr>
          <a:lstStyle/>
          <a:p>
            <a:r>
              <a:rPr lang="en-CA" sz="2800" dirty="0"/>
              <a:t>the </a:t>
            </a:r>
            <a:r>
              <a:rPr lang="en-CA" sz="2800" dirty="0">
                <a:solidFill>
                  <a:srgbClr val="FF0000"/>
                </a:solidFill>
              </a:rPr>
              <a:t>mass of living biological organisms </a:t>
            </a:r>
            <a:r>
              <a:rPr lang="en-CA" sz="2800" dirty="0"/>
              <a:t>in a given area or ecosystem at a given </a:t>
            </a:r>
            <a:r>
              <a:rPr lang="en-CA" sz="2800" dirty="0" smtClean="0"/>
              <a:t>time</a:t>
            </a:r>
          </a:p>
          <a:p>
            <a:r>
              <a:rPr lang="en-CA" sz="2800" dirty="0" smtClean="0"/>
              <a:t>Terrestrial biomass </a:t>
            </a:r>
            <a:r>
              <a:rPr lang="en-CA" sz="2800" dirty="0" smtClean="0">
                <a:solidFill>
                  <a:srgbClr val="FF0000"/>
                </a:solidFill>
              </a:rPr>
              <a:t>decreases </a:t>
            </a:r>
            <a:r>
              <a:rPr lang="en-CA" sz="2800" dirty="0" smtClean="0"/>
              <a:t>as you move up trophic levels</a:t>
            </a:r>
          </a:p>
          <a:p>
            <a:r>
              <a:rPr lang="en-CA" sz="2800" dirty="0" smtClean="0"/>
              <a:t>Aquatic biomass </a:t>
            </a:r>
            <a:r>
              <a:rPr lang="en-CA" sz="2800" dirty="0" smtClean="0">
                <a:solidFill>
                  <a:srgbClr val="FF0000"/>
                </a:solidFill>
              </a:rPr>
              <a:t>increases</a:t>
            </a:r>
            <a:r>
              <a:rPr lang="en-CA" sz="2800" dirty="0" smtClean="0"/>
              <a:t> as you move up tropic levels</a:t>
            </a:r>
            <a:endParaRPr lang="en-CA" sz="2800" dirty="0"/>
          </a:p>
        </p:txBody>
      </p:sp>
      <p:pic>
        <p:nvPicPr>
          <p:cNvPr id="4" name="Picture 3"/>
          <p:cNvPicPr>
            <a:picLocks noChangeAspect="1"/>
          </p:cNvPicPr>
          <p:nvPr/>
        </p:nvPicPr>
        <p:blipFill>
          <a:blip r:embed="rId2"/>
          <a:stretch>
            <a:fillRect/>
          </a:stretch>
        </p:blipFill>
        <p:spPr>
          <a:xfrm>
            <a:off x="4656406" y="202003"/>
            <a:ext cx="3507040" cy="2963227"/>
          </a:xfrm>
          <a:prstGeom prst="rect">
            <a:avLst/>
          </a:prstGeom>
        </p:spPr>
      </p:pic>
      <p:pic>
        <p:nvPicPr>
          <p:cNvPr id="5" name="Picture 4"/>
          <p:cNvPicPr>
            <a:picLocks noChangeAspect="1"/>
          </p:cNvPicPr>
          <p:nvPr/>
        </p:nvPicPr>
        <p:blipFill>
          <a:blip r:embed="rId3"/>
          <a:stretch>
            <a:fillRect/>
          </a:stretch>
        </p:blipFill>
        <p:spPr>
          <a:xfrm>
            <a:off x="8219562" y="2802862"/>
            <a:ext cx="3743325" cy="3238500"/>
          </a:xfrm>
          <a:prstGeom prst="rect">
            <a:avLst/>
          </a:prstGeom>
        </p:spPr>
      </p:pic>
    </p:spTree>
    <p:extLst>
      <p:ext uri="{BB962C8B-B14F-4D97-AF65-F5344CB8AC3E}">
        <p14:creationId xmlns:p14="http://schemas.microsoft.com/office/powerpoint/2010/main" val="88551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Ecosystem Biomass</a:t>
            </a:r>
            <a:endParaRPr lang="en-CA" dirty="0"/>
          </a:p>
        </p:txBody>
      </p:sp>
      <p:sp>
        <p:nvSpPr>
          <p:cNvPr id="3" name="Content Placeholder 2"/>
          <p:cNvSpPr>
            <a:spLocks noGrp="1"/>
          </p:cNvSpPr>
          <p:nvPr>
            <p:ph idx="1"/>
          </p:nvPr>
        </p:nvSpPr>
        <p:spPr>
          <a:xfrm>
            <a:off x="677334" y="2160589"/>
            <a:ext cx="3979072" cy="3880773"/>
          </a:xfrm>
        </p:spPr>
        <p:txBody>
          <a:bodyPr/>
          <a:lstStyle/>
          <a:p>
            <a:endParaRPr lang="en-CA" dirty="0"/>
          </a:p>
        </p:txBody>
      </p:sp>
      <p:pic>
        <p:nvPicPr>
          <p:cNvPr id="1026" name="Picture 2" descr="Image result for ecosystem bio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88" y="1129323"/>
            <a:ext cx="8951054" cy="557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Ecosystem Productivity</a:t>
            </a:r>
            <a:endParaRPr lang="en-CA" dirty="0"/>
          </a:p>
        </p:txBody>
      </p:sp>
      <p:sp>
        <p:nvSpPr>
          <p:cNvPr id="3" name="Content Placeholder 2"/>
          <p:cNvSpPr>
            <a:spLocks noGrp="1"/>
          </p:cNvSpPr>
          <p:nvPr>
            <p:ph idx="1"/>
          </p:nvPr>
        </p:nvSpPr>
        <p:spPr>
          <a:xfrm>
            <a:off x="508522" y="1264164"/>
            <a:ext cx="4797769" cy="3880773"/>
          </a:xfrm>
        </p:spPr>
        <p:txBody>
          <a:bodyPr>
            <a:noAutofit/>
          </a:bodyPr>
          <a:lstStyle/>
          <a:p>
            <a:r>
              <a:rPr lang="en-CA" sz="2800" dirty="0" smtClean="0">
                <a:solidFill>
                  <a:schemeClr val="tx1"/>
                </a:solidFill>
              </a:rPr>
              <a:t>The rate of </a:t>
            </a:r>
            <a:r>
              <a:rPr lang="en-CA" sz="2800" dirty="0" smtClean="0">
                <a:solidFill>
                  <a:srgbClr val="FF0000"/>
                </a:solidFill>
              </a:rPr>
              <a:t>generation of biomass </a:t>
            </a:r>
            <a:r>
              <a:rPr lang="en-CA" sz="2800" dirty="0" smtClean="0">
                <a:solidFill>
                  <a:schemeClr val="tx1"/>
                </a:solidFill>
              </a:rPr>
              <a:t>in an ecosystem</a:t>
            </a:r>
          </a:p>
          <a:p>
            <a:r>
              <a:rPr lang="en-CA" sz="2800" dirty="0" smtClean="0">
                <a:solidFill>
                  <a:schemeClr val="tx1"/>
                </a:solidFill>
              </a:rPr>
              <a:t>How fast are plants and animals reproducing health offspring?</a:t>
            </a:r>
          </a:p>
          <a:p>
            <a:r>
              <a:rPr lang="en-CA" sz="2800" dirty="0" smtClean="0">
                <a:solidFill>
                  <a:schemeClr val="tx1"/>
                </a:solidFill>
              </a:rPr>
              <a:t>The amount of organic matter accumulated over a period of time</a:t>
            </a:r>
          </a:p>
          <a:p>
            <a:r>
              <a:rPr lang="en-CA" sz="2800" dirty="0" smtClean="0">
                <a:solidFill>
                  <a:schemeClr val="tx1"/>
                </a:solidFill>
              </a:rPr>
              <a:t>Units of mass per unit of surface area </a:t>
            </a:r>
            <a:endParaRPr lang="en-CA" sz="2800" dirty="0">
              <a:solidFill>
                <a:schemeClr val="tx1"/>
              </a:solidFill>
            </a:endParaRPr>
          </a:p>
        </p:txBody>
      </p:sp>
      <p:pic>
        <p:nvPicPr>
          <p:cNvPr id="4" name="Picture 3"/>
          <p:cNvPicPr>
            <a:picLocks noChangeAspect="1"/>
          </p:cNvPicPr>
          <p:nvPr/>
        </p:nvPicPr>
        <p:blipFill rotWithShape="1">
          <a:blip r:embed="rId2"/>
          <a:srcRect t="15543" b="12306"/>
          <a:stretch/>
        </p:blipFill>
        <p:spPr>
          <a:xfrm>
            <a:off x="5140036" y="1386866"/>
            <a:ext cx="6821923" cy="4099534"/>
          </a:xfrm>
          <a:prstGeom prst="rect">
            <a:avLst/>
          </a:prstGeom>
        </p:spPr>
      </p:pic>
    </p:spTree>
    <p:extLst>
      <p:ext uri="{BB962C8B-B14F-4D97-AF65-F5344CB8AC3E}">
        <p14:creationId xmlns:p14="http://schemas.microsoft.com/office/powerpoint/2010/main" val="359089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Energy Flow in an Ecosystem</a:t>
            </a:r>
            <a:endParaRPr lang="en-CA" dirty="0"/>
          </a:p>
        </p:txBody>
      </p:sp>
      <p:sp>
        <p:nvSpPr>
          <p:cNvPr id="3" name="Content Placeholder 2"/>
          <p:cNvSpPr>
            <a:spLocks noGrp="1"/>
          </p:cNvSpPr>
          <p:nvPr>
            <p:ph idx="1"/>
          </p:nvPr>
        </p:nvSpPr>
        <p:spPr>
          <a:xfrm>
            <a:off x="466319" y="1415001"/>
            <a:ext cx="8596668" cy="3880773"/>
          </a:xfrm>
        </p:spPr>
        <p:txBody>
          <a:bodyPr>
            <a:noAutofit/>
          </a:bodyPr>
          <a:lstStyle/>
          <a:p>
            <a:r>
              <a:rPr lang="en-CA" sz="2400" dirty="0" smtClean="0"/>
              <a:t>Energy can not be created or destroyed, only transferred</a:t>
            </a:r>
          </a:p>
          <a:p>
            <a:r>
              <a:rPr lang="en-CA" sz="2400" dirty="0" smtClean="0"/>
              <a:t>Trophic levels (nutrition)</a:t>
            </a:r>
          </a:p>
          <a:p>
            <a:r>
              <a:rPr lang="en-CA" sz="2400" dirty="0" smtClean="0"/>
              <a:t>Primary Producers:</a:t>
            </a:r>
          </a:p>
          <a:p>
            <a:pPr lvl="1"/>
            <a:r>
              <a:rPr lang="en-CA" sz="2400" dirty="0" smtClean="0">
                <a:solidFill>
                  <a:srgbClr val="FF0000"/>
                </a:solidFill>
              </a:rPr>
              <a:t>Autotrophs</a:t>
            </a:r>
            <a:r>
              <a:rPr lang="en-CA" sz="2400" dirty="0" smtClean="0"/>
              <a:t> (make own energy)</a:t>
            </a:r>
          </a:p>
          <a:p>
            <a:r>
              <a:rPr lang="en-CA" sz="2400" dirty="0" smtClean="0"/>
              <a:t>Consumers</a:t>
            </a:r>
          </a:p>
          <a:p>
            <a:pPr lvl="1"/>
            <a:r>
              <a:rPr lang="en-CA" sz="2400" dirty="0" smtClean="0">
                <a:solidFill>
                  <a:srgbClr val="FF0000"/>
                </a:solidFill>
              </a:rPr>
              <a:t>Heterotrophs</a:t>
            </a:r>
            <a:r>
              <a:rPr lang="en-CA" sz="2400" dirty="0" smtClean="0"/>
              <a:t> (must consume energy)</a:t>
            </a:r>
          </a:p>
          <a:p>
            <a:pPr lvl="1"/>
            <a:r>
              <a:rPr lang="en-CA" sz="2400" dirty="0" smtClean="0">
                <a:solidFill>
                  <a:srgbClr val="FF0000"/>
                </a:solidFill>
              </a:rPr>
              <a:t>Saprotrophs</a:t>
            </a:r>
            <a:r>
              <a:rPr lang="en-CA" sz="2400" dirty="0" smtClean="0"/>
              <a:t> (decomposers – </a:t>
            </a:r>
            <a:r>
              <a:rPr lang="en-CA" sz="2400" dirty="0" err="1" smtClean="0"/>
              <a:t>detritovores</a:t>
            </a:r>
            <a:r>
              <a:rPr lang="en-CA" sz="2400" dirty="0" smtClean="0"/>
              <a:t>)</a:t>
            </a:r>
          </a:p>
          <a:p>
            <a:r>
              <a:rPr lang="en-CA" sz="2400" dirty="0" smtClean="0"/>
              <a:t>Organisms only hold on to 10% of the energy they ingest</a:t>
            </a:r>
          </a:p>
          <a:p>
            <a:r>
              <a:rPr lang="en-CA" sz="2400" dirty="0" smtClean="0"/>
              <a:t>Limiting factors: water and temperature</a:t>
            </a:r>
            <a:endParaRPr lang="en-CA" sz="2400" dirty="0"/>
          </a:p>
        </p:txBody>
      </p:sp>
      <p:pic>
        <p:nvPicPr>
          <p:cNvPr id="4" name="Picture 3"/>
          <p:cNvPicPr>
            <a:picLocks noChangeAspect="1"/>
          </p:cNvPicPr>
          <p:nvPr/>
        </p:nvPicPr>
        <p:blipFill rotWithShape="1">
          <a:blip r:embed="rId2"/>
          <a:srcRect l="7540" r="7733" b="6760"/>
          <a:stretch/>
        </p:blipFill>
        <p:spPr>
          <a:xfrm>
            <a:off x="7350976" y="1790157"/>
            <a:ext cx="4268082" cy="3128207"/>
          </a:xfrm>
          <a:prstGeom prst="rect">
            <a:avLst/>
          </a:prstGeom>
        </p:spPr>
      </p:pic>
    </p:spTree>
    <p:extLst>
      <p:ext uri="{BB962C8B-B14F-4D97-AF65-F5344CB8AC3E}">
        <p14:creationId xmlns:p14="http://schemas.microsoft.com/office/powerpoint/2010/main" val="193818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698"/>
            <a:ext cx="8596668" cy="1320800"/>
          </a:xfrm>
        </p:spPr>
        <p:txBody>
          <a:bodyPr/>
          <a:lstStyle/>
          <a:p>
            <a:r>
              <a:rPr lang="en-CA" dirty="0" smtClean="0"/>
              <a:t>Ecological Niche</a:t>
            </a:r>
            <a:endParaRPr lang="en-CA" dirty="0"/>
          </a:p>
        </p:txBody>
      </p:sp>
      <p:sp>
        <p:nvSpPr>
          <p:cNvPr id="3" name="Content Placeholder 2"/>
          <p:cNvSpPr>
            <a:spLocks noGrp="1"/>
          </p:cNvSpPr>
          <p:nvPr>
            <p:ph idx="1"/>
          </p:nvPr>
        </p:nvSpPr>
        <p:spPr>
          <a:xfrm>
            <a:off x="400243" y="1343171"/>
            <a:ext cx="5293975" cy="3880773"/>
          </a:xfrm>
        </p:spPr>
        <p:txBody>
          <a:bodyPr>
            <a:noAutofit/>
          </a:bodyPr>
          <a:lstStyle/>
          <a:p>
            <a:r>
              <a:rPr lang="en-CA" sz="3200" dirty="0" smtClean="0"/>
              <a:t>The role of the organism in it’s environment</a:t>
            </a:r>
          </a:p>
          <a:p>
            <a:r>
              <a:rPr lang="en-CA" sz="3200" dirty="0" smtClean="0"/>
              <a:t>Habitat</a:t>
            </a:r>
          </a:p>
          <a:p>
            <a:r>
              <a:rPr lang="en-CA" sz="3200" dirty="0" smtClean="0"/>
              <a:t>When it is active</a:t>
            </a:r>
          </a:p>
          <a:p>
            <a:r>
              <a:rPr lang="en-CA" sz="3200" dirty="0" smtClean="0"/>
              <a:t>What it uses for resources</a:t>
            </a:r>
            <a:endParaRPr lang="en-CA" sz="3200" dirty="0"/>
          </a:p>
        </p:txBody>
      </p:sp>
      <p:pic>
        <p:nvPicPr>
          <p:cNvPr id="4" name="Picture 3"/>
          <p:cNvPicPr>
            <a:picLocks noChangeAspect="1"/>
          </p:cNvPicPr>
          <p:nvPr/>
        </p:nvPicPr>
        <p:blipFill rotWithShape="1">
          <a:blip r:embed="rId2"/>
          <a:srcRect l="44431" t="13693" b="4353"/>
          <a:stretch/>
        </p:blipFill>
        <p:spPr>
          <a:xfrm>
            <a:off x="7051964" y="1106789"/>
            <a:ext cx="4777030" cy="5289453"/>
          </a:xfrm>
          <a:prstGeom prst="rect">
            <a:avLst/>
          </a:prstGeom>
        </p:spPr>
      </p:pic>
    </p:spTree>
    <p:extLst>
      <p:ext uri="{BB962C8B-B14F-4D97-AF65-F5344CB8AC3E}">
        <p14:creationId xmlns:p14="http://schemas.microsoft.com/office/powerpoint/2010/main" val="36252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Ecosystem Biodiversity</a:t>
            </a:r>
            <a:endParaRPr lang="en-CA" dirty="0"/>
          </a:p>
        </p:txBody>
      </p:sp>
      <p:sp>
        <p:nvSpPr>
          <p:cNvPr id="3" name="Content Placeholder 2"/>
          <p:cNvSpPr>
            <a:spLocks noGrp="1"/>
          </p:cNvSpPr>
          <p:nvPr>
            <p:ph idx="1"/>
          </p:nvPr>
        </p:nvSpPr>
        <p:spPr>
          <a:xfrm>
            <a:off x="667560" y="1372798"/>
            <a:ext cx="8596668" cy="3880773"/>
          </a:xfrm>
        </p:spPr>
        <p:txBody>
          <a:bodyPr>
            <a:normAutofit/>
          </a:bodyPr>
          <a:lstStyle/>
          <a:p>
            <a:r>
              <a:rPr lang="en-CA" sz="2800" dirty="0" smtClean="0"/>
              <a:t>Genetic diversity allow for ecosystem stability</a:t>
            </a:r>
          </a:p>
          <a:p>
            <a:endParaRPr lang="en-CA" sz="2800" dirty="0"/>
          </a:p>
        </p:txBody>
      </p:sp>
      <p:pic>
        <p:nvPicPr>
          <p:cNvPr id="4" name="Picture 3"/>
          <p:cNvPicPr>
            <a:picLocks noChangeAspect="1"/>
          </p:cNvPicPr>
          <p:nvPr/>
        </p:nvPicPr>
        <p:blipFill>
          <a:blip r:embed="rId2"/>
          <a:stretch>
            <a:fillRect/>
          </a:stretch>
        </p:blipFill>
        <p:spPr>
          <a:xfrm>
            <a:off x="2926079" y="2159390"/>
            <a:ext cx="5702105" cy="4276579"/>
          </a:xfrm>
          <a:prstGeom prst="rect">
            <a:avLst/>
          </a:prstGeom>
        </p:spPr>
      </p:pic>
    </p:spTree>
    <p:extLst>
      <p:ext uri="{BB962C8B-B14F-4D97-AF65-F5344CB8AC3E}">
        <p14:creationId xmlns:p14="http://schemas.microsoft.com/office/powerpoint/2010/main" val="23523970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TotalTime>
  <Words>1090</Words>
  <Application>Microsoft Office PowerPoint</Application>
  <PresentationFormat>Widescreen</PresentationFormat>
  <Paragraphs>128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Times New Roman</vt:lpstr>
      <vt:lpstr>Trebuchet MS</vt:lpstr>
      <vt:lpstr>Wingdings 3</vt:lpstr>
      <vt:lpstr>Facet</vt:lpstr>
      <vt:lpstr>Ecosystems</vt:lpstr>
      <vt:lpstr>Unit #1: Ecosystems Learning Goals</vt:lpstr>
      <vt:lpstr>What is an Ecosystem?</vt:lpstr>
      <vt:lpstr>Ecosystem Biomass</vt:lpstr>
      <vt:lpstr>Ecosystem Biomass</vt:lpstr>
      <vt:lpstr>Ecosystem Productivity</vt:lpstr>
      <vt:lpstr>Energy Flow in an Ecosystem</vt:lpstr>
      <vt:lpstr>Ecological Niche</vt:lpstr>
      <vt:lpstr>Ecosystem Biodiversity</vt:lpstr>
      <vt:lpstr>Ecosystem Relationships</vt:lpstr>
      <vt:lpstr>Keystone Species</vt:lpstr>
      <vt:lpstr>PowerPoint Presentation</vt:lpstr>
      <vt:lpstr>Trophic Cascade</vt:lpstr>
      <vt:lpstr>PowerPoint Presentation</vt:lpstr>
      <vt:lpstr>Carrying Capacity (K)</vt:lpstr>
      <vt:lpstr>Which bowl will have more successful organisms?  Why?</vt:lpstr>
      <vt:lpstr>Wolf Reintroduction Case Study</vt:lpstr>
      <vt:lpstr>Wolf Reintroduction Case Study</vt:lpstr>
      <vt:lpstr>Read Part 1 – Wolf #9</vt:lpstr>
      <vt:lpstr>Read Part 1 – Wolf #9</vt:lpstr>
      <vt:lpstr>Read Part 2 – Wolf #21</vt:lpstr>
      <vt:lpstr>Read Part 2 – Wolf #21</vt:lpstr>
      <vt:lpstr>Read Part 3 - Data</vt:lpstr>
      <vt:lpstr>Read Part 3 - Data</vt:lpstr>
      <vt:lpstr>Journal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dc:title>
  <dc:creator>Shona</dc:creator>
  <cp:lastModifiedBy>Becker, Shona</cp:lastModifiedBy>
  <cp:revision>30</cp:revision>
  <dcterms:created xsi:type="dcterms:W3CDTF">2018-01-30T05:46:28Z</dcterms:created>
  <dcterms:modified xsi:type="dcterms:W3CDTF">2019-01-23T03:27:35Z</dcterms:modified>
</cp:coreProperties>
</file>