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80" r:id="rId3"/>
    <p:sldId id="282" r:id="rId4"/>
    <p:sldId id="265" r:id="rId5"/>
    <p:sldId id="257" r:id="rId6"/>
    <p:sldId id="258" r:id="rId7"/>
    <p:sldId id="264" r:id="rId8"/>
    <p:sldId id="283" r:id="rId9"/>
    <p:sldId id="260" r:id="rId10"/>
    <p:sldId id="259" r:id="rId11"/>
    <p:sldId id="261" r:id="rId12"/>
    <p:sldId id="263" r:id="rId13"/>
    <p:sldId id="284" r:id="rId14"/>
    <p:sldId id="267" r:id="rId15"/>
    <p:sldId id="268" r:id="rId16"/>
    <p:sldId id="262" r:id="rId17"/>
    <p:sldId id="272" r:id="rId18"/>
    <p:sldId id="266" r:id="rId19"/>
    <p:sldId id="269" r:id="rId20"/>
    <p:sldId id="271" r:id="rId21"/>
    <p:sldId id="273" r:id="rId22"/>
    <p:sldId id="270" r:id="rId23"/>
    <p:sldId id="279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6FB55DE3-D52F-47F7-BE03-D694CA78394C}"/>
    <pc:docChg chg="custSel addSld delSld modSld">
      <pc:chgData name="Becker, Shona" userId="a4f4044f-3ca9-43a0-b32a-c8fe231e8cd4" providerId="ADAL" clId="{6FB55DE3-D52F-47F7-BE03-D694CA78394C}" dt="2022-01-09T04:13:06.360" v="411" actId="20577"/>
      <pc:docMkLst>
        <pc:docMk/>
      </pc:docMkLst>
      <pc:sldChg chg="del">
        <pc:chgData name="Becker, Shona" userId="a4f4044f-3ca9-43a0-b32a-c8fe231e8cd4" providerId="ADAL" clId="{6FB55DE3-D52F-47F7-BE03-D694CA78394C}" dt="2022-01-09T04:05:49.991" v="0" actId="47"/>
        <pc:sldMkLst>
          <pc:docMk/>
          <pc:sldMk cId="2494530307" sldId="274"/>
        </pc:sldMkLst>
      </pc:sldChg>
      <pc:sldChg chg="del">
        <pc:chgData name="Becker, Shona" userId="a4f4044f-3ca9-43a0-b32a-c8fe231e8cd4" providerId="ADAL" clId="{6FB55DE3-D52F-47F7-BE03-D694CA78394C}" dt="2022-01-09T04:05:50.228" v="1" actId="47"/>
        <pc:sldMkLst>
          <pc:docMk/>
          <pc:sldMk cId="4050315777" sldId="275"/>
        </pc:sldMkLst>
      </pc:sldChg>
      <pc:sldChg chg="del">
        <pc:chgData name="Becker, Shona" userId="a4f4044f-3ca9-43a0-b32a-c8fe231e8cd4" providerId="ADAL" clId="{6FB55DE3-D52F-47F7-BE03-D694CA78394C}" dt="2022-01-09T04:05:50.473" v="2" actId="47"/>
        <pc:sldMkLst>
          <pc:docMk/>
          <pc:sldMk cId="4255679344" sldId="276"/>
        </pc:sldMkLst>
      </pc:sldChg>
      <pc:sldChg chg="del">
        <pc:chgData name="Becker, Shona" userId="a4f4044f-3ca9-43a0-b32a-c8fe231e8cd4" providerId="ADAL" clId="{6FB55DE3-D52F-47F7-BE03-D694CA78394C}" dt="2022-01-09T04:05:50.896" v="3" actId="47"/>
        <pc:sldMkLst>
          <pc:docMk/>
          <pc:sldMk cId="1476304690" sldId="277"/>
        </pc:sldMkLst>
      </pc:sldChg>
      <pc:sldChg chg="del">
        <pc:chgData name="Becker, Shona" userId="a4f4044f-3ca9-43a0-b32a-c8fe231e8cd4" providerId="ADAL" clId="{6FB55DE3-D52F-47F7-BE03-D694CA78394C}" dt="2022-01-09T04:05:51.326" v="4" actId="47"/>
        <pc:sldMkLst>
          <pc:docMk/>
          <pc:sldMk cId="3950655351" sldId="278"/>
        </pc:sldMkLst>
      </pc:sldChg>
      <pc:sldChg chg="addSp modSp mod">
        <pc:chgData name="Becker, Shona" userId="a4f4044f-3ca9-43a0-b32a-c8fe231e8cd4" providerId="ADAL" clId="{6FB55DE3-D52F-47F7-BE03-D694CA78394C}" dt="2022-01-09T04:11:37.733" v="177" actId="20577"/>
        <pc:sldMkLst>
          <pc:docMk/>
          <pc:sldMk cId="2933451767" sldId="279"/>
        </pc:sldMkLst>
        <pc:spChg chg="mod">
          <ac:chgData name="Becker, Shona" userId="a4f4044f-3ca9-43a0-b32a-c8fe231e8cd4" providerId="ADAL" clId="{6FB55DE3-D52F-47F7-BE03-D694CA78394C}" dt="2022-01-09T04:11:37.733" v="177" actId="20577"/>
          <ac:spMkLst>
            <pc:docMk/>
            <pc:sldMk cId="2933451767" sldId="279"/>
            <ac:spMk id="3" creationId="{CC9CFBFA-23A7-4B92-BD69-66E9D930106E}"/>
          </ac:spMkLst>
        </pc:spChg>
        <pc:picChg chg="add mod">
          <ac:chgData name="Becker, Shona" userId="a4f4044f-3ca9-43a0-b32a-c8fe231e8cd4" providerId="ADAL" clId="{6FB55DE3-D52F-47F7-BE03-D694CA78394C}" dt="2022-01-09T04:09:24.902" v="22" actId="1076"/>
          <ac:picMkLst>
            <pc:docMk/>
            <pc:sldMk cId="2933451767" sldId="279"/>
            <ac:picMk id="5" creationId="{5C5BC1DD-87D5-4922-B0ED-3AF4C6AB656A}"/>
          </ac:picMkLst>
        </pc:picChg>
        <pc:picChg chg="add mod">
          <ac:chgData name="Becker, Shona" userId="a4f4044f-3ca9-43a0-b32a-c8fe231e8cd4" providerId="ADAL" clId="{6FB55DE3-D52F-47F7-BE03-D694CA78394C}" dt="2022-01-09T04:10:02.204" v="28" actId="1076"/>
          <ac:picMkLst>
            <pc:docMk/>
            <pc:sldMk cId="2933451767" sldId="279"/>
            <ac:picMk id="7" creationId="{CB070C90-0A72-488B-AF54-C41A55010103}"/>
          </ac:picMkLst>
        </pc:picChg>
      </pc:sldChg>
      <pc:sldChg chg="modSp new mod">
        <pc:chgData name="Becker, Shona" userId="a4f4044f-3ca9-43a0-b32a-c8fe231e8cd4" providerId="ADAL" clId="{6FB55DE3-D52F-47F7-BE03-D694CA78394C}" dt="2022-01-09T04:13:06.360" v="411" actId="20577"/>
        <pc:sldMkLst>
          <pc:docMk/>
          <pc:sldMk cId="463297577" sldId="285"/>
        </pc:sldMkLst>
        <pc:spChg chg="mod">
          <ac:chgData name="Becker, Shona" userId="a4f4044f-3ca9-43a0-b32a-c8fe231e8cd4" providerId="ADAL" clId="{6FB55DE3-D52F-47F7-BE03-D694CA78394C}" dt="2022-01-09T04:11:58.666" v="193" actId="20577"/>
          <ac:spMkLst>
            <pc:docMk/>
            <pc:sldMk cId="463297577" sldId="285"/>
            <ac:spMk id="2" creationId="{4FD499C4-4D13-4EF1-89E6-F9847419B4C5}"/>
          </ac:spMkLst>
        </pc:spChg>
        <pc:spChg chg="mod">
          <ac:chgData name="Becker, Shona" userId="a4f4044f-3ca9-43a0-b32a-c8fe231e8cd4" providerId="ADAL" clId="{6FB55DE3-D52F-47F7-BE03-D694CA78394C}" dt="2022-01-09T04:13:06.360" v="411" actId="20577"/>
          <ac:spMkLst>
            <pc:docMk/>
            <pc:sldMk cId="463297577" sldId="285"/>
            <ac:spMk id="3" creationId="{0311732F-E90B-4039-9BC7-FCEE27A79D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7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4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INKJNWtSi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0ZfBgjUnX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1YAOT92wuD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8000" dirty="0"/>
              <a:t>Our Atmosphere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Environmental Sciences 12</a:t>
            </a:r>
          </a:p>
        </p:txBody>
      </p:sp>
    </p:spTree>
    <p:extLst>
      <p:ext uri="{BB962C8B-B14F-4D97-AF65-F5344CB8AC3E}">
        <p14:creationId xmlns:p14="http://schemas.microsoft.com/office/powerpoint/2010/main" val="202461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Temperature of our Atmosphere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06" y="1133341"/>
            <a:ext cx="4624571" cy="57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4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Look at the Data…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547" y="609600"/>
            <a:ext cx="4134119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What does this data tell 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5" y="1833764"/>
            <a:ext cx="7538970" cy="43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Look at the Data…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106" y="2160589"/>
            <a:ext cx="4134119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What does this data tell us?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2" y="1549556"/>
            <a:ext cx="6606325" cy="47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D31C-1E9E-4730-A7FB-0C6EBF65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20" y="2016760"/>
            <a:ext cx="2651760" cy="1412240"/>
          </a:xfrm>
        </p:spPr>
        <p:txBody>
          <a:bodyPr>
            <a:normAutofit fontScale="90000"/>
          </a:bodyPr>
          <a:lstStyle/>
          <a:p>
            <a:r>
              <a:rPr lang="en-US" dirty="0"/>
              <a:t>Our Atmosphere protects us from UV radiation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1E1A58E-E759-48F4-BEA0-5C9E2C2A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 of UV Light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29" y="1270000"/>
            <a:ext cx="5576981" cy="4510667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UV-A</a:t>
            </a:r>
          </a:p>
          <a:p>
            <a:pPr lvl="1"/>
            <a:r>
              <a:rPr lang="en-CA" sz="2400" dirty="0"/>
              <a:t>Most common</a:t>
            </a:r>
          </a:p>
          <a:p>
            <a:pPr lvl="1"/>
            <a:r>
              <a:rPr lang="en-CA" sz="2400" dirty="0"/>
              <a:t>Can cause skin aging and wrinkles</a:t>
            </a:r>
          </a:p>
          <a:p>
            <a:pPr lvl="1"/>
            <a:endParaRPr lang="en-CA" sz="2400" dirty="0"/>
          </a:p>
          <a:p>
            <a:r>
              <a:rPr lang="en-CA" sz="2400" b="1" dirty="0">
                <a:solidFill>
                  <a:srgbClr val="FF0000"/>
                </a:solidFill>
              </a:rPr>
              <a:t>UV-B</a:t>
            </a:r>
          </a:p>
          <a:p>
            <a:pPr lvl="1"/>
            <a:r>
              <a:rPr lang="en-CA" sz="2400" dirty="0"/>
              <a:t>Causes sunburns and plays a role in vitamin D </a:t>
            </a:r>
            <a:r>
              <a:rPr lang="en-CA" sz="2400" dirty="0" err="1"/>
              <a:t>broducion</a:t>
            </a:r>
            <a:endParaRPr lang="en-CA" sz="2400" dirty="0"/>
          </a:p>
          <a:p>
            <a:endParaRPr lang="en-CA" sz="2400" dirty="0"/>
          </a:p>
          <a:p>
            <a:r>
              <a:rPr lang="en-CA" sz="2400" b="1" dirty="0">
                <a:solidFill>
                  <a:srgbClr val="FF0000"/>
                </a:solidFill>
              </a:rPr>
              <a:t>UV-C</a:t>
            </a:r>
          </a:p>
          <a:p>
            <a:pPr lvl="1"/>
            <a:r>
              <a:rPr lang="en-CA" sz="2400" dirty="0"/>
              <a:t>Dangerous rays</a:t>
            </a:r>
          </a:p>
          <a:p>
            <a:pPr lvl="1"/>
            <a:r>
              <a:rPr lang="en-CA" sz="2400" dirty="0"/>
              <a:t>Absorbed by ozone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315" y="1385909"/>
            <a:ext cx="5762458" cy="35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UV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702564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7030A0"/>
                </a:solidFill>
              </a:rPr>
              <a:t>What do you notice?</a:t>
            </a:r>
          </a:p>
          <a:p>
            <a:r>
              <a:rPr lang="en-CA" sz="3600" dirty="0">
                <a:solidFill>
                  <a:srgbClr val="7030A0"/>
                </a:solidFill>
              </a:rPr>
              <a:t>What do you wonder?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218" y="502535"/>
            <a:ext cx="6562591" cy="55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6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Ozone – O</a:t>
            </a:r>
            <a:r>
              <a:rPr lang="en-CA" sz="1800" dirty="0"/>
              <a:t>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71" y="2030287"/>
            <a:ext cx="836999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/>
              <a:t>There are two types of ozone:</a:t>
            </a:r>
          </a:p>
          <a:p>
            <a:pPr marL="0" indent="0">
              <a:buNone/>
            </a:pPr>
            <a:r>
              <a:rPr lang="en-CA" sz="3200" dirty="0"/>
              <a:t>	1.  </a:t>
            </a:r>
            <a:r>
              <a:rPr lang="en-CA" sz="3200" b="1" dirty="0">
                <a:solidFill>
                  <a:srgbClr val="FF0000"/>
                </a:solidFill>
              </a:rPr>
              <a:t>Bad ozone </a:t>
            </a:r>
            <a:r>
              <a:rPr lang="en-CA" sz="3200" dirty="0"/>
              <a:t>(tropospheric ozone)</a:t>
            </a:r>
          </a:p>
          <a:p>
            <a:pPr lvl="1"/>
            <a:r>
              <a:rPr lang="en-CA" sz="3200" dirty="0"/>
              <a:t>	causes smog, traps dense molecules close to Earth</a:t>
            </a:r>
          </a:p>
          <a:p>
            <a:endParaRPr lang="en-CA" sz="3200" dirty="0"/>
          </a:p>
          <a:p>
            <a:pPr marL="0" indent="0">
              <a:buNone/>
            </a:pPr>
            <a:r>
              <a:rPr lang="en-CA" sz="3200" dirty="0"/>
              <a:t>	2.  </a:t>
            </a:r>
            <a:r>
              <a:rPr lang="en-CA" sz="3200" b="1" dirty="0">
                <a:solidFill>
                  <a:srgbClr val="FF0000"/>
                </a:solidFill>
              </a:rPr>
              <a:t>Good ozone </a:t>
            </a:r>
            <a:r>
              <a:rPr lang="en-CA" sz="3200" dirty="0"/>
              <a:t>(stratospheric ozone)</a:t>
            </a:r>
          </a:p>
          <a:p>
            <a:pPr lvl="1"/>
            <a:r>
              <a:rPr lang="en-CA" sz="3200" dirty="0"/>
              <a:t>	filters out UV-B and UV-C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66" y="-1"/>
            <a:ext cx="3776943" cy="28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9075"/>
            <a:ext cx="9525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21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70" y="149343"/>
            <a:ext cx="8596668" cy="1320800"/>
          </a:xfrm>
        </p:spPr>
        <p:txBody>
          <a:bodyPr/>
          <a:lstStyle/>
          <a:p>
            <a:r>
              <a:rPr lang="en-CA" dirty="0"/>
              <a:t>Montreal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43" y="721783"/>
            <a:ext cx="7011353" cy="3880773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An international agreement to decrease the use of CFC’s (</a:t>
            </a:r>
            <a:r>
              <a:rPr lang="en-CA" sz="3600" dirty="0" err="1">
                <a:solidFill>
                  <a:srgbClr val="FF0000"/>
                </a:solidFill>
              </a:rPr>
              <a:t>Choroflourocarbons</a:t>
            </a:r>
            <a:r>
              <a:rPr lang="en-CA" sz="3600" dirty="0">
                <a:solidFill>
                  <a:srgbClr val="FF0000"/>
                </a:solidFill>
              </a:rPr>
              <a:t>) </a:t>
            </a:r>
          </a:p>
          <a:p>
            <a:r>
              <a:rPr lang="en-CA" sz="3600" dirty="0">
                <a:solidFill>
                  <a:srgbClr val="FF0000"/>
                </a:solidFill>
              </a:rPr>
              <a:t>Created in 1987 and started in 1989</a:t>
            </a:r>
          </a:p>
          <a:p>
            <a:r>
              <a:rPr lang="en-CA" sz="3600" dirty="0">
                <a:solidFill>
                  <a:srgbClr val="FF0000"/>
                </a:solidFill>
              </a:rPr>
              <a:t>Set limits on the production of any materials that use CFC’s, halons, bromine and chlorine</a:t>
            </a:r>
          </a:p>
          <a:p>
            <a:r>
              <a:rPr lang="en-CA" sz="3600" dirty="0">
                <a:solidFill>
                  <a:srgbClr val="FF0000"/>
                </a:solidFill>
              </a:rPr>
              <a:t>First global agreement to protect the Earth’s atmosphere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669" y="609600"/>
            <a:ext cx="4105141" cy="4105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35651" y="772732"/>
            <a:ext cx="1687132" cy="6697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4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Montreal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58305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What do you notice from this graph?</a:t>
            </a:r>
          </a:p>
          <a:p>
            <a:r>
              <a:rPr lang="en-CA" sz="3600" dirty="0">
                <a:solidFill>
                  <a:srgbClr val="FF0000"/>
                </a:solidFill>
              </a:rPr>
              <a:t>What do you wonder about this graph?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24" y="877909"/>
            <a:ext cx="5945814" cy="43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7F3A-6092-4088-9A85-3A63DB72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HEALTH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5D27-E827-4116-9D1E-41087CEC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Keep your MASKS ON and over nose and mouth</a:t>
            </a:r>
          </a:p>
          <a:p>
            <a:r>
              <a:rPr lang="en-US" sz="3200" b="1" dirty="0"/>
              <a:t>Hand sanitize on your way IN and OUT of the classroom</a:t>
            </a:r>
          </a:p>
          <a:p>
            <a:r>
              <a:rPr lang="en-US" sz="3200" b="1" dirty="0"/>
              <a:t>Stay home if you are not feeling well</a:t>
            </a:r>
          </a:p>
          <a:p>
            <a:r>
              <a:rPr lang="en-US" sz="3200" b="1" dirty="0"/>
              <a:t>Limit eating/drinking in the classrooms</a:t>
            </a:r>
          </a:p>
          <a:p>
            <a:r>
              <a:rPr lang="en-US" sz="3200" b="1" dirty="0"/>
              <a:t>Hallways are for movement to and from (not gathering or visiting)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25736B7-D6E9-42C9-9F7E-2CF1B71A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0" y="511838"/>
            <a:ext cx="2072640" cy="204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9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Ozone Hole Repair Itself?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00" y="1373545"/>
            <a:ext cx="9226063" cy="49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342185" y="926123"/>
            <a:ext cx="4267200" cy="14536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6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Index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3" y="1506416"/>
            <a:ext cx="6869723" cy="51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0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an Ozone Indicator Strip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73" y="148563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2F4-81F2-40A0-9496-6D5B6D28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FBFA-23A7-4B92-BD69-66E9D930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93554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Step #1: Finish your book (by Wednesday at the latest)</a:t>
            </a:r>
          </a:p>
          <a:p>
            <a:pPr marL="0" indent="0">
              <a:buNone/>
            </a:pPr>
            <a:r>
              <a:rPr lang="en-US" sz="2400" dirty="0"/>
              <a:t>Step #2: Research 3 questions</a:t>
            </a:r>
          </a:p>
          <a:p>
            <a:pPr marL="0" indent="0">
              <a:buNone/>
            </a:pPr>
            <a:r>
              <a:rPr lang="en-US" sz="2400" dirty="0"/>
              <a:t>Step #3: Using Flipgrid (link is on my website), make a 5 minute video where you:</a:t>
            </a:r>
          </a:p>
          <a:p>
            <a:pPr marL="0" indent="0">
              <a:buNone/>
            </a:pPr>
            <a:r>
              <a:rPr lang="en-US" sz="2400" dirty="0"/>
              <a:t>	1. review book (1 minute)</a:t>
            </a:r>
          </a:p>
          <a:p>
            <a:pPr lvl="2"/>
            <a:r>
              <a:rPr lang="en-US" sz="2000" dirty="0"/>
              <a:t>Characters, plot, environmental issues</a:t>
            </a:r>
          </a:p>
          <a:p>
            <a:pPr marL="0" indent="0">
              <a:buNone/>
            </a:pPr>
            <a:r>
              <a:rPr lang="en-US" sz="2400" dirty="0"/>
              <a:t>	2. Discuss your three questions and the research you found (4 minutes)</a:t>
            </a:r>
          </a:p>
          <a:p>
            <a:pPr lvl="2"/>
            <a:r>
              <a:rPr lang="en-US" sz="2000" dirty="0"/>
              <a:t>Should include local policy, global issues, actions for change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BC1DD-87D5-4922-B0ED-3AF4C6AB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590" y="163120"/>
            <a:ext cx="1930499" cy="29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70C90-0A72-488B-AF54-C41A5501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5329">
            <a:off x="4684368" y="-99490"/>
            <a:ext cx="1330352" cy="21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99C4-4D13-4EF1-89E6-F984741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732F-E90B-4039-9BC7-FCEE27A7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404796" cy="3880773"/>
          </a:xfrm>
        </p:spPr>
        <p:txBody>
          <a:bodyPr>
            <a:normAutofit/>
          </a:bodyPr>
          <a:lstStyle/>
          <a:p>
            <a:r>
              <a:rPr lang="en-US" sz="2800" dirty="0"/>
              <a:t>Finish reading book (MUST BE DONE BY WEDNESDAY)</a:t>
            </a:r>
          </a:p>
          <a:p>
            <a:endParaRPr lang="en-US" sz="2800" dirty="0"/>
          </a:p>
          <a:p>
            <a:r>
              <a:rPr lang="en-US" sz="2800" dirty="0"/>
              <a:t>Start brainstorming questions</a:t>
            </a:r>
          </a:p>
          <a:p>
            <a:pPr lvl="1"/>
            <a:r>
              <a:rPr lang="en-US" sz="2800" dirty="0"/>
              <a:t>3 questions you want to explore about the environmental topic discussed in the novel</a:t>
            </a:r>
          </a:p>
        </p:txBody>
      </p:sp>
    </p:spTree>
    <p:extLst>
      <p:ext uri="{BB962C8B-B14F-4D97-AF65-F5344CB8AC3E}">
        <p14:creationId xmlns:p14="http://schemas.microsoft.com/office/powerpoint/2010/main" val="46329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0999-06A0-4348-979F-4B697693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2A09-5305-402B-99F0-CD78081DD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110E5-5AB4-4CE3-B004-8F6BA124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62" y="99792"/>
            <a:ext cx="9299958" cy="66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0793"/>
            <a:ext cx="8596668" cy="1320800"/>
          </a:xfrm>
        </p:spPr>
        <p:txBody>
          <a:bodyPr/>
          <a:lstStyle/>
          <a:p>
            <a:r>
              <a:rPr lang="en-CA" dirty="0"/>
              <a:t>Table Team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4827"/>
            <a:ext cx="4178001" cy="1072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>
                <a:solidFill>
                  <a:srgbClr val="7030A0"/>
                </a:solidFill>
              </a:rPr>
              <a:t>What do I KNOW about our atmosphere?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8594" y="2456804"/>
            <a:ext cx="87371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087155" y="1223493"/>
            <a:ext cx="38637" cy="48178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357612" y="1270000"/>
            <a:ext cx="4178001" cy="1072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CA" sz="2800" b="1" dirty="0">
                <a:solidFill>
                  <a:srgbClr val="7030A0"/>
                </a:solidFill>
              </a:rPr>
              <a:t>What do I know WANT TO KNOW about our atmosphere?</a:t>
            </a:r>
          </a:p>
        </p:txBody>
      </p:sp>
    </p:spTree>
    <p:extLst>
      <p:ext uri="{BB962C8B-B14F-4D97-AF65-F5344CB8AC3E}">
        <p14:creationId xmlns:p14="http://schemas.microsoft.com/office/powerpoint/2010/main" val="58407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Earth’s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0" y="1490887"/>
            <a:ext cx="7515841" cy="5367113"/>
          </a:xfrm>
        </p:spPr>
        <p:txBody>
          <a:bodyPr>
            <a:normAutofit/>
          </a:bodyPr>
          <a:lstStyle/>
          <a:p>
            <a:r>
              <a:rPr lang="en-CA" sz="2000" dirty="0"/>
              <a:t>Earth is the only planet in the solar system that has an </a:t>
            </a:r>
            <a:r>
              <a:rPr lang="en-CA" sz="2000" dirty="0">
                <a:solidFill>
                  <a:srgbClr val="FF0000"/>
                </a:solidFill>
              </a:rPr>
              <a:t>atmosphere that can sustain life</a:t>
            </a:r>
          </a:p>
          <a:p>
            <a:r>
              <a:rPr lang="en-CA" sz="2000" dirty="0"/>
              <a:t>An atmosphere is a layer of </a:t>
            </a:r>
            <a:r>
              <a:rPr lang="en-CA" sz="2000" dirty="0">
                <a:solidFill>
                  <a:srgbClr val="FF0000"/>
                </a:solidFill>
              </a:rPr>
              <a:t>gasses</a:t>
            </a:r>
            <a:r>
              <a:rPr lang="en-CA" sz="2000" dirty="0"/>
              <a:t> that surround a planet.  The gasses are held close to the planet</a:t>
            </a:r>
          </a:p>
          <a:p>
            <a:r>
              <a:rPr lang="en-CA" sz="2000" dirty="0"/>
              <a:t>Earth’s atmosphere has five layers:</a:t>
            </a:r>
          </a:p>
          <a:p>
            <a:pPr marL="800100" lvl="1" indent="-342900">
              <a:buAutoNum type="arabicPeriod"/>
            </a:pPr>
            <a:r>
              <a:rPr lang="en-CA" sz="2000" b="1" dirty="0">
                <a:solidFill>
                  <a:srgbClr val="7030A0"/>
                </a:solidFill>
              </a:rPr>
              <a:t>Troposphere</a:t>
            </a:r>
            <a:r>
              <a:rPr lang="en-CA" sz="2000" dirty="0"/>
              <a:t> – where weather occurs</a:t>
            </a:r>
          </a:p>
          <a:p>
            <a:pPr marL="800100" lvl="1" indent="-342900">
              <a:buAutoNum type="arabicPeriod"/>
            </a:pPr>
            <a:r>
              <a:rPr lang="en-CA" sz="2000" b="1" dirty="0">
                <a:solidFill>
                  <a:srgbClr val="7030A0"/>
                </a:solidFill>
              </a:rPr>
              <a:t>Stratosphere</a:t>
            </a:r>
            <a:r>
              <a:rPr lang="en-CA" sz="2000" dirty="0"/>
              <a:t> – contains ozone layer</a:t>
            </a:r>
          </a:p>
          <a:p>
            <a:pPr marL="800100" lvl="1" indent="-342900">
              <a:buAutoNum type="arabicPeriod"/>
            </a:pPr>
            <a:r>
              <a:rPr lang="en-CA" sz="2000" b="1" dirty="0">
                <a:solidFill>
                  <a:srgbClr val="7030A0"/>
                </a:solidFill>
              </a:rPr>
              <a:t>Mesosphere</a:t>
            </a:r>
            <a:r>
              <a:rPr lang="en-CA" sz="2000" dirty="0"/>
              <a:t> – protects Earth from being hit by meteoroids</a:t>
            </a:r>
          </a:p>
          <a:p>
            <a:pPr marL="800100" lvl="1" indent="-342900">
              <a:buAutoNum type="arabicPeriod"/>
            </a:pPr>
            <a:r>
              <a:rPr lang="en-CA" sz="2000" b="1" dirty="0">
                <a:solidFill>
                  <a:srgbClr val="7030A0"/>
                </a:solidFill>
              </a:rPr>
              <a:t>Thermosphere</a:t>
            </a:r>
            <a:r>
              <a:rPr lang="en-CA" sz="2000" dirty="0"/>
              <a:t> – hot layer, where space crafts circulate</a:t>
            </a:r>
          </a:p>
          <a:p>
            <a:pPr marL="800100" lvl="1" indent="-342900">
              <a:buAutoNum type="arabicPeriod"/>
            </a:pPr>
            <a:r>
              <a:rPr lang="en-CA" sz="2000" b="1" dirty="0">
                <a:solidFill>
                  <a:srgbClr val="7030A0"/>
                </a:solidFill>
              </a:rPr>
              <a:t>Exosphere</a:t>
            </a:r>
            <a:r>
              <a:rPr lang="en-CA" sz="2000" dirty="0"/>
              <a:t> – where satellites circulate</a:t>
            </a:r>
          </a:p>
          <a:p>
            <a:pPr lvl="1"/>
            <a:endParaRPr lang="en-CA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332" y="1978078"/>
            <a:ext cx="3396194" cy="3393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0084158" y="850006"/>
            <a:ext cx="1107583" cy="179016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2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720" y="1017430"/>
            <a:ext cx="5371921" cy="402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45" y="257577"/>
            <a:ext cx="4772964" cy="63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Earth’s Early Years &amp; Gasses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88" y="1742147"/>
            <a:ext cx="5261648" cy="3880773"/>
          </a:xfrm>
        </p:spPr>
        <p:txBody>
          <a:bodyPr>
            <a:noAutofit/>
          </a:bodyPr>
          <a:lstStyle/>
          <a:p>
            <a:r>
              <a:rPr lang="en-CA" sz="3600" dirty="0"/>
              <a:t>Earth got atmosphere </a:t>
            </a:r>
            <a:r>
              <a:rPr lang="en-CA" sz="3600" dirty="0">
                <a:solidFill>
                  <a:srgbClr val="7030A0"/>
                </a:solidFill>
              </a:rPr>
              <a:t>4.5 billion years ago</a:t>
            </a:r>
          </a:p>
          <a:p>
            <a:endParaRPr lang="en-CA" sz="3600" dirty="0"/>
          </a:p>
          <a:p>
            <a:r>
              <a:rPr lang="en-CA" sz="3600" dirty="0"/>
              <a:t>What did the atmosphere do for our planet?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02" b="16542"/>
          <a:stretch/>
        </p:blipFill>
        <p:spPr>
          <a:xfrm>
            <a:off x="5569527" y="1440787"/>
            <a:ext cx="6271106" cy="44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F891-7C74-4AD7-AE50-D91A93E3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E092-3137-4EA2-BD5C-BF44437C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1" y="171332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UV Radiation shield (ozone layer)</a:t>
            </a:r>
          </a:p>
          <a:p>
            <a:r>
              <a:rPr lang="en-US" sz="2400" dirty="0"/>
              <a:t>Keeps earth at the “just right” temperature</a:t>
            </a:r>
          </a:p>
          <a:p>
            <a:pPr lvl="1"/>
            <a:r>
              <a:rPr lang="en-US" sz="2400" dirty="0"/>
              <a:t>Prevents surface heat from escaping</a:t>
            </a:r>
          </a:p>
          <a:p>
            <a:r>
              <a:rPr lang="en-US" sz="2400" dirty="0"/>
              <a:t>Keeps water cycle in</a:t>
            </a:r>
          </a:p>
          <a:p>
            <a:r>
              <a:rPr lang="en-US" sz="2400" dirty="0"/>
              <a:t>Gives us our weather patterns (wind, snow, rain)</a:t>
            </a:r>
          </a:p>
          <a:p>
            <a:r>
              <a:rPr lang="en-US" sz="2400" dirty="0"/>
              <a:t>Protect us from outer space debris</a:t>
            </a:r>
          </a:p>
          <a:p>
            <a:r>
              <a:rPr lang="en-US" sz="2400" dirty="0"/>
              <a:t>Facilitates plant life growth</a:t>
            </a:r>
          </a:p>
          <a:p>
            <a:r>
              <a:rPr lang="en-US" sz="2400" dirty="0"/>
              <a:t>Keeps gas (air) molecules so that we can make/hear sound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ACACCB-5840-4E10-A56E-D1537A4F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97" y="141703"/>
            <a:ext cx="4514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6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Gasses Are In Our Atmosphere?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5546"/>
            <a:ext cx="6393168" cy="3880773"/>
          </a:xfrm>
        </p:spPr>
        <p:txBody>
          <a:bodyPr>
            <a:normAutofit fontScale="92500"/>
          </a:bodyPr>
          <a:lstStyle/>
          <a:p>
            <a:pPr fontAlgn="base"/>
            <a:r>
              <a:rPr lang="en-CA" sz="3200" dirty="0"/>
              <a:t>Nitrogen — 78 percent</a:t>
            </a:r>
          </a:p>
          <a:p>
            <a:pPr fontAlgn="base"/>
            <a:r>
              <a:rPr lang="en-CA" sz="3200" dirty="0"/>
              <a:t>Oxygen — 21 percent</a:t>
            </a:r>
          </a:p>
          <a:p>
            <a:pPr fontAlgn="base"/>
            <a:r>
              <a:rPr lang="en-CA" sz="3200" dirty="0"/>
              <a:t>Argon — 0.93 percent</a:t>
            </a:r>
          </a:p>
          <a:p>
            <a:pPr fontAlgn="base"/>
            <a:r>
              <a:rPr lang="en-CA" sz="3200" dirty="0"/>
              <a:t>Carbon dioxide — 0.04 percent</a:t>
            </a:r>
          </a:p>
          <a:p>
            <a:pPr fontAlgn="base"/>
            <a:r>
              <a:rPr lang="en-CA" sz="3200" dirty="0"/>
              <a:t>Trace amounts of neon, helium, methane, krypton and hydrogen, as well as water vapor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700" t="23098"/>
          <a:stretch/>
        </p:blipFill>
        <p:spPr>
          <a:xfrm>
            <a:off x="7070502" y="1575546"/>
            <a:ext cx="3867954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350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606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Our Atmosphere</vt:lpstr>
      <vt:lpstr>Current HEALTH protocols</vt:lpstr>
      <vt:lpstr>PowerPoint Presentation</vt:lpstr>
      <vt:lpstr>Table Team Brainstorm</vt:lpstr>
      <vt:lpstr>Earth’s Atmosphere</vt:lpstr>
      <vt:lpstr>PowerPoint Presentation</vt:lpstr>
      <vt:lpstr>Earth’s Early Years &amp; Gasses</vt:lpstr>
      <vt:lpstr>Role of the Atmosphere</vt:lpstr>
      <vt:lpstr>What Gasses Are In Our Atmosphere?</vt:lpstr>
      <vt:lpstr>Temperature of our Atmosphere</vt:lpstr>
      <vt:lpstr>Let’s Look at the Data…</vt:lpstr>
      <vt:lpstr>Let’s Look at the Data…</vt:lpstr>
      <vt:lpstr>Our Atmosphere protects us from UV radiation</vt:lpstr>
      <vt:lpstr>Type of UV Light from the sun</vt:lpstr>
      <vt:lpstr>UV Impact</vt:lpstr>
      <vt:lpstr>Ozone – O3</vt:lpstr>
      <vt:lpstr>PowerPoint Presentation</vt:lpstr>
      <vt:lpstr>Montreal Protocol</vt:lpstr>
      <vt:lpstr>Montreal Protocol</vt:lpstr>
      <vt:lpstr>Can the Ozone Hole Repair Itself?</vt:lpstr>
      <vt:lpstr>Ozone Index</vt:lpstr>
      <vt:lpstr>Making an Ozone Indicator Strip</vt:lpstr>
      <vt:lpstr>Novel Project</vt:lpstr>
      <vt:lpstr>To Do today: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Atmosphere</dc:title>
  <dc:creator>Shona</dc:creator>
  <cp:lastModifiedBy>Becker, Shona</cp:lastModifiedBy>
  <cp:revision>27</cp:revision>
  <dcterms:created xsi:type="dcterms:W3CDTF">2018-04-03T05:24:16Z</dcterms:created>
  <dcterms:modified xsi:type="dcterms:W3CDTF">2022-01-09T04:13:09Z</dcterms:modified>
</cp:coreProperties>
</file>