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7" r:id="rId4"/>
    <p:sldId id="257" r:id="rId5"/>
    <p:sldId id="276" r:id="rId6"/>
    <p:sldId id="265" r:id="rId7"/>
    <p:sldId id="258" r:id="rId8"/>
    <p:sldId id="264" r:id="rId9"/>
    <p:sldId id="279" r:id="rId10"/>
    <p:sldId id="278" r:id="rId11"/>
    <p:sldId id="263" r:id="rId12"/>
    <p:sldId id="273" r:id="rId13"/>
    <p:sldId id="262" r:id="rId14"/>
    <p:sldId id="261" r:id="rId15"/>
    <p:sldId id="260" r:id="rId16"/>
    <p:sldId id="259" r:id="rId17"/>
    <p:sldId id="266" r:id="rId18"/>
    <p:sldId id="280" r:id="rId19"/>
    <p:sldId id="267" r:id="rId20"/>
    <p:sldId id="269" r:id="rId21"/>
    <p:sldId id="270" r:id="rId22"/>
    <p:sldId id="271" r:id="rId23"/>
    <p:sldId id="272" r:id="rId24"/>
    <p:sldId id="274" r:id="rId25"/>
    <p:sldId id="275" r:id="rId26"/>
    <p:sldId id="277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AE088-AEA6-4A7E-BB74-9DA799C59CD6}" v="20" dt="2021-05-28T04:34:12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8FDAE088-AEA6-4A7E-BB74-9DA799C59CD6}"/>
    <pc:docChg chg="custSel addSld modSld">
      <pc:chgData name="Becker, Shona" userId="a4f4044f-3ca9-43a0-b32a-c8fe231e8cd4" providerId="ADAL" clId="{8FDAE088-AEA6-4A7E-BB74-9DA799C59CD6}" dt="2021-05-28T15:26:55.426" v="1523" actId="255"/>
      <pc:docMkLst>
        <pc:docMk/>
      </pc:docMkLst>
      <pc:sldChg chg="addSp delSp modSp new mod">
        <pc:chgData name="Becker, Shona" userId="a4f4044f-3ca9-43a0-b32a-c8fe231e8cd4" providerId="ADAL" clId="{8FDAE088-AEA6-4A7E-BB74-9DA799C59CD6}" dt="2021-05-28T04:06:34.886" v="67" actId="122"/>
        <pc:sldMkLst>
          <pc:docMk/>
          <pc:sldMk cId="2838539412" sldId="280"/>
        </pc:sldMkLst>
        <pc:spChg chg="mod">
          <ac:chgData name="Becker, Shona" userId="a4f4044f-3ca9-43a0-b32a-c8fe231e8cd4" providerId="ADAL" clId="{8FDAE088-AEA6-4A7E-BB74-9DA799C59CD6}" dt="2021-05-28T04:06:34.886" v="67" actId="122"/>
          <ac:spMkLst>
            <pc:docMk/>
            <pc:sldMk cId="2838539412" sldId="280"/>
            <ac:spMk id="2" creationId="{6DA879AC-7CBB-4425-901D-ED8514D52E34}"/>
          </ac:spMkLst>
        </pc:spChg>
        <pc:spChg chg="del mod">
          <ac:chgData name="Becker, Shona" userId="a4f4044f-3ca9-43a0-b32a-c8fe231e8cd4" providerId="ADAL" clId="{8FDAE088-AEA6-4A7E-BB74-9DA799C59CD6}" dt="2021-05-28T04:06:30.244" v="66" actId="478"/>
          <ac:spMkLst>
            <pc:docMk/>
            <pc:sldMk cId="2838539412" sldId="280"/>
            <ac:spMk id="3" creationId="{04307328-806B-4AAE-B478-FA34736A4AAE}"/>
          </ac:spMkLst>
        </pc:spChg>
        <pc:picChg chg="add mod">
          <ac:chgData name="Becker, Shona" userId="a4f4044f-3ca9-43a0-b32a-c8fe231e8cd4" providerId="ADAL" clId="{8FDAE088-AEA6-4A7E-BB74-9DA799C59CD6}" dt="2021-05-28T04:06:27.851" v="65" actId="1076"/>
          <ac:picMkLst>
            <pc:docMk/>
            <pc:sldMk cId="2838539412" sldId="280"/>
            <ac:picMk id="1026" creationId="{8A5265DD-6754-49D1-8253-9C0E5350DE5D}"/>
          </ac:picMkLst>
        </pc:picChg>
      </pc:sldChg>
      <pc:sldChg chg="addSp delSp modSp add mod">
        <pc:chgData name="Becker, Shona" userId="a4f4044f-3ca9-43a0-b32a-c8fe231e8cd4" providerId="ADAL" clId="{8FDAE088-AEA6-4A7E-BB74-9DA799C59CD6}" dt="2021-05-28T04:09:50.980" v="239" actId="20577"/>
        <pc:sldMkLst>
          <pc:docMk/>
          <pc:sldMk cId="1004201420" sldId="281"/>
        </pc:sldMkLst>
        <pc:spChg chg="mod">
          <ac:chgData name="Becker, Shona" userId="a4f4044f-3ca9-43a0-b32a-c8fe231e8cd4" providerId="ADAL" clId="{8FDAE088-AEA6-4A7E-BB74-9DA799C59CD6}" dt="2021-05-28T04:07:56.419" v="84" actId="20577"/>
          <ac:spMkLst>
            <pc:docMk/>
            <pc:sldMk cId="1004201420" sldId="281"/>
            <ac:spMk id="2" creationId="{00000000-0000-0000-0000-000000000000}"/>
          </ac:spMkLst>
        </pc:spChg>
        <pc:spChg chg="mod">
          <ac:chgData name="Becker, Shona" userId="a4f4044f-3ca9-43a0-b32a-c8fe231e8cd4" providerId="ADAL" clId="{8FDAE088-AEA6-4A7E-BB74-9DA799C59CD6}" dt="2021-05-28T04:09:50.980" v="239" actId="20577"/>
          <ac:spMkLst>
            <pc:docMk/>
            <pc:sldMk cId="1004201420" sldId="281"/>
            <ac:spMk id="3" creationId="{00000000-0000-0000-0000-000000000000}"/>
          </ac:spMkLst>
        </pc:spChg>
        <pc:picChg chg="del mod">
          <ac:chgData name="Becker, Shona" userId="a4f4044f-3ca9-43a0-b32a-c8fe231e8cd4" providerId="ADAL" clId="{8FDAE088-AEA6-4A7E-BB74-9DA799C59CD6}" dt="2021-05-28T04:08:00.276" v="86" actId="478"/>
          <ac:picMkLst>
            <pc:docMk/>
            <pc:sldMk cId="1004201420" sldId="281"/>
            <ac:picMk id="1026" creationId="{00000000-0000-0000-0000-000000000000}"/>
          </ac:picMkLst>
        </pc:picChg>
        <pc:picChg chg="add mod">
          <ac:chgData name="Becker, Shona" userId="a4f4044f-3ca9-43a0-b32a-c8fe231e8cd4" providerId="ADAL" clId="{8FDAE088-AEA6-4A7E-BB74-9DA799C59CD6}" dt="2021-05-28T04:09:29.201" v="234" actId="1076"/>
          <ac:picMkLst>
            <pc:docMk/>
            <pc:sldMk cId="1004201420" sldId="281"/>
            <ac:picMk id="2050" creationId="{BAEF8896-1A46-41DA-A19B-58909A5311E3}"/>
          </ac:picMkLst>
        </pc:picChg>
      </pc:sldChg>
      <pc:sldChg chg="addSp delSp modSp add mod">
        <pc:chgData name="Becker, Shona" userId="a4f4044f-3ca9-43a0-b32a-c8fe231e8cd4" providerId="ADAL" clId="{8FDAE088-AEA6-4A7E-BB74-9DA799C59CD6}" dt="2021-05-28T04:13:49.925" v="434" actId="20577"/>
        <pc:sldMkLst>
          <pc:docMk/>
          <pc:sldMk cId="250760436" sldId="282"/>
        </pc:sldMkLst>
        <pc:spChg chg="mod">
          <ac:chgData name="Becker, Shona" userId="a4f4044f-3ca9-43a0-b32a-c8fe231e8cd4" providerId="ADAL" clId="{8FDAE088-AEA6-4A7E-BB74-9DA799C59CD6}" dt="2021-05-28T04:11:39.599" v="254" actId="20577"/>
          <ac:spMkLst>
            <pc:docMk/>
            <pc:sldMk cId="250760436" sldId="282"/>
            <ac:spMk id="2" creationId="{00000000-0000-0000-0000-000000000000}"/>
          </ac:spMkLst>
        </pc:spChg>
        <pc:spChg chg="mod">
          <ac:chgData name="Becker, Shona" userId="a4f4044f-3ca9-43a0-b32a-c8fe231e8cd4" providerId="ADAL" clId="{8FDAE088-AEA6-4A7E-BB74-9DA799C59CD6}" dt="2021-05-28T04:13:49.925" v="434" actId="20577"/>
          <ac:spMkLst>
            <pc:docMk/>
            <pc:sldMk cId="250760436" sldId="282"/>
            <ac:spMk id="3" creationId="{00000000-0000-0000-0000-000000000000}"/>
          </ac:spMkLst>
        </pc:spChg>
        <pc:picChg chg="del">
          <ac:chgData name="Becker, Shona" userId="a4f4044f-3ca9-43a0-b32a-c8fe231e8cd4" providerId="ADAL" clId="{8FDAE088-AEA6-4A7E-BB74-9DA799C59CD6}" dt="2021-05-28T04:11:41.644" v="255" actId="478"/>
          <ac:picMkLst>
            <pc:docMk/>
            <pc:sldMk cId="250760436" sldId="282"/>
            <ac:picMk id="2050" creationId="{BAEF8896-1A46-41DA-A19B-58909A5311E3}"/>
          </ac:picMkLst>
        </pc:picChg>
        <pc:picChg chg="add mod">
          <ac:chgData name="Becker, Shona" userId="a4f4044f-3ca9-43a0-b32a-c8fe231e8cd4" providerId="ADAL" clId="{8FDAE088-AEA6-4A7E-BB74-9DA799C59CD6}" dt="2021-05-28T04:11:47.752" v="258" actId="1076"/>
          <ac:picMkLst>
            <pc:docMk/>
            <pc:sldMk cId="250760436" sldId="282"/>
            <ac:picMk id="3074" creationId="{DFCA61B7-3A27-4582-AA91-3E4ADA08F5C8}"/>
          </ac:picMkLst>
        </pc:picChg>
        <pc:picChg chg="add mod">
          <ac:chgData name="Becker, Shona" userId="a4f4044f-3ca9-43a0-b32a-c8fe231e8cd4" providerId="ADAL" clId="{8FDAE088-AEA6-4A7E-BB74-9DA799C59CD6}" dt="2021-05-28T04:12:27.631" v="261" actId="1076"/>
          <ac:picMkLst>
            <pc:docMk/>
            <pc:sldMk cId="250760436" sldId="282"/>
            <ac:picMk id="3076" creationId="{81283A6D-8441-4BA9-BDA7-D450FA9104F6}"/>
          </ac:picMkLst>
        </pc:picChg>
      </pc:sldChg>
      <pc:sldChg chg="addSp modSp new mod">
        <pc:chgData name="Becker, Shona" userId="a4f4044f-3ca9-43a0-b32a-c8fe231e8cd4" providerId="ADAL" clId="{8FDAE088-AEA6-4A7E-BB74-9DA799C59CD6}" dt="2021-05-28T04:26:02.691" v="489" actId="14100"/>
        <pc:sldMkLst>
          <pc:docMk/>
          <pc:sldMk cId="119154583" sldId="283"/>
        </pc:sldMkLst>
        <pc:spChg chg="mod">
          <ac:chgData name="Becker, Shona" userId="a4f4044f-3ca9-43a0-b32a-c8fe231e8cd4" providerId="ADAL" clId="{8FDAE088-AEA6-4A7E-BB74-9DA799C59CD6}" dt="2021-05-28T04:25:08.396" v="477" actId="1076"/>
          <ac:spMkLst>
            <pc:docMk/>
            <pc:sldMk cId="119154583" sldId="283"/>
            <ac:spMk id="2" creationId="{D064D7EC-6C1F-498A-816D-D44E9C7D4F9D}"/>
          </ac:spMkLst>
        </pc:spChg>
        <pc:picChg chg="add mod">
          <ac:chgData name="Becker, Shona" userId="a4f4044f-3ca9-43a0-b32a-c8fe231e8cd4" providerId="ADAL" clId="{8FDAE088-AEA6-4A7E-BB74-9DA799C59CD6}" dt="2021-05-28T04:25:17.991" v="481" actId="1076"/>
          <ac:picMkLst>
            <pc:docMk/>
            <pc:sldMk cId="119154583" sldId="283"/>
            <ac:picMk id="5" creationId="{D78AD3A9-7369-4376-AFF7-CD432C206271}"/>
          </ac:picMkLst>
        </pc:picChg>
        <pc:picChg chg="add mod">
          <ac:chgData name="Becker, Shona" userId="a4f4044f-3ca9-43a0-b32a-c8fe231e8cd4" providerId="ADAL" clId="{8FDAE088-AEA6-4A7E-BB74-9DA799C59CD6}" dt="2021-05-28T04:26:02.691" v="489" actId="14100"/>
          <ac:picMkLst>
            <pc:docMk/>
            <pc:sldMk cId="119154583" sldId="283"/>
            <ac:picMk id="7" creationId="{B2D56121-6AB0-46B2-B1BC-8F14E0831EC5}"/>
          </ac:picMkLst>
        </pc:picChg>
      </pc:sldChg>
      <pc:sldChg chg="addSp delSp modSp new mod">
        <pc:chgData name="Becker, Shona" userId="a4f4044f-3ca9-43a0-b32a-c8fe231e8cd4" providerId="ADAL" clId="{8FDAE088-AEA6-4A7E-BB74-9DA799C59CD6}" dt="2021-05-28T04:31:33.407" v="1009" actId="20577"/>
        <pc:sldMkLst>
          <pc:docMk/>
          <pc:sldMk cId="1954641490" sldId="284"/>
        </pc:sldMkLst>
        <pc:spChg chg="mod">
          <ac:chgData name="Becker, Shona" userId="a4f4044f-3ca9-43a0-b32a-c8fe231e8cd4" providerId="ADAL" clId="{8FDAE088-AEA6-4A7E-BB74-9DA799C59CD6}" dt="2021-05-28T04:30:56.727" v="954" actId="1076"/>
          <ac:spMkLst>
            <pc:docMk/>
            <pc:sldMk cId="1954641490" sldId="284"/>
            <ac:spMk id="2" creationId="{AA9CC659-1B32-4CF4-BBE6-145EDF6790DA}"/>
          </ac:spMkLst>
        </pc:spChg>
        <pc:spChg chg="del">
          <ac:chgData name="Becker, Shona" userId="a4f4044f-3ca9-43a0-b32a-c8fe231e8cd4" providerId="ADAL" clId="{8FDAE088-AEA6-4A7E-BB74-9DA799C59CD6}" dt="2021-05-28T04:26:44.108" v="511" actId="3680"/>
          <ac:spMkLst>
            <pc:docMk/>
            <pc:sldMk cId="1954641490" sldId="284"/>
            <ac:spMk id="3" creationId="{BF6990AC-D787-446E-A8DF-C995690A0543}"/>
          </ac:spMkLst>
        </pc:spChg>
        <pc:graphicFrameChg chg="add mod ord modGraphic">
          <ac:chgData name="Becker, Shona" userId="a4f4044f-3ca9-43a0-b32a-c8fe231e8cd4" providerId="ADAL" clId="{8FDAE088-AEA6-4A7E-BB74-9DA799C59CD6}" dt="2021-05-28T04:31:33.407" v="1009" actId="20577"/>
          <ac:graphicFrameMkLst>
            <pc:docMk/>
            <pc:sldMk cId="1954641490" sldId="284"/>
            <ac:graphicFrameMk id="4" creationId="{B723A11A-D9B5-4CAB-AA6C-79D476C7901F}"/>
          </ac:graphicFrameMkLst>
        </pc:graphicFrameChg>
      </pc:sldChg>
      <pc:sldChg chg="addSp delSp modSp new mod">
        <pc:chgData name="Becker, Shona" userId="a4f4044f-3ca9-43a0-b32a-c8fe231e8cd4" providerId="ADAL" clId="{8FDAE088-AEA6-4A7E-BB74-9DA799C59CD6}" dt="2021-05-28T04:35:26.902" v="1241" actId="20577"/>
        <pc:sldMkLst>
          <pc:docMk/>
          <pc:sldMk cId="2533925575" sldId="285"/>
        </pc:sldMkLst>
        <pc:spChg chg="mod">
          <ac:chgData name="Becker, Shona" userId="a4f4044f-3ca9-43a0-b32a-c8fe231e8cd4" providerId="ADAL" clId="{8FDAE088-AEA6-4A7E-BB74-9DA799C59CD6}" dt="2021-05-28T04:31:50.906" v="1027" actId="255"/>
          <ac:spMkLst>
            <pc:docMk/>
            <pc:sldMk cId="2533925575" sldId="285"/>
            <ac:spMk id="2" creationId="{322CEEA8-6B2C-4DEB-B2EF-8DB2038962FD}"/>
          </ac:spMkLst>
        </pc:spChg>
        <pc:spChg chg="del mod">
          <ac:chgData name="Becker, Shona" userId="a4f4044f-3ca9-43a0-b32a-c8fe231e8cd4" providerId="ADAL" clId="{8FDAE088-AEA6-4A7E-BB74-9DA799C59CD6}" dt="2021-05-28T04:33:15.008" v="1037" actId="478"/>
          <ac:spMkLst>
            <pc:docMk/>
            <pc:sldMk cId="2533925575" sldId="285"/>
            <ac:spMk id="3" creationId="{C1647B04-2EDC-42CC-B6DD-52B36E6F07F4}"/>
          </ac:spMkLst>
        </pc:spChg>
        <pc:spChg chg="add mod">
          <ac:chgData name="Becker, Shona" userId="a4f4044f-3ca9-43a0-b32a-c8fe231e8cd4" providerId="ADAL" clId="{8FDAE088-AEA6-4A7E-BB74-9DA799C59CD6}" dt="2021-05-28T04:34:24.140" v="1158" actId="14100"/>
          <ac:spMkLst>
            <pc:docMk/>
            <pc:sldMk cId="2533925575" sldId="285"/>
            <ac:spMk id="4" creationId="{549A2159-DD0A-47E6-81AB-2E6BD140C2B8}"/>
          </ac:spMkLst>
        </pc:spChg>
        <pc:spChg chg="add mod">
          <ac:chgData name="Becker, Shona" userId="a4f4044f-3ca9-43a0-b32a-c8fe231e8cd4" providerId="ADAL" clId="{8FDAE088-AEA6-4A7E-BB74-9DA799C59CD6}" dt="2021-05-28T04:34:41.253" v="1164" actId="207"/>
          <ac:spMkLst>
            <pc:docMk/>
            <pc:sldMk cId="2533925575" sldId="285"/>
            <ac:spMk id="5" creationId="{D3F74CCC-6BA7-4DA4-A05B-A7DDB553F885}"/>
          </ac:spMkLst>
        </pc:spChg>
        <pc:spChg chg="add mod">
          <ac:chgData name="Becker, Shona" userId="a4f4044f-3ca9-43a0-b32a-c8fe231e8cd4" providerId="ADAL" clId="{8FDAE088-AEA6-4A7E-BB74-9DA799C59CD6}" dt="2021-05-28T04:35:26.902" v="1241" actId="20577"/>
          <ac:spMkLst>
            <pc:docMk/>
            <pc:sldMk cId="2533925575" sldId="285"/>
            <ac:spMk id="6" creationId="{BECC987D-DD2A-451D-AB91-60D72D842CF8}"/>
          </ac:spMkLst>
        </pc:spChg>
      </pc:sldChg>
      <pc:sldChg chg="addSp delSp modSp new mod">
        <pc:chgData name="Becker, Shona" userId="a4f4044f-3ca9-43a0-b32a-c8fe231e8cd4" providerId="ADAL" clId="{8FDAE088-AEA6-4A7E-BB74-9DA799C59CD6}" dt="2021-05-28T15:24:59.962" v="1383" actId="20577"/>
        <pc:sldMkLst>
          <pc:docMk/>
          <pc:sldMk cId="1742424121" sldId="286"/>
        </pc:sldMkLst>
        <pc:spChg chg="mod">
          <ac:chgData name="Becker, Shona" userId="a4f4044f-3ca9-43a0-b32a-c8fe231e8cd4" providerId="ADAL" clId="{8FDAE088-AEA6-4A7E-BB74-9DA799C59CD6}" dt="2021-05-28T15:24:47.148" v="1375" actId="1076"/>
          <ac:spMkLst>
            <pc:docMk/>
            <pc:sldMk cId="1742424121" sldId="286"/>
            <ac:spMk id="2" creationId="{464D3F5F-3587-4471-AD4B-B49FF383D9E1}"/>
          </ac:spMkLst>
        </pc:spChg>
        <pc:spChg chg="del">
          <ac:chgData name="Becker, Shona" userId="a4f4044f-3ca9-43a0-b32a-c8fe231e8cd4" providerId="ADAL" clId="{8FDAE088-AEA6-4A7E-BB74-9DA799C59CD6}" dt="2021-05-28T15:23:04.698" v="1263" actId="3680"/>
          <ac:spMkLst>
            <pc:docMk/>
            <pc:sldMk cId="1742424121" sldId="286"/>
            <ac:spMk id="3" creationId="{A2169D22-3269-4731-BBDC-FCA00DC7B4CF}"/>
          </ac:spMkLst>
        </pc:spChg>
        <pc:graphicFrameChg chg="add mod ord modGraphic">
          <ac:chgData name="Becker, Shona" userId="a4f4044f-3ca9-43a0-b32a-c8fe231e8cd4" providerId="ADAL" clId="{8FDAE088-AEA6-4A7E-BB74-9DA799C59CD6}" dt="2021-05-28T15:24:59.962" v="1383" actId="20577"/>
          <ac:graphicFrameMkLst>
            <pc:docMk/>
            <pc:sldMk cId="1742424121" sldId="286"/>
            <ac:graphicFrameMk id="4" creationId="{B4966CCA-8E5A-4845-814C-AB3B49DEB522}"/>
          </ac:graphicFrameMkLst>
        </pc:graphicFrameChg>
      </pc:sldChg>
      <pc:sldChg chg="modSp add mod">
        <pc:chgData name="Becker, Shona" userId="a4f4044f-3ca9-43a0-b32a-c8fe231e8cd4" providerId="ADAL" clId="{8FDAE088-AEA6-4A7E-BB74-9DA799C59CD6}" dt="2021-05-28T15:26:55.426" v="1523" actId="255"/>
        <pc:sldMkLst>
          <pc:docMk/>
          <pc:sldMk cId="1842740607" sldId="287"/>
        </pc:sldMkLst>
        <pc:graphicFrameChg chg="mod modGraphic">
          <ac:chgData name="Becker, Shona" userId="a4f4044f-3ca9-43a0-b32a-c8fe231e8cd4" providerId="ADAL" clId="{8FDAE088-AEA6-4A7E-BB74-9DA799C59CD6}" dt="2021-05-28T15:26:55.426" v="1523" actId="255"/>
          <ac:graphicFrameMkLst>
            <pc:docMk/>
            <pc:sldMk cId="1842740607" sldId="287"/>
            <ac:graphicFrameMk id="4" creationId="{B4966CCA-8E5A-4845-814C-AB3B49DEB52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045" y="1964267"/>
            <a:ext cx="8932080" cy="2421464"/>
          </a:xfrm>
        </p:spPr>
        <p:txBody>
          <a:bodyPr>
            <a:noAutofit/>
          </a:bodyPr>
          <a:lstStyle/>
          <a:p>
            <a:r>
              <a:rPr lang="en-CA" sz="8000" b="1" dirty="0">
                <a:solidFill>
                  <a:srgbClr val="FF0000"/>
                </a:solidFill>
              </a:rPr>
              <a:t>The Digestive System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Biology 12</a:t>
            </a:r>
          </a:p>
        </p:txBody>
      </p:sp>
    </p:spTree>
    <p:extLst>
      <p:ext uri="{BB962C8B-B14F-4D97-AF65-F5344CB8AC3E}">
        <p14:creationId xmlns:p14="http://schemas.microsoft.com/office/powerpoint/2010/main" val="70753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2" y="0"/>
            <a:ext cx="10131425" cy="1456267"/>
          </a:xfrm>
        </p:spPr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Stomach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04" t="8574" r="14225" b="5100"/>
          <a:stretch/>
        </p:blipFill>
        <p:spPr>
          <a:xfrm>
            <a:off x="7472217" y="156248"/>
            <a:ext cx="4488494" cy="397163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181" t="16283" b="13336"/>
          <a:stretch/>
        </p:blipFill>
        <p:spPr>
          <a:xfrm>
            <a:off x="304800" y="1274618"/>
            <a:ext cx="7480063" cy="47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6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Small Intestine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065" y="1236373"/>
            <a:ext cx="6671256" cy="4554828"/>
          </a:xfrm>
        </p:spPr>
        <p:txBody>
          <a:bodyPr>
            <a:normAutofit/>
          </a:bodyPr>
          <a:lstStyle/>
          <a:p>
            <a:r>
              <a:rPr lang="en-CA" sz="2400" dirty="0"/>
              <a:t>6 meters long and 1 inch in diameter</a:t>
            </a:r>
          </a:p>
          <a:p>
            <a:r>
              <a:rPr lang="en-CA" sz="2400" dirty="0">
                <a:solidFill>
                  <a:srgbClr val="FF0000"/>
                </a:solidFill>
              </a:rPr>
              <a:t>Duodenum</a:t>
            </a:r>
            <a:r>
              <a:rPr lang="en-CA" sz="2400" dirty="0"/>
              <a:t> – receives pancreatic juices, secrete maltase, </a:t>
            </a:r>
            <a:r>
              <a:rPr lang="en-CA" sz="2400" dirty="0" err="1"/>
              <a:t>sucrase</a:t>
            </a:r>
            <a:r>
              <a:rPr lang="en-CA" sz="2400" dirty="0"/>
              <a:t>, lactase, peptidases</a:t>
            </a:r>
          </a:p>
          <a:p>
            <a:r>
              <a:rPr lang="en-CA" sz="2400" dirty="0">
                <a:solidFill>
                  <a:srgbClr val="FF0000"/>
                </a:solidFill>
              </a:rPr>
              <a:t>Jejunum</a:t>
            </a:r>
            <a:r>
              <a:rPr lang="en-CA" sz="2400" dirty="0"/>
              <a:t> – where absorption of monomers take place. Large villi to increase surface area</a:t>
            </a:r>
          </a:p>
          <a:p>
            <a:r>
              <a:rPr lang="en-CA" sz="2400" dirty="0">
                <a:solidFill>
                  <a:srgbClr val="FF0000"/>
                </a:solidFill>
              </a:rPr>
              <a:t>Ileum</a:t>
            </a:r>
            <a:r>
              <a:rPr lang="en-CA" sz="2400" dirty="0"/>
              <a:t> – absorbs vitamin B’s and 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1735027"/>
            <a:ext cx="4698270" cy="40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7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23" y="609600"/>
            <a:ext cx="4404703" cy="14562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Villi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308" y="2142067"/>
            <a:ext cx="4310918" cy="3649133"/>
          </a:xfrm>
        </p:spPr>
        <p:txBody>
          <a:bodyPr>
            <a:noAutofit/>
          </a:bodyPr>
          <a:lstStyle/>
          <a:p>
            <a:r>
              <a:rPr lang="en-US" sz="2400" dirty="0"/>
              <a:t>Villi are very important for increasing surface area of the small intestine</a:t>
            </a:r>
          </a:p>
          <a:p>
            <a:r>
              <a:rPr lang="en-US" sz="2400" dirty="0"/>
              <a:t>Lacteal help absorb dietary fats</a:t>
            </a:r>
          </a:p>
          <a:p>
            <a:pPr lvl="1"/>
            <a:r>
              <a:rPr lang="en-US" sz="2400" dirty="0"/>
              <a:t>Lacteal leads to lymph system for fat circulation</a:t>
            </a:r>
          </a:p>
          <a:p>
            <a:r>
              <a:rPr lang="en-US" sz="2400" dirty="0"/>
              <a:t>All other monomers go directly into blood stream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8" y="556846"/>
            <a:ext cx="5627077" cy="56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37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7080" y="1236373"/>
            <a:ext cx="6827241" cy="4554828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B</a:t>
            </a:r>
            <a:r>
              <a:rPr lang="en-CA" sz="3200" dirty="0"/>
              <a:t> – produces bile</a:t>
            </a:r>
          </a:p>
          <a:p>
            <a:r>
              <a:rPr lang="en-CA" sz="3200" dirty="0">
                <a:solidFill>
                  <a:srgbClr val="FF0000"/>
                </a:solidFill>
              </a:rPr>
              <a:t>B</a:t>
            </a:r>
            <a:r>
              <a:rPr lang="en-CA" sz="3200" dirty="0"/>
              <a:t> – breaks down red blood cells</a:t>
            </a:r>
          </a:p>
          <a:p>
            <a:r>
              <a:rPr lang="en-CA" sz="3200" dirty="0">
                <a:solidFill>
                  <a:srgbClr val="FF0000"/>
                </a:solidFill>
              </a:rPr>
              <a:t>B</a:t>
            </a:r>
            <a:r>
              <a:rPr lang="en-CA" sz="3200" dirty="0"/>
              <a:t> – produces blood proteins (A, B, Rh)</a:t>
            </a:r>
          </a:p>
          <a:p>
            <a:r>
              <a:rPr lang="en-CA" sz="3200" dirty="0">
                <a:solidFill>
                  <a:srgbClr val="FF0000"/>
                </a:solidFill>
              </a:rPr>
              <a:t>B</a:t>
            </a:r>
            <a:r>
              <a:rPr lang="en-CA" sz="3200" dirty="0"/>
              <a:t> – Blood detoxification</a:t>
            </a:r>
          </a:p>
          <a:p>
            <a:r>
              <a:rPr lang="en-CA" sz="3200" dirty="0">
                <a:solidFill>
                  <a:srgbClr val="FF0000"/>
                </a:solidFill>
              </a:rPr>
              <a:t>B</a:t>
            </a:r>
            <a:r>
              <a:rPr lang="en-CA" sz="3200" dirty="0"/>
              <a:t> – Blood sugar storage of glycogen</a:t>
            </a:r>
          </a:p>
          <a:p>
            <a:r>
              <a:rPr lang="en-CA" sz="3200" dirty="0">
                <a:solidFill>
                  <a:srgbClr val="FF0000"/>
                </a:solidFill>
              </a:rPr>
              <a:t>U</a:t>
            </a:r>
            <a:r>
              <a:rPr lang="en-CA" sz="3200" dirty="0"/>
              <a:t> – produced urea (from ammonia)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490"/>
            <a:ext cx="5047080" cy="33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Gall Bladder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578" y="1286218"/>
            <a:ext cx="6671256" cy="4554828"/>
          </a:xfrm>
        </p:spPr>
        <p:txBody>
          <a:bodyPr>
            <a:normAutofit lnSpcReduction="10000"/>
          </a:bodyPr>
          <a:lstStyle/>
          <a:p>
            <a:r>
              <a:rPr lang="en-CA" sz="3200" dirty="0"/>
              <a:t>Stores bile(which is made in the liver)</a:t>
            </a:r>
          </a:p>
          <a:p>
            <a:r>
              <a:rPr lang="en-CA" sz="3200" dirty="0"/>
              <a:t>When given hormone signal, gall bladder will contract and squeeze out the bile through the </a:t>
            </a:r>
            <a:r>
              <a:rPr lang="en-CA" sz="3200" b="1" dirty="0">
                <a:solidFill>
                  <a:srgbClr val="FF0000"/>
                </a:solidFill>
              </a:rPr>
              <a:t>cystic duct </a:t>
            </a:r>
            <a:r>
              <a:rPr lang="en-CA" sz="3200" dirty="0"/>
              <a:t>and </a:t>
            </a:r>
            <a:r>
              <a:rPr lang="en-CA" sz="3200" b="1" dirty="0">
                <a:solidFill>
                  <a:srgbClr val="FF0000"/>
                </a:solidFill>
              </a:rPr>
              <a:t>common bile duct</a:t>
            </a:r>
            <a:r>
              <a:rPr lang="en-CA" sz="3200" dirty="0"/>
              <a:t>, into the duodenum</a:t>
            </a:r>
          </a:p>
          <a:p>
            <a:r>
              <a:rPr lang="en-CA" sz="3200" dirty="0"/>
              <a:t>Can be removed without long term impact on health (may impact fat absorption)</a:t>
            </a:r>
          </a:p>
          <a:p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4" y="1794187"/>
            <a:ext cx="5009720" cy="32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0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Pancreas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065" y="1236373"/>
            <a:ext cx="6671256" cy="4554828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Creates insulin and glucagon as part of the blood sugar homeostasis</a:t>
            </a:r>
          </a:p>
          <a:p>
            <a:r>
              <a:rPr lang="en-CA" sz="2400" dirty="0"/>
              <a:t>Create pancreatic juices (SLTPNW)</a:t>
            </a:r>
          </a:p>
          <a:p>
            <a:pPr lvl="1"/>
            <a:r>
              <a:rPr lang="en-CA" sz="2200" b="1" dirty="0">
                <a:solidFill>
                  <a:srgbClr val="FF0000"/>
                </a:solidFill>
              </a:rPr>
              <a:t>Sodium bicarbonate </a:t>
            </a:r>
            <a:r>
              <a:rPr lang="en-CA" sz="2200" dirty="0"/>
              <a:t>(neutralize </a:t>
            </a:r>
            <a:r>
              <a:rPr lang="en-CA" sz="2200" dirty="0" err="1"/>
              <a:t>HCl</a:t>
            </a:r>
            <a:r>
              <a:rPr lang="en-CA" sz="2200" dirty="0"/>
              <a:t>)</a:t>
            </a:r>
          </a:p>
          <a:p>
            <a:pPr lvl="1"/>
            <a:r>
              <a:rPr lang="en-CA" sz="2200" b="1" dirty="0">
                <a:solidFill>
                  <a:srgbClr val="FF0000"/>
                </a:solidFill>
              </a:rPr>
              <a:t>Lipase</a:t>
            </a:r>
            <a:r>
              <a:rPr lang="en-CA" sz="2200" dirty="0"/>
              <a:t> (enzyme for lipids)</a:t>
            </a:r>
          </a:p>
          <a:p>
            <a:pPr lvl="1"/>
            <a:r>
              <a:rPr lang="en-CA" sz="2200" b="1" dirty="0">
                <a:solidFill>
                  <a:srgbClr val="FF0000"/>
                </a:solidFill>
              </a:rPr>
              <a:t>Trypsin</a:t>
            </a:r>
            <a:r>
              <a:rPr lang="en-CA" sz="2200" dirty="0"/>
              <a:t> (2</a:t>
            </a:r>
            <a:r>
              <a:rPr lang="en-CA" sz="2200" baseline="30000" dirty="0"/>
              <a:t>nd</a:t>
            </a:r>
            <a:r>
              <a:rPr lang="en-CA" sz="2200" dirty="0"/>
              <a:t> enzyme for protein)</a:t>
            </a:r>
          </a:p>
          <a:p>
            <a:pPr lvl="1"/>
            <a:r>
              <a:rPr lang="en-CA" sz="2200" b="1" dirty="0">
                <a:solidFill>
                  <a:srgbClr val="FF0000"/>
                </a:solidFill>
              </a:rPr>
              <a:t>Pancreatic Amylase </a:t>
            </a:r>
            <a:r>
              <a:rPr lang="en-CA" sz="2200" dirty="0"/>
              <a:t>(2</a:t>
            </a:r>
            <a:r>
              <a:rPr lang="en-CA" sz="2200" baseline="30000" dirty="0"/>
              <a:t>nd</a:t>
            </a:r>
            <a:r>
              <a:rPr lang="en-CA" sz="2200" dirty="0"/>
              <a:t> enzyme for starch)</a:t>
            </a:r>
          </a:p>
          <a:p>
            <a:pPr lvl="1"/>
            <a:r>
              <a:rPr lang="en-CA" sz="2200" b="1" dirty="0">
                <a:solidFill>
                  <a:srgbClr val="FF0000"/>
                </a:solidFill>
              </a:rPr>
              <a:t>Nucleases</a:t>
            </a:r>
            <a:r>
              <a:rPr lang="en-CA" sz="2200" dirty="0"/>
              <a:t> (Enzyme for nucleic acids)</a:t>
            </a:r>
          </a:p>
          <a:p>
            <a:pPr lvl="1"/>
            <a:r>
              <a:rPr lang="en-CA" sz="2200" b="1" dirty="0">
                <a:solidFill>
                  <a:srgbClr val="FF0000"/>
                </a:solidFill>
              </a:rPr>
              <a:t>Water</a:t>
            </a:r>
          </a:p>
          <a:p>
            <a:r>
              <a:rPr lang="en-CA" sz="2400" dirty="0"/>
              <a:t>Released into the duodenum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98" y="1767357"/>
            <a:ext cx="4572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56" y="66964"/>
            <a:ext cx="12168206" cy="1456267"/>
          </a:xfrm>
        </p:spPr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Duct system of accessory organs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3" y="1722012"/>
            <a:ext cx="4984057" cy="328787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64360" y="1148909"/>
            <a:ext cx="6671256" cy="455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CA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47855" y="1722013"/>
            <a:ext cx="6622472" cy="4069188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Hepatic duct </a:t>
            </a:r>
            <a:r>
              <a:rPr lang="en-US" sz="3600" dirty="0"/>
              <a:t>takes bile from liver to gall bladder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Cystic duct  </a:t>
            </a:r>
            <a:r>
              <a:rPr lang="en-US" sz="3600" dirty="0"/>
              <a:t>takes bile from gall bladder to common bile duct which drains to duodenum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Pancreatic duct </a:t>
            </a:r>
            <a:r>
              <a:rPr lang="en-US" sz="3600" dirty="0"/>
              <a:t>is from pancreas to common bile duct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Sphincter of </a:t>
            </a:r>
            <a:r>
              <a:rPr lang="en-US" sz="3600" b="1" dirty="0" err="1">
                <a:solidFill>
                  <a:srgbClr val="FFFF00"/>
                </a:solidFill>
              </a:rPr>
              <a:t>Oddi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controls the ducts emptying into duodenum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12399" y="2340849"/>
            <a:ext cx="12168206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51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Large intestine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065" y="1236373"/>
            <a:ext cx="6671256" cy="4554828"/>
          </a:xfrm>
        </p:spPr>
        <p:txBody>
          <a:bodyPr>
            <a:normAutofit fontScale="92500" lnSpcReduction="10000"/>
          </a:bodyPr>
          <a:lstStyle/>
          <a:p>
            <a:r>
              <a:rPr lang="en-CA" sz="3600" dirty="0"/>
              <a:t>1.5 metres in length &amp; 2.5 inches thick</a:t>
            </a:r>
          </a:p>
          <a:p>
            <a:r>
              <a:rPr lang="en-CA" sz="3600" dirty="0"/>
              <a:t>Gut bacteria excrete vitamins B &amp; K and it is absorbed in large intestine</a:t>
            </a:r>
          </a:p>
          <a:p>
            <a:r>
              <a:rPr lang="en-CA" sz="3600" dirty="0"/>
              <a:t>Gut bacteria also produce methane gas</a:t>
            </a:r>
          </a:p>
          <a:p>
            <a:r>
              <a:rPr lang="en-CA" sz="3600" dirty="0"/>
              <a:t>Reabsorbs water to body and helps to create a solid waste</a:t>
            </a:r>
          </a:p>
          <a:p>
            <a:endParaRPr lang="en-CA" sz="2400" dirty="0"/>
          </a:p>
          <a:p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2" y="1910098"/>
            <a:ext cx="4930731" cy="32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79AC-7CBB-4425-901D-ED8514D5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Digestive System Illnesses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5265DD-6754-49D1-8253-9C0E5350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05" y="1898650"/>
            <a:ext cx="8885162" cy="46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39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Rectum and Anus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065" y="1236373"/>
            <a:ext cx="6671256" cy="4554828"/>
          </a:xfrm>
        </p:spPr>
        <p:txBody>
          <a:bodyPr>
            <a:normAutofit/>
          </a:bodyPr>
          <a:lstStyle/>
          <a:p>
            <a:r>
              <a:rPr lang="en-CA" sz="2800" dirty="0"/>
              <a:t>Rectum is a continuation of the large intestine and stored accumulating fecal matter until ready to remove</a:t>
            </a:r>
          </a:p>
          <a:p>
            <a:r>
              <a:rPr lang="en-CA" sz="2800" dirty="0"/>
              <a:t>No villi, but many </a:t>
            </a:r>
            <a:r>
              <a:rPr lang="en-CA" sz="2800" b="1" dirty="0">
                <a:solidFill>
                  <a:srgbClr val="FFFF00"/>
                </a:solidFill>
              </a:rPr>
              <a:t>goblet cells </a:t>
            </a:r>
            <a:r>
              <a:rPr lang="en-CA" sz="2800" dirty="0"/>
              <a:t>to produce mucous to help lubricate and form stool</a:t>
            </a:r>
          </a:p>
          <a:p>
            <a:r>
              <a:rPr lang="en-CA" sz="2800" dirty="0"/>
              <a:t>Anus is the opening that is controlled by the anal sphincter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01" y="2065866"/>
            <a:ext cx="4650749" cy="34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3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3F5F-3587-4471-AD4B-B49FF383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76200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Last Days Nuggets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966CCA-8E5A-4845-814C-AB3B49DEB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900342"/>
              </p:ext>
            </p:extLst>
          </p:nvPr>
        </p:nvGraphicFramePr>
        <p:xfrm>
          <a:off x="542925" y="1293813"/>
          <a:ext cx="1013142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285">
                  <a:extLst>
                    <a:ext uri="{9D8B030D-6E8A-4147-A177-3AD203B41FA5}">
                      <a16:colId xmlns:a16="http://schemas.microsoft.com/office/drawing/2014/main" val="1700529404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1571927766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3488383128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3917211770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910631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Macromolecule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Enzyme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it is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it 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is does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10825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Carb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675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04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761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710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Nucleic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7345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8766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2494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45736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Lipid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5914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305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5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424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What is acid reflux?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682" y="1101969"/>
            <a:ext cx="4720272" cy="4689231"/>
          </a:xfrm>
        </p:spPr>
        <p:txBody>
          <a:bodyPr>
            <a:noAutofit/>
          </a:bodyPr>
          <a:lstStyle/>
          <a:p>
            <a:r>
              <a:rPr lang="en-CA" sz="2400" dirty="0" err="1"/>
              <a:t>HCl</a:t>
            </a:r>
            <a:r>
              <a:rPr lang="en-CA" sz="2400" dirty="0"/>
              <a:t> able to move through esophageal sphincter</a:t>
            </a:r>
          </a:p>
          <a:p>
            <a:r>
              <a:rPr lang="en-CA" sz="2400" dirty="0" err="1"/>
              <a:t>HCl</a:t>
            </a:r>
            <a:r>
              <a:rPr lang="en-CA" sz="2400" dirty="0"/>
              <a:t> goes into esophagus and due to lack of mucus, can damage lining</a:t>
            </a:r>
          </a:p>
          <a:p>
            <a:r>
              <a:rPr lang="en-CA" sz="2400" dirty="0"/>
              <a:t>Sphincter muscle relaxes at the wrong time</a:t>
            </a:r>
          </a:p>
          <a:p>
            <a:r>
              <a:rPr lang="en-CA" sz="2400" dirty="0"/>
              <a:t>Treatment – something to neutralize acid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9" y="1891359"/>
            <a:ext cx="5874644" cy="468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1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What are hemorrhoids?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5393027" cy="3649133"/>
          </a:xfrm>
        </p:spPr>
        <p:txBody>
          <a:bodyPr>
            <a:normAutofit/>
          </a:bodyPr>
          <a:lstStyle/>
          <a:p>
            <a:r>
              <a:rPr lang="en-CA" sz="2400" dirty="0"/>
              <a:t>Swollen veins around anus (similar to varicose veins)</a:t>
            </a:r>
          </a:p>
          <a:p>
            <a:r>
              <a:rPr lang="en-CA" sz="2400" dirty="0"/>
              <a:t>Can result from increased pressure on vascular system or straining during  bowel movement</a:t>
            </a:r>
          </a:p>
          <a:p>
            <a:r>
              <a:rPr lang="en-CA" sz="2400" dirty="0"/>
              <a:t>Result in rectal bleeding</a:t>
            </a:r>
          </a:p>
          <a:p>
            <a:r>
              <a:rPr lang="en-CA" sz="2400" dirty="0"/>
              <a:t>Soak to prevent  infections and promote healing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026" y="1210614"/>
            <a:ext cx="5022224" cy="50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2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What are intestinal polyps?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421922" cy="3649133"/>
          </a:xfrm>
        </p:spPr>
        <p:txBody>
          <a:bodyPr/>
          <a:lstStyle/>
          <a:p>
            <a:r>
              <a:rPr lang="en-CA" sz="2400" dirty="0"/>
              <a:t>Most polyps are harmless, but some need to be treated to prevent irregular growth leading to cancerous growth</a:t>
            </a:r>
          </a:p>
          <a:p>
            <a:r>
              <a:rPr lang="en-CA" sz="2400" dirty="0"/>
              <a:t>Fairly common in people over 60 years old (25% of population)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641" y="1698938"/>
            <a:ext cx="5715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6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What is an ulcer?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449" y="3539450"/>
            <a:ext cx="6540903" cy="3050240"/>
          </a:xfrm>
        </p:spPr>
        <p:txBody>
          <a:bodyPr/>
          <a:lstStyle/>
          <a:p>
            <a:r>
              <a:rPr lang="en-CA" sz="2400" dirty="0"/>
              <a:t>In stomach (peptic ulcer) caused by </a:t>
            </a:r>
            <a:r>
              <a:rPr lang="en-CA" sz="2400" dirty="0" err="1"/>
              <a:t>H.pylori</a:t>
            </a:r>
            <a:r>
              <a:rPr lang="en-CA" sz="2400" dirty="0"/>
              <a:t> bacteria</a:t>
            </a:r>
          </a:p>
          <a:p>
            <a:pPr lvl="1"/>
            <a:r>
              <a:rPr lang="en-CA" sz="2400" dirty="0"/>
              <a:t>Treat with antibiotics</a:t>
            </a:r>
          </a:p>
          <a:p>
            <a:r>
              <a:rPr lang="en-CA" sz="2400" dirty="0"/>
              <a:t>In duodenum, caused by weakened pyloric sphincter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29" y="1769653"/>
            <a:ext cx="4895020" cy="3539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130" y="44190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96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What is Cirrhosis?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665" y="2144403"/>
            <a:ext cx="5227795" cy="4221227"/>
          </a:xfrm>
        </p:spPr>
        <p:txBody>
          <a:bodyPr>
            <a:normAutofit/>
          </a:bodyPr>
          <a:lstStyle/>
          <a:p>
            <a:r>
              <a:rPr lang="en-CA" sz="2400" dirty="0"/>
              <a:t>Liver develops polyps and damaged cells</a:t>
            </a:r>
          </a:p>
          <a:p>
            <a:r>
              <a:rPr lang="en-CA" sz="2400" dirty="0"/>
              <a:t>Liver dysfunction results in yellowing of skin and whites of eyes.</a:t>
            </a:r>
          </a:p>
          <a:p>
            <a:r>
              <a:rPr lang="en-CA" sz="2400" dirty="0"/>
              <a:t>Bilirubin accumulation causes yellowing</a:t>
            </a:r>
          </a:p>
          <a:p>
            <a:pPr lvl="1"/>
            <a:r>
              <a:rPr lang="en-CA" sz="2400" dirty="0" err="1"/>
              <a:t>Byproduct</a:t>
            </a:r>
            <a:r>
              <a:rPr lang="en-CA" sz="2400" dirty="0"/>
              <a:t> of breakdown of red blood cells</a:t>
            </a:r>
          </a:p>
          <a:p>
            <a:r>
              <a:rPr lang="en-CA" sz="2400" dirty="0"/>
              <a:t>Caused by alcoholism and hepatitis 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3" y="2508739"/>
            <a:ext cx="56388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48" y="344365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797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656384" cy="364913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Type 1 – </a:t>
            </a:r>
            <a:r>
              <a:rPr lang="en-US" sz="2400" dirty="0"/>
              <a:t>pancreas Beta cells do not make insulin.  Must inject insulin in order to allow glucose to be used in cell for ATP production and glycogen production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Type 2 – </a:t>
            </a:r>
            <a:r>
              <a:rPr lang="en-US" sz="2400" dirty="0"/>
              <a:t>insulin insensitivity.  Developed usually due to obesity (but not always).  Does not allow insulin to work as gated receptor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14" y="844061"/>
            <a:ext cx="5321932" cy="50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579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Gall 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656384" cy="364913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Gall stones</a:t>
            </a:r>
            <a:r>
              <a:rPr lang="en-US" sz="2400" dirty="0"/>
              <a:t> can block the cystic duct and common bile duct and prevent bile and pancreatic juices from entering duodenum</a:t>
            </a:r>
          </a:p>
          <a:p>
            <a:r>
              <a:rPr lang="en-US" sz="2400" dirty="0"/>
              <a:t>Can be either </a:t>
            </a:r>
            <a:r>
              <a:rPr lang="en-US" sz="2400" dirty="0">
                <a:solidFill>
                  <a:srgbClr val="FFFF00"/>
                </a:solidFill>
              </a:rPr>
              <a:t>cholesterol stones </a:t>
            </a:r>
            <a:r>
              <a:rPr lang="en-US" sz="2400" dirty="0"/>
              <a:t>(yellow), build up of cholesterol, or </a:t>
            </a:r>
            <a:r>
              <a:rPr lang="en-US" sz="2400" dirty="0">
                <a:solidFill>
                  <a:srgbClr val="FFFF00"/>
                </a:solidFill>
              </a:rPr>
              <a:t>pigment stones </a:t>
            </a:r>
            <a:r>
              <a:rPr lang="en-US" sz="2400" dirty="0"/>
              <a:t>(black), build up of bilirubin from liver</a:t>
            </a:r>
          </a:p>
          <a:p>
            <a:r>
              <a:rPr lang="en-US" sz="2400" dirty="0"/>
              <a:t>Cause a great deal of pain</a:t>
            </a:r>
          </a:p>
        </p:txBody>
      </p:sp>
      <p:pic>
        <p:nvPicPr>
          <p:cNvPr id="1026" name="Picture 2" descr="Image result for gall blad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30" y="206733"/>
            <a:ext cx="5101309" cy="639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87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Celiac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656384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Sensitivity to gluten (a protein in grain products)</a:t>
            </a:r>
          </a:p>
          <a:p>
            <a:r>
              <a:rPr lang="en-US" sz="2400" b="1" dirty="0"/>
              <a:t>Causes inflammation of villi</a:t>
            </a:r>
          </a:p>
          <a:p>
            <a:r>
              <a:rPr lang="en-US" sz="2400" b="1" dirty="0"/>
              <a:t>Means the villi are too inflamed to absorb monomers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BAEF8896-1A46-41DA-A19B-58909A53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76" y="1447911"/>
            <a:ext cx="5656384" cy="36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01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Diverticulitis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656384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Pockets form off large intestine</a:t>
            </a:r>
          </a:p>
          <a:p>
            <a:r>
              <a:rPr lang="en-US" sz="2400" b="1" dirty="0"/>
              <a:t>Cause accumulation of waste in the pockets, which can lead to inflammation and infection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DFCA61B7-3A27-4582-AA91-3E4ADA08F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74" y="174048"/>
            <a:ext cx="5656384" cy="33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81283A6D-8441-4BA9-BDA7-D450FA91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06" y="3665612"/>
            <a:ext cx="2497014" cy="31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D7EC-6C1F-498A-816D-D44E9C7D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-22342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Digestive System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8481E-B4B7-47E3-8881-0B62FFCC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AD3A9-7369-4376-AFF7-CD432C206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9777">
            <a:off x="797093" y="1243932"/>
            <a:ext cx="4267199" cy="5445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56121-6AB0-46B2-B1BC-8F14E083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950">
            <a:off x="6374962" y="1362981"/>
            <a:ext cx="4291541" cy="42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3F5F-3587-4471-AD4B-B49FF383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76200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Last Days Nuggets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966CCA-8E5A-4845-814C-AB3B49DEB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942284"/>
              </p:ext>
            </p:extLst>
          </p:nvPr>
        </p:nvGraphicFramePr>
        <p:xfrm>
          <a:off x="542924" y="1293813"/>
          <a:ext cx="10715624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06">
                  <a:extLst>
                    <a:ext uri="{9D8B030D-6E8A-4147-A177-3AD203B41FA5}">
                      <a16:colId xmlns:a16="http://schemas.microsoft.com/office/drawing/2014/main" val="1571927766"/>
                    </a:ext>
                  </a:extLst>
                </a:gridCol>
                <a:gridCol w="2678906">
                  <a:extLst>
                    <a:ext uri="{9D8B030D-6E8A-4147-A177-3AD203B41FA5}">
                      <a16:colId xmlns:a16="http://schemas.microsoft.com/office/drawing/2014/main" val="3488383128"/>
                    </a:ext>
                  </a:extLst>
                </a:gridCol>
                <a:gridCol w="2678906">
                  <a:extLst>
                    <a:ext uri="{9D8B030D-6E8A-4147-A177-3AD203B41FA5}">
                      <a16:colId xmlns:a16="http://schemas.microsoft.com/office/drawing/2014/main" val="3917211770"/>
                    </a:ext>
                  </a:extLst>
                </a:gridCol>
                <a:gridCol w="2678906">
                  <a:extLst>
                    <a:ext uri="{9D8B030D-6E8A-4147-A177-3AD203B41FA5}">
                      <a16:colId xmlns:a16="http://schemas.microsoft.com/office/drawing/2014/main" val="910631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HORMONE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Where it is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What turns it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What is does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10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Gastrin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6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Secretin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Gastric Inhibitor Peptide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7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Cholecytokinin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7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Leptin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Grehlin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7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87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Glucagon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249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740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C659-1B32-4CF4-BBE6-145EDF67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-35032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The Schedule…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23A11A-D9B5-4CAB-AA6C-79D476C79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075674"/>
              </p:ext>
            </p:extLst>
          </p:nvPr>
        </p:nvGraphicFramePr>
        <p:xfrm>
          <a:off x="447675" y="1322388"/>
          <a:ext cx="1129665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1538588786"/>
                    </a:ext>
                  </a:extLst>
                </a:gridCol>
                <a:gridCol w="4429125">
                  <a:extLst>
                    <a:ext uri="{9D8B030D-6E8A-4147-A177-3AD203B41FA5}">
                      <a16:colId xmlns:a16="http://schemas.microsoft.com/office/drawing/2014/main" val="3651236294"/>
                    </a:ext>
                  </a:extLst>
                </a:gridCol>
                <a:gridCol w="3400425">
                  <a:extLst>
                    <a:ext uri="{9D8B030D-6E8A-4147-A177-3AD203B41FA5}">
                      <a16:colId xmlns:a16="http://schemas.microsoft.com/office/drawing/2014/main" val="2256329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The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What to Do at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At home…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16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Choose topic and project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6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Saturday/Sunday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x 45 min review</a:t>
                      </a:r>
                    </a:p>
                    <a:p>
                      <a:r>
                        <a:rPr lang="en-US" sz="2400" dirty="0"/>
                        <a:t>1 x 45 min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166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Half class of project time (bring what you need)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x 30 min study</a:t>
                      </a:r>
                    </a:p>
                    <a:p>
                      <a:r>
                        <a:rPr lang="en-US" sz="2400" dirty="0"/>
                        <a:t>1 x 30 minute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499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Half class of project time</a:t>
                      </a:r>
                    </a:p>
                    <a:p>
                      <a:r>
                        <a:rPr lang="en-US" sz="2400" dirty="0"/>
                        <a:t>Practice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x 30 min study</a:t>
                      </a:r>
                    </a:p>
                    <a:p>
                      <a:r>
                        <a:rPr lang="en-US" sz="2400" dirty="0"/>
                        <a:t>1 x 30 minute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7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x 45 minute of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53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Project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1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41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EEA8-6B2C-4DEB-B2EF-8DB20389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Brainstorm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9A2159-DD0A-47E6-81AB-2E6BD140C2B8}"/>
              </a:ext>
            </a:extLst>
          </p:cNvPr>
          <p:cNvSpPr/>
          <p:nvPr/>
        </p:nvSpPr>
        <p:spPr>
          <a:xfrm rot="20902414">
            <a:off x="424469" y="2653057"/>
            <a:ext cx="3801027" cy="30194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questions do you have about the digestive system?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F74CCC-6BA7-4DA4-A05B-A7DDB553F885}"/>
              </a:ext>
            </a:extLst>
          </p:cNvPr>
          <p:cNvSpPr/>
          <p:nvPr/>
        </p:nvSpPr>
        <p:spPr>
          <a:xfrm rot="1079219">
            <a:off x="4073987" y="917746"/>
            <a:ext cx="4324350" cy="30194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do you find interesting about the digestive system?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CC987D-DD2A-451D-AB91-60D72D842CF8}"/>
              </a:ext>
            </a:extLst>
          </p:cNvPr>
          <p:cNvSpPr/>
          <p:nvPr/>
        </p:nvSpPr>
        <p:spPr>
          <a:xfrm rot="20902414">
            <a:off x="7678534" y="3433808"/>
            <a:ext cx="4324350" cy="30194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do you want to find out more about?</a:t>
            </a:r>
          </a:p>
        </p:txBody>
      </p:sp>
    </p:spTree>
    <p:extLst>
      <p:ext uri="{BB962C8B-B14F-4D97-AF65-F5344CB8AC3E}">
        <p14:creationId xmlns:p14="http://schemas.microsoft.com/office/powerpoint/2010/main" val="253392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The 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065" y="1236373"/>
            <a:ext cx="6671256" cy="4554828"/>
          </a:xfrm>
        </p:spPr>
        <p:txBody>
          <a:bodyPr>
            <a:normAutofit/>
          </a:bodyPr>
          <a:lstStyle/>
          <a:p>
            <a:r>
              <a:rPr lang="en-CA" sz="2400" dirty="0"/>
              <a:t>Mouth uses both mechanical (physical) and chemical digestion to start the process</a:t>
            </a:r>
          </a:p>
          <a:p>
            <a:r>
              <a:rPr lang="en-CA" sz="2400" dirty="0">
                <a:solidFill>
                  <a:srgbClr val="FFFF00"/>
                </a:solidFill>
              </a:rPr>
              <a:t>Mastication</a:t>
            </a:r>
            <a:r>
              <a:rPr lang="en-CA" sz="2400" dirty="0"/>
              <a:t> – chewing by teeth</a:t>
            </a:r>
          </a:p>
          <a:p>
            <a:r>
              <a:rPr lang="en-CA" sz="2400" dirty="0"/>
              <a:t>Salivary glands add water and salivary amylase to bolus of food</a:t>
            </a:r>
          </a:p>
          <a:p>
            <a:r>
              <a:rPr lang="en-CA" sz="2400" dirty="0"/>
              <a:t>Salivary amylase starts digestion of starch</a:t>
            </a:r>
          </a:p>
          <a:p>
            <a:r>
              <a:rPr lang="en-CA" sz="2400" dirty="0">
                <a:solidFill>
                  <a:srgbClr val="FFFF00"/>
                </a:solidFill>
              </a:rPr>
              <a:t>Uvula and soft palate </a:t>
            </a:r>
            <a:r>
              <a:rPr lang="en-CA" sz="2400" dirty="0"/>
              <a:t>help with swallowing and covers the nasal cavity so that fluids do not go wrong 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85" y="2537883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2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Salivary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065" y="1236373"/>
            <a:ext cx="6671256" cy="4554828"/>
          </a:xfrm>
        </p:spPr>
        <p:txBody>
          <a:bodyPr>
            <a:normAutofit/>
          </a:bodyPr>
          <a:lstStyle/>
          <a:p>
            <a:r>
              <a:rPr lang="en-CA" sz="2400" dirty="0"/>
              <a:t>Each gland comes in a pair</a:t>
            </a:r>
          </a:p>
          <a:p>
            <a:r>
              <a:rPr lang="en-CA" sz="2400" dirty="0"/>
              <a:t>Parotid </a:t>
            </a:r>
            <a:r>
              <a:rPr lang="en-CA" sz="2400" dirty="0" err="1"/>
              <a:t>s.g</a:t>
            </a:r>
            <a:r>
              <a:rPr lang="en-CA" sz="2400" dirty="0"/>
              <a:t>. secretes the most salivary amylase to help carbohydrate digestion</a:t>
            </a:r>
          </a:p>
          <a:p>
            <a:r>
              <a:rPr lang="en-CA" sz="2400" dirty="0"/>
              <a:t>Saliva is 99% water and 1% protein and salts</a:t>
            </a:r>
          </a:p>
          <a:p>
            <a:r>
              <a:rPr lang="en-CA" sz="2400" dirty="0"/>
              <a:t>Saliva pH ~ 6.5</a:t>
            </a:r>
          </a:p>
          <a:p>
            <a:r>
              <a:rPr lang="en-CA" sz="2400" dirty="0"/>
              <a:t>Acts as a solvent for food, and helps soften </a:t>
            </a:r>
            <a:r>
              <a:rPr lang="en-CA" sz="2400" b="1" dirty="0">
                <a:solidFill>
                  <a:srgbClr val="FF0000"/>
                </a:solidFill>
              </a:rPr>
              <a:t>bolus </a:t>
            </a:r>
            <a:r>
              <a:rPr lang="en-CA" sz="2400" dirty="0"/>
              <a:t>for swallowing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93" y="1923112"/>
            <a:ext cx="46958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5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Pharynx and Epiglottis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065" y="1236373"/>
            <a:ext cx="6671256" cy="4554828"/>
          </a:xfrm>
        </p:spPr>
        <p:txBody>
          <a:bodyPr>
            <a:normAutofit/>
          </a:bodyPr>
          <a:lstStyle/>
          <a:p>
            <a:r>
              <a:rPr lang="en-CA" sz="2400" dirty="0"/>
              <a:t>Epiglottis covers the trachea to prevent food from entering lungs</a:t>
            </a:r>
          </a:p>
          <a:p>
            <a:r>
              <a:rPr lang="en-CA" sz="2400" dirty="0"/>
              <a:t>Pharynx part of BOTH digestive and respiratory systems</a:t>
            </a:r>
          </a:p>
          <a:p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45" y="1852299"/>
            <a:ext cx="4837418" cy="34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4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esophagus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065" y="1236373"/>
            <a:ext cx="6671256" cy="4554828"/>
          </a:xfrm>
        </p:spPr>
        <p:txBody>
          <a:bodyPr>
            <a:normAutofit/>
          </a:bodyPr>
          <a:lstStyle/>
          <a:p>
            <a:r>
              <a:rPr lang="en-CA" sz="2400" dirty="0"/>
              <a:t>Lining of the esophagus </a:t>
            </a:r>
            <a:r>
              <a:rPr lang="en-CA" sz="2400" b="1" dirty="0">
                <a:solidFill>
                  <a:srgbClr val="FF0000"/>
                </a:solidFill>
              </a:rPr>
              <a:t>is stratified squamous epithelial</a:t>
            </a:r>
            <a:r>
              <a:rPr lang="en-CA" sz="2400" dirty="0"/>
              <a:t> tissue with additional s</a:t>
            </a:r>
            <a:r>
              <a:rPr lang="en-CA" sz="2400" b="1" dirty="0">
                <a:solidFill>
                  <a:srgbClr val="FF0000"/>
                </a:solidFill>
              </a:rPr>
              <a:t>mooth muscle </a:t>
            </a:r>
            <a:r>
              <a:rPr lang="en-CA" sz="2400" dirty="0"/>
              <a:t>layers</a:t>
            </a:r>
          </a:p>
          <a:p>
            <a:r>
              <a:rPr lang="en-CA" sz="2400" b="1" dirty="0">
                <a:solidFill>
                  <a:srgbClr val="FF0000"/>
                </a:solidFill>
              </a:rPr>
              <a:t>Peristalsis</a:t>
            </a:r>
            <a:r>
              <a:rPr lang="en-CA" sz="2400" dirty="0"/>
              <a:t> is muscle contractions that push food down towards stomach</a:t>
            </a:r>
          </a:p>
          <a:p>
            <a:r>
              <a:rPr lang="en-CA" sz="2400" dirty="0"/>
              <a:t>Gastroesophageal Reflux Disease (GERD) when burning of esophageal tissues due to stomach acid</a:t>
            </a:r>
          </a:p>
          <a:p>
            <a:r>
              <a:rPr lang="en-CA" sz="2400" dirty="0"/>
              <a:t>Average adult length 10 inches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43" y="2193433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Stomach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065" y="1236373"/>
            <a:ext cx="6671256" cy="4554828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/>
              <a:t>When expanded can hold 1 litre of food or liquid</a:t>
            </a:r>
          </a:p>
          <a:p>
            <a:r>
              <a:rPr lang="en-CA" sz="2400" dirty="0"/>
              <a:t>3 parts</a:t>
            </a:r>
          </a:p>
          <a:p>
            <a:pPr lvl="1"/>
            <a:r>
              <a:rPr lang="en-CA" sz="2200" b="1" dirty="0">
                <a:solidFill>
                  <a:srgbClr val="FFFF00"/>
                </a:solidFill>
              </a:rPr>
              <a:t>Cardiac</a:t>
            </a:r>
            <a:r>
              <a:rPr lang="en-CA" sz="2200" dirty="0"/>
              <a:t> – contains mucous secreting cells (close to esophageal sphincter)</a:t>
            </a:r>
          </a:p>
          <a:p>
            <a:pPr lvl="1"/>
            <a:r>
              <a:rPr lang="en-CA" sz="2200" b="1" dirty="0">
                <a:solidFill>
                  <a:srgbClr val="FFFF00"/>
                </a:solidFill>
              </a:rPr>
              <a:t>Fundus </a:t>
            </a:r>
            <a:r>
              <a:rPr lang="en-CA" sz="2200" dirty="0"/>
              <a:t>– top, contains gastric juices</a:t>
            </a:r>
          </a:p>
          <a:p>
            <a:pPr lvl="1"/>
            <a:r>
              <a:rPr lang="en-CA" sz="2200" b="1" dirty="0">
                <a:solidFill>
                  <a:srgbClr val="FFFF00"/>
                </a:solidFill>
              </a:rPr>
              <a:t>Pyloric</a:t>
            </a:r>
            <a:r>
              <a:rPr lang="en-CA" sz="2200" dirty="0"/>
              <a:t> – secretes hormone Gastrin</a:t>
            </a:r>
          </a:p>
          <a:p>
            <a:r>
              <a:rPr lang="en-CA" sz="2400" b="1" dirty="0">
                <a:solidFill>
                  <a:srgbClr val="FF0000"/>
                </a:solidFill>
              </a:rPr>
              <a:t>Parietal cells </a:t>
            </a:r>
            <a:r>
              <a:rPr lang="en-CA" sz="2400" dirty="0"/>
              <a:t>make </a:t>
            </a:r>
            <a:r>
              <a:rPr lang="en-CA" sz="2400" dirty="0" err="1"/>
              <a:t>HCl</a:t>
            </a:r>
            <a:r>
              <a:rPr lang="en-CA" sz="2400" dirty="0"/>
              <a:t> (pH 2.5)</a:t>
            </a:r>
          </a:p>
          <a:p>
            <a:r>
              <a:rPr lang="en-CA" sz="2400" b="1" dirty="0">
                <a:solidFill>
                  <a:srgbClr val="FF0000"/>
                </a:solidFill>
              </a:rPr>
              <a:t>Chief cells </a:t>
            </a:r>
            <a:r>
              <a:rPr lang="en-CA" sz="2400" dirty="0"/>
              <a:t>secrete pepsinogen</a:t>
            </a:r>
          </a:p>
          <a:p>
            <a:r>
              <a:rPr lang="en-CA" sz="2400" dirty="0"/>
              <a:t>Pepsinogen + </a:t>
            </a:r>
            <a:r>
              <a:rPr lang="en-CA" sz="2400" dirty="0" err="1"/>
              <a:t>HCl</a:t>
            </a:r>
            <a:r>
              <a:rPr lang="en-CA" sz="2400" dirty="0"/>
              <a:t> </a:t>
            </a:r>
            <a:r>
              <a:rPr lang="en-CA" sz="2400" dirty="0">
                <a:sym typeface="Wingdings" panose="05000000000000000000" pitchFamily="2" charset="2"/>
              </a:rPr>
              <a:t> Pepsin (active enzyme that breaks down protein)</a:t>
            </a:r>
          </a:p>
          <a:p>
            <a:r>
              <a:rPr lang="en-CA" sz="2400" dirty="0">
                <a:sym typeface="Wingdings" panose="05000000000000000000" pitchFamily="2" charset="2"/>
              </a:rPr>
              <a:t>Food called </a:t>
            </a:r>
            <a:r>
              <a:rPr lang="en-CA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CHYME</a:t>
            </a:r>
            <a:r>
              <a:rPr lang="en-CA" sz="2400" dirty="0">
                <a:sym typeface="Wingdings" panose="05000000000000000000" pitchFamily="2" charset="2"/>
              </a:rPr>
              <a:t> once gastric juices added to bolus</a:t>
            </a:r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4" y="2344961"/>
            <a:ext cx="4598334" cy="22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7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Stomach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6327" y="2142067"/>
            <a:ext cx="3648365" cy="3649133"/>
          </a:xfrm>
        </p:spPr>
        <p:txBody>
          <a:bodyPr>
            <a:normAutofit/>
          </a:bodyPr>
          <a:lstStyle/>
          <a:p>
            <a:r>
              <a:rPr lang="en-US" sz="3600" b="1" dirty="0"/>
              <a:t>Epithelial layer</a:t>
            </a:r>
          </a:p>
          <a:p>
            <a:r>
              <a:rPr lang="en-US" sz="3600" b="1" dirty="0" err="1"/>
              <a:t>Mucousa</a:t>
            </a:r>
            <a:endParaRPr lang="en-US" sz="3600" b="1" dirty="0"/>
          </a:p>
          <a:p>
            <a:r>
              <a:rPr lang="en-US" sz="3600" b="1" dirty="0" err="1"/>
              <a:t>Submucousa</a:t>
            </a:r>
            <a:endParaRPr lang="en-US" sz="3600" b="1" dirty="0"/>
          </a:p>
          <a:p>
            <a:r>
              <a:rPr lang="en-US" sz="3600" b="1" dirty="0" err="1"/>
              <a:t>Muscularis</a:t>
            </a:r>
            <a:endParaRPr lang="en-US" sz="3600" b="1" dirty="0"/>
          </a:p>
        </p:txBody>
      </p:sp>
      <p:pic>
        <p:nvPicPr>
          <p:cNvPr id="1026" name="Picture 2" descr="Image result for what tissue makes digestive enzy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84" y="412028"/>
            <a:ext cx="7519340" cy="61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89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848</TotalTime>
  <Words>1128</Words>
  <Application>Microsoft Office PowerPoint</Application>
  <PresentationFormat>Widescreen</PresentationFormat>
  <Paragraphs>177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Celestial</vt:lpstr>
      <vt:lpstr>The Digestive System Functions</vt:lpstr>
      <vt:lpstr>Last Days Nuggets</vt:lpstr>
      <vt:lpstr>Last Days Nuggets</vt:lpstr>
      <vt:lpstr>The Mouth</vt:lpstr>
      <vt:lpstr>Salivary Glands</vt:lpstr>
      <vt:lpstr>Pharynx and Epiglottis</vt:lpstr>
      <vt:lpstr>esophagus</vt:lpstr>
      <vt:lpstr>Stomach</vt:lpstr>
      <vt:lpstr>Stomach</vt:lpstr>
      <vt:lpstr>Stomach</vt:lpstr>
      <vt:lpstr>Small Intestine</vt:lpstr>
      <vt:lpstr>Villi</vt:lpstr>
      <vt:lpstr>Liver</vt:lpstr>
      <vt:lpstr>Gall Bladder</vt:lpstr>
      <vt:lpstr>Pancreas</vt:lpstr>
      <vt:lpstr>Duct system of accessory organs</vt:lpstr>
      <vt:lpstr>Large intestine</vt:lpstr>
      <vt:lpstr>Digestive System Illnesses</vt:lpstr>
      <vt:lpstr>Rectum and Anus</vt:lpstr>
      <vt:lpstr>What is acid reflux?</vt:lpstr>
      <vt:lpstr>What are hemorrhoids? </vt:lpstr>
      <vt:lpstr>What are intestinal polyps?</vt:lpstr>
      <vt:lpstr>What is an ulcer?</vt:lpstr>
      <vt:lpstr>What is Cirrhosis?</vt:lpstr>
      <vt:lpstr>Diabetes</vt:lpstr>
      <vt:lpstr>Gall Stones</vt:lpstr>
      <vt:lpstr>Celiac Disease</vt:lpstr>
      <vt:lpstr>Diverticulitis</vt:lpstr>
      <vt:lpstr>Digestive System Project</vt:lpstr>
      <vt:lpstr>The Schedule…</vt:lpstr>
      <vt:lpstr>Brainstorm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Digestive System Functions</dc:title>
  <dc:creator>Shona</dc:creator>
  <cp:lastModifiedBy>Becker, Shona</cp:lastModifiedBy>
  <cp:revision>23</cp:revision>
  <dcterms:created xsi:type="dcterms:W3CDTF">2018-03-13T13:34:42Z</dcterms:created>
  <dcterms:modified xsi:type="dcterms:W3CDTF">2021-05-28T15:26:58Z</dcterms:modified>
</cp:coreProperties>
</file>