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6" r:id="rId1"/>
  </p:sldMasterIdLst>
  <p:sldIdLst>
    <p:sldId id="256" r:id="rId2"/>
    <p:sldId id="257" r:id="rId3"/>
    <p:sldId id="258" r:id="rId4"/>
    <p:sldId id="281" r:id="rId5"/>
    <p:sldId id="259" r:id="rId6"/>
    <p:sldId id="282" r:id="rId7"/>
    <p:sldId id="260" r:id="rId8"/>
    <p:sldId id="276" r:id="rId9"/>
    <p:sldId id="261" r:id="rId10"/>
    <p:sldId id="275" r:id="rId11"/>
    <p:sldId id="262" r:id="rId12"/>
    <p:sldId id="263" r:id="rId13"/>
    <p:sldId id="264" r:id="rId14"/>
    <p:sldId id="285" r:id="rId15"/>
    <p:sldId id="280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83" r:id="rId24"/>
    <p:sldId id="277" r:id="rId25"/>
    <p:sldId id="278" r:id="rId26"/>
    <p:sldId id="279" r:id="rId27"/>
    <p:sldId id="270" r:id="rId28"/>
    <p:sldId id="284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10160000" cy="9855200"/>
  <p:notesSz cx="6858000" cy="9144000"/>
  <p:embeddedFontLst>
    <p:embeddedFont>
      <p:font typeface="Aharoni" panose="02010803020104030203" pitchFamily="2" charset="-79"/>
      <p:bold r:id="rId46"/>
    </p:embeddedFont>
    <p:embeddedFont>
      <p:font typeface="Arial Black" panose="020B0A04020102020204" pitchFamily="34" charset="0"/>
      <p:bold r:id="rId47"/>
    </p:embeddedFont>
    <p:embeddedFont>
      <p:font typeface="Daytona" panose="020B0604030500040204" pitchFamily="34" charset="0"/>
      <p:regular r:id="rId48"/>
      <p:bold r:id="rId49"/>
      <p:italic r:id="rId50"/>
      <p:boldItalic r:id="rId51"/>
    </p:embeddedFont>
    <p:embeddedFont>
      <p:font typeface="Rockwell" panose="02060603020205020403" pitchFamily="18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4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4660"/>
  </p:normalViewPr>
  <p:slideViewPr>
    <p:cSldViewPr>
      <p:cViewPr varScale="1">
        <p:scale>
          <a:sx n="44" d="100"/>
          <a:sy n="44" d="100"/>
        </p:scale>
        <p:origin x="864" y="32"/>
      </p:cViewPr>
      <p:guideLst>
        <p:guide orient="horz" pos="310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879" y="1144788"/>
            <a:ext cx="6945893" cy="3881015"/>
          </a:xfrm>
        </p:spPr>
        <p:txBody>
          <a:bodyPr bIns="0"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879" y="5025804"/>
            <a:ext cx="6945893" cy="1453547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778" b="0">
                <a:solidFill>
                  <a:schemeClr val="tx1"/>
                </a:solidFill>
              </a:defRPr>
            </a:lvl1pPr>
            <a:lvl2pPr marL="380996" indent="0" algn="ctr">
              <a:buNone/>
              <a:defRPr sz="1667"/>
            </a:lvl2pPr>
            <a:lvl3pPr marL="761992" indent="0" algn="ctr">
              <a:buNone/>
              <a:defRPr sz="1500"/>
            </a:lvl3pPr>
            <a:lvl4pPr marL="1142989" indent="0" algn="ctr">
              <a:buNone/>
              <a:defRPr sz="1333"/>
            </a:lvl4pPr>
            <a:lvl5pPr marL="1523985" indent="0" algn="ctr">
              <a:buNone/>
              <a:defRPr sz="1333"/>
            </a:lvl5pPr>
            <a:lvl6pPr marL="1904981" indent="0" algn="ctr">
              <a:buNone/>
              <a:defRPr sz="1333"/>
            </a:lvl6pPr>
            <a:lvl7pPr marL="2285977" indent="0" algn="ctr">
              <a:buNone/>
              <a:defRPr sz="1333"/>
            </a:lvl7pPr>
            <a:lvl8pPr marL="2666973" indent="0" algn="ctr">
              <a:buNone/>
              <a:defRPr sz="1333"/>
            </a:lvl8pPr>
            <a:lvl9pPr marL="3047970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878" y="473229"/>
            <a:ext cx="4132537" cy="4443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845" y="1148154"/>
            <a:ext cx="891117" cy="723660"/>
          </a:xfrm>
        </p:spPr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4859" y="1148156"/>
            <a:ext cx="1225586" cy="66964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3880" y="1148156"/>
            <a:ext cx="5539736" cy="6696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80" y="2523624"/>
            <a:ext cx="6945891" cy="2805484"/>
          </a:xfrm>
        </p:spPr>
        <p:txBody>
          <a:bodyPr anchor="b">
            <a:normAutofit/>
          </a:bodyPr>
          <a:lstStyle>
            <a:lvl1pPr algn="ctr"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687" y="5329109"/>
            <a:ext cx="6945891" cy="1596153"/>
          </a:xfrm>
        </p:spPr>
        <p:txBody>
          <a:bodyPr tIns="9144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8099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80" y="1156657"/>
            <a:ext cx="6945892" cy="1522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879" y="2894101"/>
            <a:ext cx="3295147" cy="4939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24" y="2894101"/>
            <a:ext cx="3294916" cy="493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80" y="1155614"/>
            <a:ext cx="6945892" cy="1517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879" y="2902169"/>
            <a:ext cx="3295146" cy="11524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3879" y="4058581"/>
            <a:ext cx="3295146" cy="3800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745" y="2907133"/>
            <a:ext cx="3295026" cy="11528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745" y="4054588"/>
            <a:ext cx="3295026" cy="37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936" y="1148154"/>
            <a:ext cx="2695500" cy="3458257"/>
          </a:xfrm>
        </p:spPr>
        <p:txBody>
          <a:bodyPr anchor="b">
            <a:normAutofit/>
          </a:bodyPr>
          <a:lstStyle>
            <a:lvl1pPr algn="l"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41" y="1148155"/>
            <a:ext cx="3896354" cy="669490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8936" y="4606412"/>
            <a:ext cx="2690557" cy="3230719"/>
          </a:xfrm>
        </p:spPr>
        <p:txBody>
          <a:bodyPr>
            <a:normAutofit/>
          </a:bodyPr>
          <a:lstStyle>
            <a:lvl1pPr marL="0" indent="0" algn="l">
              <a:buNone/>
              <a:defRPr sz="1778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8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51668" y="692898"/>
            <a:ext cx="3901541" cy="7399449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610" y="1623152"/>
            <a:ext cx="3422767" cy="2630617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6809" y="1613137"/>
            <a:ext cx="2483331" cy="5556055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556" dirty="0"/>
            </a:lvl1pPr>
          </a:lstStyle>
          <a:p>
            <a:pPr lvl="0" algn="ctr" defTabSz="1015990">
              <a:spcBef>
                <a:spcPts val="20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881" y="4520907"/>
            <a:ext cx="3417863" cy="287945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6294" y="7860388"/>
            <a:ext cx="3425450" cy="460029"/>
          </a:xfrm>
        </p:spPr>
        <p:txBody>
          <a:bodyPr/>
          <a:lstStyle>
            <a:lvl1pPr algn="l">
              <a:defRPr/>
            </a:lvl1pPr>
          </a:lstStyle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256" y="457900"/>
            <a:ext cx="3424537" cy="46119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05367"/>
            <a:ext cx="10160000" cy="361022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8817119"/>
            <a:ext cx="10160000" cy="10676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880" y="1156126"/>
            <a:ext cx="6945892" cy="150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880" y="2896684"/>
            <a:ext cx="6945892" cy="495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8335" y="474755"/>
            <a:ext cx="2631436" cy="444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0B63-EB13-4972-9DA8-9B18D808D83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879" y="473229"/>
            <a:ext cx="4132537" cy="444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17" y="1148154"/>
            <a:ext cx="884162" cy="723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111">
                <a:solidFill>
                  <a:schemeClr val="accent1"/>
                </a:solidFill>
              </a:defRPr>
            </a:lvl1pPr>
          </a:lstStyle>
          <a:p>
            <a:fld id="{34F4F060-7B44-4C42-AFE4-7AF005F90A0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830259"/>
            <a:ext cx="10160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5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761992" rtl="0" eaLnBrk="1" latinLnBrk="0" hangingPunct="1">
        <a:lnSpc>
          <a:spcPct val="90000"/>
        </a:lnSpc>
        <a:spcBef>
          <a:spcPct val="0"/>
        </a:spcBef>
        <a:buNone/>
        <a:defRPr sz="3556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53997" indent="-253997" algn="l" defTabSz="761992" rtl="0" eaLnBrk="1" latinLnBrk="0" hangingPunct="1">
        <a:lnSpc>
          <a:spcPct val="120000"/>
        </a:lnSpc>
        <a:spcBef>
          <a:spcPts val="11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2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199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998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7798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5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8597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XEfnq4Q4bf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4l9GE_eaMS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youtube.com/watch?v=BgZ5z6RB06c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_5OvgQW6FG4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KyU880oHSxM&amp;t=49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youtube.com/watch?v=hI2C7TsnSf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1800" y="362857"/>
            <a:ext cx="8762999" cy="53858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9600" y="1141948"/>
            <a:ext cx="6172200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Fertilization</a:t>
            </a:r>
          </a:p>
          <a:p>
            <a:pPr algn="ctr"/>
            <a:r>
              <a:rPr lang="en-US" sz="8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</a:p>
          <a:p>
            <a:pPr algn="ctr"/>
            <a:r>
              <a:rPr lang="en-US" sz="8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Pregnancy</a:t>
            </a:r>
          </a:p>
        </p:txBody>
      </p:sp>
      <p:pic>
        <p:nvPicPr>
          <p:cNvPr id="1026" name="Picture 2" descr="See the source image">
            <a:hlinkClick r:id="rId2"/>
            <a:extLst>
              <a:ext uri="{FF2B5EF4-FFF2-40B4-BE49-F238E27FC236}">
                <a16:creationId xmlns:a16="http://schemas.microsoft.com/office/drawing/2014/main" id="{6FF6DD41-404A-44AB-9A6D-291D0F33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4894943"/>
            <a:ext cx="6604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53B88B-0F8A-4AB2-9F6B-06CD16C653DC}"/>
              </a:ext>
            </a:extLst>
          </p:cNvPr>
          <p:cNvCxnSpPr/>
          <p:nvPr/>
        </p:nvCxnSpPr>
        <p:spPr>
          <a:xfrm flipV="1">
            <a:off x="508000" y="5748709"/>
            <a:ext cx="1905000" cy="779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9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243582" y="173482"/>
            <a:ext cx="5687061" cy="1115061"/>
          </a:xfrm>
          <a:custGeom>
            <a:avLst/>
            <a:gdLst/>
            <a:ahLst/>
            <a:cxnLst/>
            <a:rect l="0" t="0" r="0" b="0"/>
            <a:pathLst>
              <a:path w="5687061" h="1115061">
                <a:moveTo>
                  <a:pt x="947801" y="0"/>
                </a:moveTo>
                <a:lnTo>
                  <a:pt x="4833620" y="0"/>
                </a:lnTo>
                <a:lnTo>
                  <a:pt x="4928870" y="3810"/>
                </a:lnTo>
                <a:lnTo>
                  <a:pt x="5099050" y="12954"/>
                </a:lnTo>
                <a:lnTo>
                  <a:pt x="5260340" y="31623"/>
                </a:lnTo>
                <a:lnTo>
                  <a:pt x="5336159" y="40767"/>
                </a:lnTo>
                <a:lnTo>
                  <a:pt x="5469255" y="66929"/>
                </a:lnTo>
                <a:lnTo>
                  <a:pt x="5563743" y="96647"/>
                </a:lnTo>
                <a:lnTo>
                  <a:pt x="5611241" y="113411"/>
                </a:lnTo>
                <a:lnTo>
                  <a:pt x="5658866" y="146812"/>
                </a:lnTo>
                <a:lnTo>
                  <a:pt x="5677408" y="165481"/>
                </a:lnTo>
                <a:lnTo>
                  <a:pt x="5677408" y="174625"/>
                </a:lnTo>
                <a:lnTo>
                  <a:pt x="5687060" y="185801"/>
                </a:lnTo>
                <a:lnTo>
                  <a:pt x="5687060" y="929259"/>
                </a:lnTo>
                <a:lnTo>
                  <a:pt x="5677408" y="938530"/>
                </a:lnTo>
                <a:lnTo>
                  <a:pt x="5677408" y="947928"/>
                </a:lnTo>
                <a:lnTo>
                  <a:pt x="5658866" y="966470"/>
                </a:lnTo>
                <a:lnTo>
                  <a:pt x="5611241" y="999744"/>
                </a:lnTo>
                <a:lnTo>
                  <a:pt x="5516880" y="1031367"/>
                </a:lnTo>
                <a:lnTo>
                  <a:pt x="5469255" y="1046353"/>
                </a:lnTo>
                <a:lnTo>
                  <a:pt x="5336159" y="1072388"/>
                </a:lnTo>
                <a:lnTo>
                  <a:pt x="5184521" y="1090930"/>
                </a:lnTo>
                <a:lnTo>
                  <a:pt x="5099050" y="1100201"/>
                </a:lnTo>
                <a:lnTo>
                  <a:pt x="4928870" y="1109599"/>
                </a:lnTo>
                <a:lnTo>
                  <a:pt x="4833620" y="1113155"/>
                </a:lnTo>
                <a:lnTo>
                  <a:pt x="4786884" y="1113155"/>
                </a:lnTo>
                <a:lnTo>
                  <a:pt x="4739259" y="1115060"/>
                </a:lnTo>
                <a:lnTo>
                  <a:pt x="947801" y="1115060"/>
                </a:lnTo>
                <a:lnTo>
                  <a:pt x="890524" y="1113155"/>
                </a:lnTo>
                <a:lnTo>
                  <a:pt x="843788" y="1113155"/>
                </a:lnTo>
                <a:lnTo>
                  <a:pt x="748538" y="1109599"/>
                </a:lnTo>
                <a:lnTo>
                  <a:pt x="578358" y="1100201"/>
                </a:lnTo>
                <a:lnTo>
                  <a:pt x="417068" y="1081532"/>
                </a:lnTo>
                <a:lnTo>
                  <a:pt x="341249" y="1072388"/>
                </a:lnTo>
                <a:lnTo>
                  <a:pt x="208915" y="1046353"/>
                </a:lnTo>
                <a:lnTo>
                  <a:pt x="113665" y="1016508"/>
                </a:lnTo>
                <a:lnTo>
                  <a:pt x="66167" y="999744"/>
                </a:lnTo>
                <a:lnTo>
                  <a:pt x="19304" y="966470"/>
                </a:lnTo>
                <a:lnTo>
                  <a:pt x="0" y="947928"/>
                </a:lnTo>
                <a:lnTo>
                  <a:pt x="0" y="165481"/>
                </a:lnTo>
                <a:lnTo>
                  <a:pt x="19304" y="146812"/>
                </a:lnTo>
                <a:lnTo>
                  <a:pt x="66167" y="113411"/>
                </a:lnTo>
                <a:lnTo>
                  <a:pt x="161290" y="81788"/>
                </a:lnTo>
                <a:lnTo>
                  <a:pt x="208915" y="66929"/>
                </a:lnTo>
                <a:lnTo>
                  <a:pt x="341249" y="40767"/>
                </a:lnTo>
                <a:lnTo>
                  <a:pt x="492887" y="22225"/>
                </a:lnTo>
                <a:lnTo>
                  <a:pt x="578358" y="12954"/>
                </a:lnTo>
                <a:lnTo>
                  <a:pt x="748538" y="3810"/>
                </a:lnTo>
                <a:lnTo>
                  <a:pt x="84378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6200" y="368300"/>
            <a:ext cx="5083048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 - 24"/>
              </a:rPr>
              <a:t>Zygote forms half the placenta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" y="1828800"/>
            <a:ext cx="4728464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03400"/>
            <a:ext cx="468557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0841" y="148717"/>
            <a:ext cx="7458965" cy="1400049"/>
          </a:xfrm>
          <a:custGeom>
            <a:avLst/>
            <a:gdLst/>
            <a:ahLst/>
            <a:cxnLst/>
            <a:rect l="0" t="0" r="0" b="0"/>
            <a:pathLst>
              <a:path w="7458965" h="1400049">
                <a:moveTo>
                  <a:pt x="1243203" y="0"/>
                </a:moveTo>
                <a:lnTo>
                  <a:pt x="6339586" y="0"/>
                </a:lnTo>
                <a:lnTo>
                  <a:pt x="6464427" y="4699"/>
                </a:lnTo>
                <a:lnTo>
                  <a:pt x="6687693" y="16256"/>
                </a:lnTo>
                <a:lnTo>
                  <a:pt x="6899275" y="39624"/>
                </a:lnTo>
                <a:lnTo>
                  <a:pt x="6998716" y="51181"/>
                </a:lnTo>
                <a:lnTo>
                  <a:pt x="7173214" y="83947"/>
                </a:lnTo>
                <a:lnTo>
                  <a:pt x="7297039" y="121285"/>
                </a:lnTo>
                <a:lnTo>
                  <a:pt x="7359523" y="142367"/>
                </a:lnTo>
                <a:lnTo>
                  <a:pt x="7421880" y="184277"/>
                </a:lnTo>
                <a:lnTo>
                  <a:pt x="7446264" y="207645"/>
                </a:lnTo>
                <a:lnTo>
                  <a:pt x="7446264" y="219202"/>
                </a:lnTo>
                <a:lnTo>
                  <a:pt x="7458964" y="233299"/>
                </a:lnTo>
                <a:lnTo>
                  <a:pt x="7458964" y="1166749"/>
                </a:lnTo>
                <a:lnTo>
                  <a:pt x="7446264" y="1178433"/>
                </a:lnTo>
                <a:lnTo>
                  <a:pt x="7446264" y="1190117"/>
                </a:lnTo>
                <a:lnTo>
                  <a:pt x="7421880" y="1213358"/>
                </a:lnTo>
                <a:lnTo>
                  <a:pt x="7359523" y="1255268"/>
                </a:lnTo>
                <a:lnTo>
                  <a:pt x="7235698" y="1295019"/>
                </a:lnTo>
                <a:lnTo>
                  <a:pt x="7173214" y="1313688"/>
                </a:lnTo>
                <a:lnTo>
                  <a:pt x="6998716" y="1346454"/>
                </a:lnTo>
                <a:lnTo>
                  <a:pt x="6799834" y="1369695"/>
                </a:lnTo>
                <a:lnTo>
                  <a:pt x="6687693" y="1381379"/>
                </a:lnTo>
                <a:lnTo>
                  <a:pt x="6464427" y="1393063"/>
                </a:lnTo>
                <a:lnTo>
                  <a:pt x="6339586" y="1397635"/>
                </a:lnTo>
                <a:lnTo>
                  <a:pt x="6278245" y="1397635"/>
                </a:lnTo>
                <a:lnTo>
                  <a:pt x="6215761" y="1400048"/>
                </a:lnTo>
                <a:lnTo>
                  <a:pt x="1243203" y="1400048"/>
                </a:lnTo>
                <a:lnTo>
                  <a:pt x="1168019" y="1397635"/>
                </a:lnTo>
                <a:lnTo>
                  <a:pt x="1106678" y="1397635"/>
                </a:lnTo>
                <a:lnTo>
                  <a:pt x="981837" y="1393063"/>
                </a:lnTo>
                <a:lnTo>
                  <a:pt x="758571" y="1381379"/>
                </a:lnTo>
                <a:lnTo>
                  <a:pt x="546989" y="1358011"/>
                </a:lnTo>
                <a:lnTo>
                  <a:pt x="447548" y="1346454"/>
                </a:lnTo>
                <a:lnTo>
                  <a:pt x="274066" y="1313688"/>
                </a:lnTo>
                <a:lnTo>
                  <a:pt x="149225" y="1276350"/>
                </a:lnTo>
                <a:lnTo>
                  <a:pt x="86741" y="1255268"/>
                </a:lnTo>
                <a:lnTo>
                  <a:pt x="25400" y="1213358"/>
                </a:lnTo>
                <a:lnTo>
                  <a:pt x="0" y="1190117"/>
                </a:lnTo>
                <a:lnTo>
                  <a:pt x="0" y="207645"/>
                </a:lnTo>
                <a:lnTo>
                  <a:pt x="25400" y="184277"/>
                </a:lnTo>
                <a:lnTo>
                  <a:pt x="86741" y="142367"/>
                </a:lnTo>
                <a:lnTo>
                  <a:pt x="211582" y="102616"/>
                </a:lnTo>
                <a:lnTo>
                  <a:pt x="274066" y="83947"/>
                </a:lnTo>
                <a:lnTo>
                  <a:pt x="447548" y="51181"/>
                </a:lnTo>
                <a:lnTo>
                  <a:pt x="646430" y="27940"/>
                </a:lnTo>
                <a:lnTo>
                  <a:pt x="758571" y="16256"/>
                </a:lnTo>
                <a:lnTo>
                  <a:pt x="981837" y="4699"/>
                </a:lnTo>
                <a:lnTo>
                  <a:pt x="110667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700" y="114300"/>
            <a:ext cx="6879717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Cooper Black - 48"/>
              </a:rPr>
              <a:t>Hormone Changes After Fertilization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437504" y="5790148"/>
            <a:ext cx="9519296" cy="3785652"/>
          </a:xfrm>
          <a:custGeom>
            <a:avLst/>
            <a:gdLst/>
            <a:ahLst/>
            <a:cxnLst/>
            <a:rect l="0" t="0" r="0" b="0"/>
            <a:pathLst>
              <a:path w="4795013" h="5055236">
                <a:moveTo>
                  <a:pt x="799084" y="0"/>
                </a:moveTo>
                <a:lnTo>
                  <a:pt x="4075430" y="0"/>
                </a:lnTo>
                <a:lnTo>
                  <a:pt x="4155694" y="17145"/>
                </a:lnTo>
                <a:lnTo>
                  <a:pt x="4299204" y="58801"/>
                </a:lnTo>
                <a:lnTo>
                  <a:pt x="4435221" y="143383"/>
                </a:lnTo>
                <a:lnTo>
                  <a:pt x="4499102" y="185039"/>
                </a:lnTo>
                <a:lnTo>
                  <a:pt x="4611370" y="303276"/>
                </a:lnTo>
                <a:lnTo>
                  <a:pt x="4690872" y="438150"/>
                </a:lnTo>
                <a:lnTo>
                  <a:pt x="4731004" y="514096"/>
                </a:lnTo>
                <a:lnTo>
                  <a:pt x="4771136" y="665480"/>
                </a:lnTo>
                <a:lnTo>
                  <a:pt x="4786884" y="750062"/>
                </a:lnTo>
                <a:lnTo>
                  <a:pt x="4786884" y="791591"/>
                </a:lnTo>
                <a:lnTo>
                  <a:pt x="4795012" y="842518"/>
                </a:lnTo>
                <a:lnTo>
                  <a:pt x="4795012" y="4212717"/>
                </a:lnTo>
                <a:lnTo>
                  <a:pt x="4786884" y="4255008"/>
                </a:lnTo>
                <a:lnTo>
                  <a:pt x="4786884" y="4297299"/>
                </a:lnTo>
                <a:lnTo>
                  <a:pt x="4771136" y="4381246"/>
                </a:lnTo>
                <a:lnTo>
                  <a:pt x="4731004" y="4532503"/>
                </a:lnTo>
                <a:lnTo>
                  <a:pt x="4651502" y="4675886"/>
                </a:lnTo>
                <a:lnTo>
                  <a:pt x="4611370" y="4743323"/>
                </a:lnTo>
                <a:lnTo>
                  <a:pt x="4499102" y="4861560"/>
                </a:lnTo>
                <a:lnTo>
                  <a:pt x="4371213" y="4945507"/>
                </a:lnTo>
                <a:lnTo>
                  <a:pt x="4299204" y="4987798"/>
                </a:lnTo>
                <a:lnTo>
                  <a:pt x="4155694" y="5030089"/>
                </a:lnTo>
                <a:lnTo>
                  <a:pt x="4075430" y="5046599"/>
                </a:lnTo>
                <a:lnTo>
                  <a:pt x="4035933" y="5046599"/>
                </a:lnTo>
                <a:lnTo>
                  <a:pt x="3995801" y="5055235"/>
                </a:lnTo>
                <a:lnTo>
                  <a:pt x="799084" y="5055235"/>
                </a:lnTo>
                <a:lnTo>
                  <a:pt x="750824" y="5046599"/>
                </a:lnTo>
                <a:lnTo>
                  <a:pt x="711454" y="5046599"/>
                </a:lnTo>
                <a:lnTo>
                  <a:pt x="631190" y="5030089"/>
                </a:lnTo>
                <a:lnTo>
                  <a:pt x="487680" y="4987798"/>
                </a:lnTo>
                <a:lnTo>
                  <a:pt x="351663" y="4903216"/>
                </a:lnTo>
                <a:lnTo>
                  <a:pt x="287655" y="4861560"/>
                </a:lnTo>
                <a:lnTo>
                  <a:pt x="176149" y="4743323"/>
                </a:lnTo>
                <a:lnTo>
                  <a:pt x="95885" y="4608449"/>
                </a:lnTo>
                <a:lnTo>
                  <a:pt x="55753" y="4532503"/>
                </a:lnTo>
                <a:lnTo>
                  <a:pt x="16256" y="4381246"/>
                </a:lnTo>
                <a:lnTo>
                  <a:pt x="0" y="4297299"/>
                </a:lnTo>
                <a:lnTo>
                  <a:pt x="0" y="750062"/>
                </a:lnTo>
                <a:lnTo>
                  <a:pt x="16256" y="665480"/>
                </a:lnTo>
                <a:lnTo>
                  <a:pt x="55753" y="514096"/>
                </a:lnTo>
                <a:lnTo>
                  <a:pt x="136017" y="370713"/>
                </a:lnTo>
                <a:lnTo>
                  <a:pt x="176149" y="303276"/>
                </a:lnTo>
                <a:lnTo>
                  <a:pt x="287655" y="185039"/>
                </a:lnTo>
                <a:lnTo>
                  <a:pt x="415544" y="101092"/>
                </a:lnTo>
                <a:lnTo>
                  <a:pt x="487680" y="58801"/>
                </a:lnTo>
                <a:lnTo>
                  <a:pt x="631190" y="17145"/>
                </a:lnTo>
                <a:lnTo>
                  <a:pt x="711454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9000" y="6069548"/>
            <a:ext cx="8833496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Human Chorionic Gonadotropin hormone </a:t>
            </a:r>
            <a:r>
              <a:rPr lang="en-US" sz="2800" b="1" dirty="0">
                <a:solidFill>
                  <a:srgbClr val="FF0000"/>
                </a:solidFill>
                <a:latin typeface="Daytona" panose="020B0604020202020204" pitchFamily="34" charset="0"/>
              </a:rPr>
              <a:t>(HCG) </a:t>
            </a:r>
            <a:r>
              <a:rPr lang="en-US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is produced by placenta as soon as embryo implants in wall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HCG tells </a:t>
            </a:r>
            <a:r>
              <a:rPr lang="en-US" sz="2800" b="1" dirty="0">
                <a:solidFill>
                  <a:srgbClr val="FFFF00"/>
                </a:solidFill>
                <a:latin typeface="Daytona" panose="020B0604020202020204" pitchFamily="34" charset="0"/>
              </a:rPr>
              <a:t>corpus luteum to continue to make Estrogen and Progesterone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hormone tested for in pregnancy tests (will be in urine and blood)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Daytona" panose="020B0604020202020204" pitchFamily="34" charset="0"/>
              </a:rPr>
              <a:t>HCG is also what can cause morning sickness</a:t>
            </a:r>
          </a:p>
          <a:p>
            <a:endParaRPr lang="en-US" sz="1600" b="1" dirty="0">
              <a:solidFill>
                <a:srgbClr val="000000"/>
              </a:solidFill>
              <a:latin typeface="Elephant - 22"/>
            </a:endParaRPr>
          </a:p>
        </p:txBody>
      </p:sp>
      <p:pic>
        <p:nvPicPr>
          <p:cNvPr id="3074" name="Picture 2" descr="Image result for HCG chart">
            <a:extLst>
              <a:ext uri="{FF2B5EF4-FFF2-40B4-BE49-F238E27FC236}">
                <a16:creationId xmlns:a16="http://schemas.microsoft.com/office/drawing/2014/main" id="{1B1C23C6-5F99-4B43-BF1A-1BF1F14A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13" y="1760182"/>
            <a:ext cx="4381373" cy="36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7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4" y="1879600"/>
            <a:ext cx="6261100" cy="425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 flipH="1">
            <a:off x="7199628" y="3784600"/>
            <a:ext cx="1895729" cy="0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65200" y="466437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Development of fetus</a:t>
            </a:r>
          </a:p>
          <a:p>
            <a:r>
              <a:rPr lang="en-US" sz="4000" b="1" dirty="0"/>
              <a:t> (Week 1 – 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4400" y="6756400"/>
            <a:ext cx="5867400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do you notice?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173534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467" y="7670800"/>
            <a:ext cx="6667500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do you notice?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What do you wonder?</a:t>
            </a:r>
          </a:p>
        </p:txBody>
      </p:sp>
      <p:pic>
        <p:nvPicPr>
          <p:cNvPr id="6146" name="Picture 2" descr="Image result for development of fe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431800"/>
            <a:ext cx="968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7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etal system development">
            <a:extLst>
              <a:ext uri="{FF2B5EF4-FFF2-40B4-BE49-F238E27FC236}">
                <a16:creationId xmlns:a16="http://schemas.microsoft.com/office/drawing/2014/main" id="{7D5A383D-E4EE-42CD-A8CF-1710F786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55600"/>
            <a:ext cx="9295407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0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6886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108200" y="7670800"/>
            <a:ext cx="6591300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do you notice?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43320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1892300"/>
            <a:ext cx="10160000" cy="6993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543494" y="188559"/>
            <a:ext cx="8662622" cy="1297731"/>
          </a:xfrm>
          <a:custGeom>
            <a:avLst/>
            <a:gdLst/>
            <a:ahLst/>
            <a:cxnLst/>
            <a:rect l="0" t="0" r="0" b="0"/>
            <a:pathLst>
              <a:path w="8662622" h="1297731">
                <a:moveTo>
                  <a:pt x="1443769" y="0"/>
                </a:moveTo>
                <a:lnTo>
                  <a:pt x="7362614" y="0"/>
                </a:lnTo>
                <a:lnTo>
                  <a:pt x="7507605" y="4417"/>
                </a:lnTo>
                <a:lnTo>
                  <a:pt x="7766866" y="15094"/>
                </a:lnTo>
                <a:lnTo>
                  <a:pt x="8012616" y="36815"/>
                </a:lnTo>
                <a:lnTo>
                  <a:pt x="8128117" y="47491"/>
                </a:lnTo>
                <a:lnTo>
                  <a:pt x="8330858" y="77864"/>
                </a:lnTo>
                <a:lnTo>
                  <a:pt x="8474624" y="112470"/>
                </a:lnTo>
                <a:lnTo>
                  <a:pt x="8547118" y="131981"/>
                </a:lnTo>
                <a:lnTo>
                  <a:pt x="8619613" y="170822"/>
                </a:lnTo>
                <a:lnTo>
                  <a:pt x="8647876" y="192543"/>
                </a:lnTo>
                <a:lnTo>
                  <a:pt x="8647876" y="203218"/>
                </a:lnTo>
                <a:lnTo>
                  <a:pt x="8662621" y="216288"/>
                </a:lnTo>
                <a:lnTo>
                  <a:pt x="8662621" y="1081441"/>
                </a:lnTo>
                <a:lnTo>
                  <a:pt x="8647876" y="1092301"/>
                </a:lnTo>
                <a:lnTo>
                  <a:pt x="8647876" y="1103162"/>
                </a:lnTo>
                <a:lnTo>
                  <a:pt x="8619613" y="1124698"/>
                </a:lnTo>
                <a:lnTo>
                  <a:pt x="8547118" y="1163539"/>
                </a:lnTo>
                <a:lnTo>
                  <a:pt x="8403358" y="1200354"/>
                </a:lnTo>
                <a:lnTo>
                  <a:pt x="8330858" y="1217656"/>
                </a:lnTo>
                <a:lnTo>
                  <a:pt x="8128117" y="1248029"/>
                </a:lnTo>
                <a:lnTo>
                  <a:pt x="7897113" y="1269566"/>
                </a:lnTo>
                <a:lnTo>
                  <a:pt x="7766866" y="1280426"/>
                </a:lnTo>
                <a:lnTo>
                  <a:pt x="7507605" y="1291287"/>
                </a:lnTo>
                <a:lnTo>
                  <a:pt x="7362614" y="1295521"/>
                </a:lnTo>
                <a:lnTo>
                  <a:pt x="7291344" y="1295521"/>
                </a:lnTo>
                <a:lnTo>
                  <a:pt x="7218850" y="1297730"/>
                </a:lnTo>
                <a:lnTo>
                  <a:pt x="1443769" y="1297730"/>
                </a:lnTo>
                <a:lnTo>
                  <a:pt x="1356528" y="1295521"/>
                </a:lnTo>
                <a:lnTo>
                  <a:pt x="1285263" y="1295521"/>
                </a:lnTo>
                <a:lnTo>
                  <a:pt x="1140271" y="1291287"/>
                </a:lnTo>
                <a:lnTo>
                  <a:pt x="881007" y="1280426"/>
                </a:lnTo>
                <a:lnTo>
                  <a:pt x="635258" y="1258705"/>
                </a:lnTo>
                <a:lnTo>
                  <a:pt x="519756" y="1248029"/>
                </a:lnTo>
                <a:lnTo>
                  <a:pt x="318243" y="1217656"/>
                </a:lnTo>
                <a:lnTo>
                  <a:pt x="173252" y="1183050"/>
                </a:lnTo>
                <a:lnTo>
                  <a:pt x="100757" y="1163539"/>
                </a:lnTo>
                <a:lnTo>
                  <a:pt x="29489" y="1124698"/>
                </a:lnTo>
                <a:lnTo>
                  <a:pt x="0" y="1103162"/>
                </a:lnTo>
                <a:lnTo>
                  <a:pt x="0" y="192543"/>
                </a:lnTo>
                <a:lnTo>
                  <a:pt x="29489" y="170822"/>
                </a:lnTo>
                <a:lnTo>
                  <a:pt x="100757" y="131981"/>
                </a:lnTo>
                <a:lnTo>
                  <a:pt x="245748" y="95167"/>
                </a:lnTo>
                <a:lnTo>
                  <a:pt x="318243" y="77864"/>
                </a:lnTo>
                <a:lnTo>
                  <a:pt x="519756" y="47491"/>
                </a:lnTo>
                <a:lnTo>
                  <a:pt x="750760" y="25954"/>
                </a:lnTo>
                <a:lnTo>
                  <a:pt x="881007" y="15094"/>
                </a:lnTo>
                <a:lnTo>
                  <a:pt x="1140271" y="4417"/>
                </a:lnTo>
                <a:lnTo>
                  <a:pt x="1285263" y="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77800"/>
            <a:ext cx="780249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- 48"/>
              </a:rPr>
              <a:t>Identical versus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Arial - 48"/>
              </a:rPr>
              <a:t>Fraternal Twins</a:t>
            </a:r>
          </a:p>
        </p:txBody>
      </p:sp>
    </p:spTree>
    <p:extLst>
      <p:ext uri="{BB962C8B-B14F-4D97-AF65-F5344CB8AC3E}">
        <p14:creationId xmlns:p14="http://schemas.microsoft.com/office/powerpoint/2010/main" val="245004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52400"/>
            <a:ext cx="7670927" cy="93328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1600" y="1841500"/>
            <a:ext cx="2922778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latin typeface="Arial - 36"/>
              </a:rPr>
              <a:t>One Placenta or two?</a:t>
            </a:r>
          </a:p>
          <a:p>
            <a:endParaRPr lang="en-US" sz="2700" b="1">
              <a:solidFill>
                <a:srgbClr val="FF0000"/>
              </a:solidFill>
              <a:latin typeface="Arial - 36"/>
            </a:endParaRPr>
          </a:p>
          <a:p>
            <a:r>
              <a:rPr lang="en-US" sz="2700" b="1">
                <a:solidFill>
                  <a:srgbClr val="FF0000"/>
                </a:solidFill>
                <a:latin typeface="Arial - 36"/>
              </a:rPr>
              <a:t>One Membrane or two?</a:t>
            </a:r>
          </a:p>
        </p:txBody>
      </p:sp>
    </p:spTree>
    <p:extLst>
      <p:ext uri="{BB962C8B-B14F-4D97-AF65-F5344CB8AC3E}">
        <p14:creationId xmlns:p14="http://schemas.microsoft.com/office/powerpoint/2010/main" val="189002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3200"/>
            <a:ext cx="3421634" cy="51113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495800" y="546100"/>
            <a:ext cx="4718939" cy="14465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 - 36"/>
              </a:rPr>
              <a:t>Coinjoined</a:t>
            </a:r>
            <a:r>
              <a:rPr lang="en-US" sz="4400" b="1" dirty="0">
                <a:solidFill>
                  <a:srgbClr val="FF0000"/>
                </a:solidFill>
                <a:latin typeface="Arial - 36"/>
              </a:rPr>
              <a:t> Twins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071179"/>
            <a:ext cx="2928747" cy="6486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485257"/>
            <a:ext cx="5953760" cy="3823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8573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914400"/>
            <a:ext cx="10160000" cy="7917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531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78865" y="284989"/>
            <a:ext cx="7434200" cy="985012"/>
          </a:xfrm>
          <a:custGeom>
            <a:avLst/>
            <a:gdLst/>
            <a:ahLst/>
            <a:cxnLst/>
            <a:rect l="0" t="0" r="0" b="0"/>
            <a:pathLst>
              <a:path w="7434200" h="1338073">
                <a:moveTo>
                  <a:pt x="1239012" y="0"/>
                </a:moveTo>
                <a:lnTo>
                  <a:pt x="6318504" y="0"/>
                </a:lnTo>
                <a:lnTo>
                  <a:pt x="6442964" y="4572"/>
                </a:lnTo>
                <a:lnTo>
                  <a:pt x="6665468" y="15494"/>
                </a:lnTo>
                <a:lnTo>
                  <a:pt x="6876288" y="37973"/>
                </a:lnTo>
                <a:lnTo>
                  <a:pt x="6975475" y="48895"/>
                </a:lnTo>
                <a:lnTo>
                  <a:pt x="7149465" y="80264"/>
                </a:lnTo>
                <a:lnTo>
                  <a:pt x="7272782" y="115951"/>
                </a:lnTo>
                <a:lnTo>
                  <a:pt x="7335012" y="136017"/>
                </a:lnTo>
                <a:lnTo>
                  <a:pt x="7397242" y="176149"/>
                </a:lnTo>
                <a:lnTo>
                  <a:pt x="7421499" y="198501"/>
                </a:lnTo>
                <a:lnTo>
                  <a:pt x="7421499" y="209550"/>
                </a:lnTo>
                <a:lnTo>
                  <a:pt x="7434199" y="223012"/>
                </a:lnTo>
                <a:lnTo>
                  <a:pt x="7434199" y="1115060"/>
                </a:lnTo>
                <a:lnTo>
                  <a:pt x="7421499" y="1126363"/>
                </a:lnTo>
                <a:lnTo>
                  <a:pt x="7421499" y="1137539"/>
                </a:lnTo>
                <a:lnTo>
                  <a:pt x="7397242" y="1159764"/>
                </a:lnTo>
                <a:lnTo>
                  <a:pt x="7335012" y="1199769"/>
                </a:lnTo>
                <a:lnTo>
                  <a:pt x="7211695" y="1237742"/>
                </a:lnTo>
                <a:lnTo>
                  <a:pt x="7149465" y="1255522"/>
                </a:lnTo>
                <a:lnTo>
                  <a:pt x="6975475" y="1286891"/>
                </a:lnTo>
                <a:lnTo>
                  <a:pt x="6777228" y="1309116"/>
                </a:lnTo>
                <a:lnTo>
                  <a:pt x="6665468" y="1320292"/>
                </a:lnTo>
                <a:lnTo>
                  <a:pt x="6442964" y="1331468"/>
                </a:lnTo>
                <a:lnTo>
                  <a:pt x="6318504" y="1335913"/>
                </a:lnTo>
                <a:lnTo>
                  <a:pt x="6257290" y="1335913"/>
                </a:lnTo>
                <a:lnTo>
                  <a:pt x="6195187" y="1338072"/>
                </a:lnTo>
                <a:lnTo>
                  <a:pt x="1239012" y="1338072"/>
                </a:lnTo>
                <a:lnTo>
                  <a:pt x="1164209" y="1335913"/>
                </a:lnTo>
                <a:lnTo>
                  <a:pt x="1102995" y="1335913"/>
                </a:lnTo>
                <a:lnTo>
                  <a:pt x="978535" y="1331468"/>
                </a:lnTo>
                <a:lnTo>
                  <a:pt x="756031" y="1320292"/>
                </a:lnTo>
                <a:lnTo>
                  <a:pt x="545211" y="1297940"/>
                </a:lnTo>
                <a:lnTo>
                  <a:pt x="446024" y="1286891"/>
                </a:lnTo>
                <a:lnTo>
                  <a:pt x="273177" y="1255522"/>
                </a:lnTo>
                <a:lnTo>
                  <a:pt x="148717" y="1219835"/>
                </a:lnTo>
                <a:lnTo>
                  <a:pt x="86487" y="1199769"/>
                </a:lnTo>
                <a:lnTo>
                  <a:pt x="25273" y="1159764"/>
                </a:lnTo>
                <a:lnTo>
                  <a:pt x="0" y="1137539"/>
                </a:lnTo>
                <a:lnTo>
                  <a:pt x="0" y="198501"/>
                </a:lnTo>
                <a:lnTo>
                  <a:pt x="25273" y="176149"/>
                </a:lnTo>
                <a:lnTo>
                  <a:pt x="86487" y="136017"/>
                </a:lnTo>
                <a:lnTo>
                  <a:pt x="210947" y="98171"/>
                </a:lnTo>
                <a:lnTo>
                  <a:pt x="273177" y="80264"/>
                </a:lnTo>
                <a:lnTo>
                  <a:pt x="446024" y="48895"/>
                </a:lnTo>
                <a:lnTo>
                  <a:pt x="644271" y="26797"/>
                </a:lnTo>
                <a:lnTo>
                  <a:pt x="756031" y="15494"/>
                </a:lnTo>
                <a:lnTo>
                  <a:pt x="978535" y="4572"/>
                </a:lnTo>
                <a:lnTo>
                  <a:pt x="1102995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406400"/>
            <a:ext cx="7040753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Broadway - 36"/>
              </a:rPr>
              <a:t>What is Fertilization?</a:t>
            </a:r>
          </a:p>
        </p:txBody>
      </p:sp>
      <p:sp>
        <p:nvSpPr>
          <p:cNvPr id="4" name="Freeform 3"/>
          <p:cNvSpPr/>
          <p:nvPr/>
        </p:nvSpPr>
        <p:spPr>
          <a:xfrm>
            <a:off x="249175" y="1415319"/>
            <a:ext cx="9525000" cy="7246082"/>
          </a:xfrm>
          <a:custGeom>
            <a:avLst/>
            <a:gdLst/>
            <a:ahLst/>
            <a:cxnLst/>
            <a:rect l="0" t="0" r="0" b="0"/>
            <a:pathLst>
              <a:path w="8536941" h="4534790">
                <a:moveTo>
                  <a:pt x="1422908" y="0"/>
                </a:moveTo>
                <a:lnTo>
                  <a:pt x="7255764" y="0"/>
                </a:lnTo>
                <a:lnTo>
                  <a:pt x="7398639" y="15494"/>
                </a:lnTo>
                <a:lnTo>
                  <a:pt x="7654163" y="52705"/>
                </a:lnTo>
                <a:lnTo>
                  <a:pt x="7896352" y="128651"/>
                </a:lnTo>
                <a:lnTo>
                  <a:pt x="8010144" y="165989"/>
                </a:lnTo>
                <a:lnTo>
                  <a:pt x="8209915" y="272161"/>
                </a:lnTo>
                <a:lnTo>
                  <a:pt x="8351647" y="393065"/>
                </a:lnTo>
                <a:lnTo>
                  <a:pt x="8423148" y="461264"/>
                </a:lnTo>
                <a:lnTo>
                  <a:pt x="8494522" y="596900"/>
                </a:lnTo>
                <a:lnTo>
                  <a:pt x="8522335" y="672846"/>
                </a:lnTo>
                <a:lnTo>
                  <a:pt x="8522335" y="710184"/>
                </a:lnTo>
                <a:lnTo>
                  <a:pt x="8536940" y="755777"/>
                </a:lnTo>
                <a:lnTo>
                  <a:pt x="8536940" y="3779012"/>
                </a:lnTo>
                <a:lnTo>
                  <a:pt x="8522335" y="3816985"/>
                </a:lnTo>
                <a:lnTo>
                  <a:pt x="8522335" y="3854958"/>
                </a:lnTo>
                <a:lnTo>
                  <a:pt x="8494522" y="3930142"/>
                </a:lnTo>
                <a:lnTo>
                  <a:pt x="8423148" y="4065905"/>
                </a:lnTo>
                <a:lnTo>
                  <a:pt x="8281416" y="4194557"/>
                </a:lnTo>
                <a:lnTo>
                  <a:pt x="8209915" y="4255008"/>
                </a:lnTo>
                <a:lnTo>
                  <a:pt x="8010144" y="4361180"/>
                </a:lnTo>
                <a:lnTo>
                  <a:pt x="7782560" y="4436491"/>
                </a:lnTo>
                <a:lnTo>
                  <a:pt x="7654163" y="4474337"/>
                </a:lnTo>
                <a:lnTo>
                  <a:pt x="7398639" y="4512310"/>
                </a:lnTo>
                <a:lnTo>
                  <a:pt x="7255764" y="4527169"/>
                </a:lnTo>
                <a:lnTo>
                  <a:pt x="7185533" y="4527169"/>
                </a:lnTo>
                <a:lnTo>
                  <a:pt x="7114159" y="4534789"/>
                </a:lnTo>
                <a:lnTo>
                  <a:pt x="1422908" y="4534789"/>
                </a:lnTo>
                <a:lnTo>
                  <a:pt x="1336929" y="4527169"/>
                </a:lnTo>
                <a:lnTo>
                  <a:pt x="1266698" y="4527169"/>
                </a:lnTo>
                <a:lnTo>
                  <a:pt x="1123696" y="4512310"/>
                </a:lnTo>
                <a:lnTo>
                  <a:pt x="868299" y="4474337"/>
                </a:lnTo>
                <a:lnTo>
                  <a:pt x="626110" y="4398518"/>
                </a:lnTo>
                <a:lnTo>
                  <a:pt x="512191" y="4361180"/>
                </a:lnTo>
                <a:lnTo>
                  <a:pt x="313690" y="4255008"/>
                </a:lnTo>
                <a:lnTo>
                  <a:pt x="170815" y="4134104"/>
                </a:lnTo>
                <a:lnTo>
                  <a:pt x="99314" y="4065905"/>
                </a:lnTo>
                <a:lnTo>
                  <a:pt x="29083" y="3930142"/>
                </a:lnTo>
                <a:lnTo>
                  <a:pt x="0" y="3854958"/>
                </a:lnTo>
                <a:lnTo>
                  <a:pt x="0" y="672846"/>
                </a:lnTo>
                <a:lnTo>
                  <a:pt x="29083" y="596900"/>
                </a:lnTo>
                <a:lnTo>
                  <a:pt x="99314" y="461264"/>
                </a:lnTo>
                <a:lnTo>
                  <a:pt x="242189" y="332613"/>
                </a:lnTo>
                <a:lnTo>
                  <a:pt x="313690" y="272161"/>
                </a:lnTo>
                <a:lnTo>
                  <a:pt x="512191" y="165989"/>
                </a:lnTo>
                <a:lnTo>
                  <a:pt x="739902" y="90678"/>
                </a:lnTo>
                <a:lnTo>
                  <a:pt x="868299" y="52705"/>
                </a:lnTo>
                <a:lnTo>
                  <a:pt x="1123696" y="15494"/>
                </a:lnTo>
                <a:lnTo>
                  <a:pt x="12666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000" y="1784676"/>
            <a:ext cx="9525000" cy="69865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4"/>
              </a:rPr>
              <a:t>fertilization is when the haploid (N) sperm connects and "mixes" chromosomes with the haploid (N) ovum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2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4"/>
              </a:rPr>
              <a:t>occurs in the fallopian tube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2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4"/>
              </a:rPr>
              <a:t>occurs following ovulation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4"/>
              </a:rPr>
              <a:t>egg is only viable for about 24 hours after ovulation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2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24"/>
              </a:rPr>
              <a:t>sperm can live inside the body for 3 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24"/>
            </a:endParaRPr>
          </a:p>
        </p:txBody>
      </p:sp>
    </p:spTree>
    <p:extLst>
      <p:ext uri="{BB962C8B-B14F-4D97-AF65-F5344CB8AC3E}">
        <p14:creationId xmlns:p14="http://schemas.microsoft.com/office/powerpoint/2010/main" val="111449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10160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894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667000"/>
            <a:ext cx="4222623" cy="30003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965200" y="127000"/>
            <a:ext cx="7628383" cy="1739139"/>
          </a:xfrm>
          <a:custGeom>
            <a:avLst/>
            <a:gdLst/>
            <a:ahLst/>
            <a:cxnLst/>
            <a:rect l="0" t="0" r="0" b="0"/>
            <a:pathLst>
              <a:path w="7628383" h="1739139">
                <a:moveTo>
                  <a:pt x="1271397" y="0"/>
                </a:moveTo>
                <a:lnTo>
                  <a:pt x="6483604" y="0"/>
                </a:lnTo>
                <a:lnTo>
                  <a:pt x="6611239" y="5969"/>
                </a:lnTo>
                <a:lnTo>
                  <a:pt x="6839585" y="20320"/>
                </a:lnTo>
                <a:lnTo>
                  <a:pt x="7055993" y="49403"/>
                </a:lnTo>
                <a:lnTo>
                  <a:pt x="7157720" y="63754"/>
                </a:lnTo>
                <a:lnTo>
                  <a:pt x="7336155" y="104394"/>
                </a:lnTo>
                <a:lnTo>
                  <a:pt x="7462774" y="150749"/>
                </a:lnTo>
                <a:lnTo>
                  <a:pt x="7526655" y="176911"/>
                </a:lnTo>
                <a:lnTo>
                  <a:pt x="7590536" y="228981"/>
                </a:lnTo>
                <a:lnTo>
                  <a:pt x="7615428" y="258064"/>
                </a:lnTo>
                <a:lnTo>
                  <a:pt x="7615428" y="272415"/>
                </a:lnTo>
                <a:lnTo>
                  <a:pt x="7628382" y="289941"/>
                </a:lnTo>
                <a:lnTo>
                  <a:pt x="7628382" y="1449324"/>
                </a:lnTo>
                <a:lnTo>
                  <a:pt x="7615428" y="1463802"/>
                </a:lnTo>
                <a:lnTo>
                  <a:pt x="7615428" y="1478407"/>
                </a:lnTo>
                <a:lnTo>
                  <a:pt x="7590536" y="1507236"/>
                </a:lnTo>
                <a:lnTo>
                  <a:pt x="7526655" y="1559306"/>
                </a:lnTo>
                <a:lnTo>
                  <a:pt x="7400036" y="1608709"/>
                </a:lnTo>
                <a:lnTo>
                  <a:pt x="7336155" y="1631823"/>
                </a:lnTo>
                <a:lnTo>
                  <a:pt x="7157720" y="1672590"/>
                </a:lnTo>
                <a:lnTo>
                  <a:pt x="6954266" y="1701419"/>
                </a:lnTo>
                <a:lnTo>
                  <a:pt x="6839585" y="1716024"/>
                </a:lnTo>
                <a:lnTo>
                  <a:pt x="6611239" y="1730502"/>
                </a:lnTo>
                <a:lnTo>
                  <a:pt x="6483604" y="1736217"/>
                </a:lnTo>
                <a:lnTo>
                  <a:pt x="6420866" y="1736217"/>
                </a:lnTo>
                <a:lnTo>
                  <a:pt x="6356985" y="1739138"/>
                </a:lnTo>
                <a:lnTo>
                  <a:pt x="1271397" y="1739138"/>
                </a:lnTo>
                <a:lnTo>
                  <a:pt x="1194562" y="1736217"/>
                </a:lnTo>
                <a:lnTo>
                  <a:pt x="1131824" y="1736217"/>
                </a:lnTo>
                <a:lnTo>
                  <a:pt x="1004189" y="1730502"/>
                </a:lnTo>
                <a:lnTo>
                  <a:pt x="775843" y="1716024"/>
                </a:lnTo>
                <a:lnTo>
                  <a:pt x="559435" y="1686814"/>
                </a:lnTo>
                <a:lnTo>
                  <a:pt x="457708" y="1672590"/>
                </a:lnTo>
                <a:lnTo>
                  <a:pt x="280289" y="1631823"/>
                </a:lnTo>
                <a:lnTo>
                  <a:pt x="152654" y="1585468"/>
                </a:lnTo>
                <a:lnTo>
                  <a:pt x="88773" y="1559306"/>
                </a:lnTo>
                <a:lnTo>
                  <a:pt x="26035" y="1507236"/>
                </a:lnTo>
                <a:lnTo>
                  <a:pt x="0" y="1478407"/>
                </a:lnTo>
                <a:lnTo>
                  <a:pt x="0" y="258064"/>
                </a:lnTo>
                <a:lnTo>
                  <a:pt x="26035" y="228981"/>
                </a:lnTo>
                <a:lnTo>
                  <a:pt x="88773" y="176911"/>
                </a:lnTo>
                <a:lnTo>
                  <a:pt x="216408" y="127635"/>
                </a:lnTo>
                <a:lnTo>
                  <a:pt x="280289" y="104394"/>
                </a:lnTo>
                <a:lnTo>
                  <a:pt x="457708" y="63754"/>
                </a:lnTo>
                <a:lnTo>
                  <a:pt x="661162" y="34798"/>
                </a:lnTo>
                <a:lnTo>
                  <a:pt x="775843" y="20320"/>
                </a:lnTo>
                <a:lnTo>
                  <a:pt x="1004189" y="5969"/>
                </a:lnTo>
                <a:lnTo>
                  <a:pt x="1131824" y="0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2025" y="355600"/>
            <a:ext cx="493537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b="1" dirty="0">
                <a:solidFill>
                  <a:srgbClr val="FFD700"/>
                </a:solidFill>
                <a:latin typeface="Arial Black - 72"/>
              </a:rPr>
              <a:t>Ultrasounds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1" y="2641600"/>
            <a:ext cx="5123089" cy="487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3120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55040" y="371729"/>
            <a:ext cx="8004049" cy="1561212"/>
          </a:xfrm>
          <a:custGeom>
            <a:avLst/>
            <a:gdLst/>
            <a:ahLst/>
            <a:cxnLst/>
            <a:rect l="0" t="0" r="0" b="0"/>
            <a:pathLst>
              <a:path w="8004049" h="1561212">
                <a:moveTo>
                  <a:pt x="1334008" y="0"/>
                </a:moveTo>
                <a:lnTo>
                  <a:pt x="6802882" y="0"/>
                </a:lnTo>
                <a:lnTo>
                  <a:pt x="6936867" y="5334"/>
                </a:lnTo>
                <a:lnTo>
                  <a:pt x="7176389" y="18161"/>
                </a:lnTo>
                <a:lnTo>
                  <a:pt x="7403465" y="44323"/>
                </a:lnTo>
                <a:lnTo>
                  <a:pt x="7510145" y="57150"/>
                </a:lnTo>
                <a:lnTo>
                  <a:pt x="7697470" y="93599"/>
                </a:lnTo>
                <a:lnTo>
                  <a:pt x="7830312" y="135255"/>
                </a:lnTo>
                <a:lnTo>
                  <a:pt x="7897368" y="158750"/>
                </a:lnTo>
                <a:lnTo>
                  <a:pt x="7964297" y="205486"/>
                </a:lnTo>
                <a:lnTo>
                  <a:pt x="7990459" y="231648"/>
                </a:lnTo>
                <a:lnTo>
                  <a:pt x="7990459" y="244475"/>
                </a:lnTo>
                <a:lnTo>
                  <a:pt x="8004048" y="260223"/>
                </a:lnTo>
                <a:lnTo>
                  <a:pt x="8004048" y="1300988"/>
                </a:lnTo>
                <a:lnTo>
                  <a:pt x="7990459" y="1314069"/>
                </a:lnTo>
                <a:lnTo>
                  <a:pt x="7990459" y="1327023"/>
                </a:lnTo>
                <a:lnTo>
                  <a:pt x="7964297" y="1352931"/>
                </a:lnTo>
                <a:lnTo>
                  <a:pt x="7897368" y="1399667"/>
                </a:lnTo>
                <a:lnTo>
                  <a:pt x="7764526" y="1443990"/>
                </a:lnTo>
                <a:lnTo>
                  <a:pt x="7697470" y="1464818"/>
                </a:lnTo>
                <a:lnTo>
                  <a:pt x="7510145" y="1501394"/>
                </a:lnTo>
                <a:lnTo>
                  <a:pt x="7296785" y="1527302"/>
                </a:lnTo>
                <a:lnTo>
                  <a:pt x="7176389" y="1540383"/>
                </a:lnTo>
                <a:lnTo>
                  <a:pt x="6936867" y="1553337"/>
                </a:lnTo>
                <a:lnTo>
                  <a:pt x="6802882" y="1558544"/>
                </a:lnTo>
                <a:lnTo>
                  <a:pt x="6736969" y="1558544"/>
                </a:lnTo>
                <a:lnTo>
                  <a:pt x="6670040" y="1561211"/>
                </a:lnTo>
                <a:lnTo>
                  <a:pt x="1334008" y="1561211"/>
                </a:lnTo>
                <a:lnTo>
                  <a:pt x="1253363" y="1558544"/>
                </a:lnTo>
                <a:lnTo>
                  <a:pt x="1187450" y="1558544"/>
                </a:lnTo>
                <a:lnTo>
                  <a:pt x="1053465" y="1553337"/>
                </a:lnTo>
                <a:lnTo>
                  <a:pt x="813943" y="1540383"/>
                </a:lnTo>
                <a:lnTo>
                  <a:pt x="586867" y="1514221"/>
                </a:lnTo>
                <a:lnTo>
                  <a:pt x="480187" y="1501394"/>
                </a:lnTo>
                <a:lnTo>
                  <a:pt x="294005" y="1464818"/>
                </a:lnTo>
                <a:lnTo>
                  <a:pt x="160020" y="1423162"/>
                </a:lnTo>
                <a:lnTo>
                  <a:pt x="93091" y="1399667"/>
                </a:lnTo>
                <a:lnTo>
                  <a:pt x="27178" y="1352931"/>
                </a:lnTo>
                <a:lnTo>
                  <a:pt x="0" y="1327023"/>
                </a:lnTo>
                <a:lnTo>
                  <a:pt x="0" y="231648"/>
                </a:lnTo>
                <a:lnTo>
                  <a:pt x="27178" y="205486"/>
                </a:lnTo>
                <a:lnTo>
                  <a:pt x="93091" y="158750"/>
                </a:lnTo>
                <a:lnTo>
                  <a:pt x="226949" y="114427"/>
                </a:lnTo>
                <a:lnTo>
                  <a:pt x="294005" y="93599"/>
                </a:lnTo>
                <a:lnTo>
                  <a:pt x="480187" y="57150"/>
                </a:lnTo>
                <a:lnTo>
                  <a:pt x="693674" y="31242"/>
                </a:lnTo>
                <a:lnTo>
                  <a:pt x="813943" y="18161"/>
                </a:lnTo>
                <a:lnTo>
                  <a:pt x="1053465" y="5334"/>
                </a:lnTo>
                <a:lnTo>
                  <a:pt x="118745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600" y="546100"/>
            <a:ext cx="9372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>
                <a:solidFill>
                  <a:srgbClr val="FFFF00"/>
                </a:solidFill>
                <a:latin typeface="Elephant - 36"/>
              </a:rPr>
              <a:t>At the end of the 40 weeks... </a:t>
            </a:r>
          </a:p>
          <a:p>
            <a:pPr algn="ctr"/>
            <a:r>
              <a:rPr lang="en-US" sz="2700">
                <a:solidFill>
                  <a:srgbClr val="FFFF00"/>
                </a:solidFill>
                <a:latin typeface="Elephant - 36"/>
              </a:rPr>
              <a:t>now what??</a:t>
            </a:r>
          </a:p>
        </p:txBody>
      </p:sp>
      <p:sp>
        <p:nvSpPr>
          <p:cNvPr id="4" name="Freeform 3"/>
          <p:cNvSpPr/>
          <p:nvPr/>
        </p:nvSpPr>
        <p:spPr>
          <a:xfrm>
            <a:off x="250571" y="2022983"/>
            <a:ext cx="5908930" cy="7629017"/>
          </a:xfrm>
          <a:custGeom>
            <a:avLst/>
            <a:gdLst/>
            <a:ahLst/>
            <a:cxnLst/>
            <a:rect l="0" t="0" r="0" b="0"/>
            <a:pathLst>
              <a:path w="5908930" h="5065777">
                <a:moveTo>
                  <a:pt x="984885" y="0"/>
                </a:moveTo>
                <a:lnTo>
                  <a:pt x="5022215" y="0"/>
                </a:lnTo>
                <a:lnTo>
                  <a:pt x="5121148" y="17272"/>
                </a:lnTo>
                <a:lnTo>
                  <a:pt x="5297932" y="58928"/>
                </a:lnTo>
                <a:lnTo>
                  <a:pt x="5465572" y="143764"/>
                </a:lnTo>
                <a:lnTo>
                  <a:pt x="5544312" y="185420"/>
                </a:lnTo>
                <a:lnTo>
                  <a:pt x="5682615" y="303911"/>
                </a:lnTo>
                <a:lnTo>
                  <a:pt x="5780786" y="439039"/>
                </a:lnTo>
                <a:lnTo>
                  <a:pt x="5830189" y="515239"/>
                </a:lnTo>
                <a:lnTo>
                  <a:pt x="5879592" y="666750"/>
                </a:lnTo>
                <a:lnTo>
                  <a:pt x="5898896" y="751586"/>
                </a:lnTo>
                <a:lnTo>
                  <a:pt x="5898896" y="793242"/>
                </a:lnTo>
                <a:lnTo>
                  <a:pt x="5908929" y="844296"/>
                </a:lnTo>
                <a:lnTo>
                  <a:pt x="5908929" y="4221480"/>
                </a:lnTo>
                <a:lnTo>
                  <a:pt x="5898896" y="4263898"/>
                </a:lnTo>
                <a:lnTo>
                  <a:pt x="5898896" y="4306189"/>
                </a:lnTo>
                <a:lnTo>
                  <a:pt x="5879592" y="4390263"/>
                </a:lnTo>
                <a:lnTo>
                  <a:pt x="5830189" y="4541901"/>
                </a:lnTo>
                <a:lnTo>
                  <a:pt x="5732145" y="4685665"/>
                </a:lnTo>
                <a:lnTo>
                  <a:pt x="5682615" y="4753229"/>
                </a:lnTo>
                <a:lnTo>
                  <a:pt x="5544312" y="4871720"/>
                </a:lnTo>
                <a:lnTo>
                  <a:pt x="5386832" y="4955794"/>
                </a:lnTo>
                <a:lnTo>
                  <a:pt x="5297932" y="4998212"/>
                </a:lnTo>
                <a:lnTo>
                  <a:pt x="5121148" y="5040630"/>
                </a:lnTo>
                <a:lnTo>
                  <a:pt x="5022215" y="5057140"/>
                </a:lnTo>
                <a:lnTo>
                  <a:pt x="4973574" y="5057140"/>
                </a:lnTo>
                <a:lnTo>
                  <a:pt x="4924171" y="5065776"/>
                </a:lnTo>
                <a:lnTo>
                  <a:pt x="984885" y="5065776"/>
                </a:lnTo>
                <a:lnTo>
                  <a:pt x="925322" y="5057140"/>
                </a:lnTo>
                <a:lnTo>
                  <a:pt x="876681" y="5057140"/>
                </a:lnTo>
                <a:lnTo>
                  <a:pt x="777748" y="5040630"/>
                </a:lnTo>
                <a:lnTo>
                  <a:pt x="600964" y="4998212"/>
                </a:lnTo>
                <a:lnTo>
                  <a:pt x="433324" y="4913376"/>
                </a:lnTo>
                <a:lnTo>
                  <a:pt x="354584" y="4871720"/>
                </a:lnTo>
                <a:lnTo>
                  <a:pt x="217043" y="4753229"/>
                </a:lnTo>
                <a:lnTo>
                  <a:pt x="118237" y="4618101"/>
                </a:lnTo>
                <a:lnTo>
                  <a:pt x="68707" y="4541901"/>
                </a:lnTo>
                <a:lnTo>
                  <a:pt x="20066" y="4390263"/>
                </a:lnTo>
                <a:lnTo>
                  <a:pt x="0" y="4306189"/>
                </a:lnTo>
                <a:lnTo>
                  <a:pt x="0" y="751586"/>
                </a:lnTo>
                <a:lnTo>
                  <a:pt x="20066" y="666750"/>
                </a:lnTo>
                <a:lnTo>
                  <a:pt x="68707" y="515239"/>
                </a:lnTo>
                <a:lnTo>
                  <a:pt x="167640" y="371475"/>
                </a:lnTo>
                <a:lnTo>
                  <a:pt x="217043" y="303911"/>
                </a:lnTo>
                <a:lnTo>
                  <a:pt x="354584" y="185420"/>
                </a:lnTo>
                <a:lnTo>
                  <a:pt x="512064" y="101346"/>
                </a:lnTo>
                <a:lnTo>
                  <a:pt x="600964" y="58928"/>
                </a:lnTo>
                <a:lnTo>
                  <a:pt x="777748" y="17272"/>
                </a:lnTo>
                <a:lnTo>
                  <a:pt x="87668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35" y="1727200"/>
            <a:ext cx="3588639" cy="2858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461836" y="2486494"/>
            <a:ext cx="5486400" cy="66941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18"/>
              </a:rPr>
              <a:t>baby is head down in pelvic cavity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18"/>
              </a:rPr>
              <a:t>pressure of head on cervix causes release of </a:t>
            </a:r>
            <a:r>
              <a:rPr lang="en-US" sz="3200" b="1" dirty="0">
                <a:solidFill>
                  <a:srgbClr val="FF0000"/>
                </a:solidFill>
                <a:latin typeface="Arial Black - 18"/>
              </a:rPr>
              <a:t>oxytocin</a:t>
            </a:r>
            <a:r>
              <a:rPr lang="en-US" sz="3200" b="1" dirty="0">
                <a:solidFill>
                  <a:srgbClr val="000000"/>
                </a:solidFill>
                <a:latin typeface="Arial Black - 18"/>
              </a:rPr>
              <a:t> hormone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18"/>
              </a:rPr>
              <a:t>produced in hypothalamus and stored and released by pituitary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18"/>
            </a:endParaRPr>
          </a:p>
          <a:p>
            <a:endParaRPr lang="en-US" sz="1300" dirty="0">
              <a:solidFill>
                <a:srgbClr val="000000"/>
              </a:solidFill>
              <a:latin typeface="Arial Black - 18"/>
            </a:endParaRPr>
          </a:p>
        </p:txBody>
      </p:sp>
    </p:spTree>
    <p:extLst>
      <p:ext uri="{BB962C8B-B14F-4D97-AF65-F5344CB8AC3E}">
        <p14:creationId xmlns:p14="http://schemas.microsoft.com/office/powerpoint/2010/main" val="32185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D2DB-7927-4A5B-B00B-FAE7B884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62759"/>
            <a:ext cx="6086475" cy="95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1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55040" y="371729"/>
            <a:ext cx="8004049" cy="1561212"/>
          </a:xfrm>
          <a:custGeom>
            <a:avLst/>
            <a:gdLst/>
            <a:ahLst/>
            <a:cxnLst/>
            <a:rect l="0" t="0" r="0" b="0"/>
            <a:pathLst>
              <a:path w="8004049" h="1561212">
                <a:moveTo>
                  <a:pt x="1334008" y="0"/>
                </a:moveTo>
                <a:lnTo>
                  <a:pt x="6802882" y="0"/>
                </a:lnTo>
                <a:lnTo>
                  <a:pt x="6936867" y="5334"/>
                </a:lnTo>
                <a:lnTo>
                  <a:pt x="7176389" y="18161"/>
                </a:lnTo>
                <a:lnTo>
                  <a:pt x="7403465" y="44323"/>
                </a:lnTo>
                <a:lnTo>
                  <a:pt x="7510145" y="57150"/>
                </a:lnTo>
                <a:lnTo>
                  <a:pt x="7697470" y="93599"/>
                </a:lnTo>
                <a:lnTo>
                  <a:pt x="7830312" y="135255"/>
                </a:lnTo>
                <a:lnTo>
                  <a:pt x="7897368" y="158750"/>
                </a:lnTo>
                <a:lnTo>
                  <a:pt x="7964297" y="205486"/>
                </a:lnTo>
                <a:lnTo>
                  <a:pt x="7990459" y="231648"/>
                </a:lnTo>
                <a:lnTo>
                  <a:pt x="7990459" y="244475"/>
                </a:lnTo>
                <a:lnTo>
                  <a:pt x="8004048" y="260223"/>
                </a:lnTo>
                <a:lnTo>
                  <a:pt x="8004048" y="1300988"/>
                </a:lnTo>
                <a:lnTo>
                  <a:pt x="7990459" y="1314069"/>
                </a:lnTo>
                <a:lnTo>
                  <a:pt x="7990459" y="1327023"/>
                </a:lnTo>
                <a:lnTo>
                  <a:pt x="7964297" y="1352931"/>
                </a:lnTo>
                <a:lnTo>
                  <a:pt x="7897368" y="1399667"/>
                </a:lnTo>
                <a:lnTo>
                  <a:pt x="7764526" y="1443990"/>
                </a:lnTo>
                <a:lnTo>
                  <a:pt x="7697470" y="1464818"/>
                </a:lnTo>
                <a:lnTo>
                  <a:pt x="7510145" y="1501394"/>
                </a:lnTo>
                <a:lnTo>
                  <a:pt x="7296785" y="1527302"/>
                </a:lnTo>
                <a:lnTo>
                  <a:pt x="7176389" y="1540383"/>
                </a:lnTo>
                <a:lnTo>
                  <a:pt x="6936867" y="1553337"/>
                </a:lnTo>
                <a:lnTo>
                  <a:pt x="6802882" y="1558544"/>
                </a:lnTo>
                <a:lnTo>
                  <a:pt x="6736969" y="1558544"/>
                </a:lnTo>
                <a:lnTo>
                  <a:pt x="6670040" y="1561211"/>
                </a:lnTo>
                <a:lnTo>
                  <a:pt x="1334008" y="1561211"/>
                </a:lnTo>
                <a:lnTo>
                  <a:pt x="1253363" y="1558544"/>
                </a:lnTo>
                <a:lnTo>
                  <a:pt x="1187450" y="1558544"/>
                </a:lnTo>
                <a:lnTo>
                  <a:pt x="1053465" y="1553337"/>
                </a:lnTo>
                <a:lnTo>
                  <a:pt x="813943" y="1540383"/>
                </a:lnTo>
                <a:lnTo>
                  <a:pt x="586867" y="1514221"/>
                </a:lnTo>
                <a:lnTo>
                  <a:pt x="480187" y="1501394"/>
                </a:lnTo>
                <a:lnTo>
                  <a:pt x="294005" y="1464818"/>
                </a:lnTo>
                <a:lnTo>
                  <a:pt x="160020" y="1423162"/>
                </a:lnTo>
                <a:lnTo>
                  <a:pt x="93091" y="1399667"/>
                </a:lnTo>
                <a:lnTo>
                  <a:pt x="27178" y="1352931"/>
                </a:lnTo>
                <a:lnTo>
                  <a:pt x="0" y="1327023"/>
                </a:lnTo>
                <a:lnTo>
                  <a:pt x="0" y="231648"/>
                </a:lnTo>
                <a:lnTo>
                  <a:pt x="27178" y="205486"/>
                </a:lnTo>
                <a:lnTo>
                  <a:pt x="93091" y="158750"/>
                </a:lnTo>
                <a:lnTo>
                  <a:pt x="226949" y="114427"/>
                </a:lnTo>
                <a:lnTo>
                  <a:pt x="294005" y="93599"/>
                </a:lnTo>
                <a:lnTo>
                  <a:pt x="480187" y="57150"/>
                </a:lnTo>
                <a:lnTo>
                  <a:pt x="693674" y="31242"/>
                </a:lnTo>
                <a:lnTo>
                  <a:pt x="813943" y="18161"/>
                </a:lnTo>
                <a:lnTo>
                  <a:pt x="1053465" y="5334"/>
                </a:lnTo>
                <a:lnTo>
                  <a:pt x="118745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600" y="546100"/>
            <a:ext cx="9372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Elephant - 36"/>
              </a:rPr>
              <a:t>At the end of the 40 weeks...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Elephant - 36"/>
              </a:rPr>
              <a:t>now what??</a:t>
            </a:r>
          </a:p>
        </p:txBody>
      </p:sp>
      <p:sp>
        <p:nvSpPr>
          <p:cNvPr id="4" name="Freeform 3"/>
          <p:cNvSpPr/>
          <p:nvPr/>
        </p:nvSpPr>
        <p:spPr>
          <a:xfrm>
            <a:off x="250571" y="2022983"/>
            <a:ext cx="5908930" cy="6714617"/>
          </a:xfrm>
          <a:custGeom>
            <a:avLst/>
            <a:gdLst/>
            <a:ahLst/>
            <a:cxnLst/>
            <a:rect l="0" t="0" r="0" b="0"/>
            <a:pathLst>
              <a:path w="5908930" h="5065777">
                <a:moveTo>
                  <a:pt x="984885" y="0"/>
                </a:moveTo>
                <a:lnTo>
                  <a:pt x="5022215" y="0"/>
                </a:lnTo>
                <a:lnTo>
                  <a:pt x="5121148" y="17272"/>
                </a:lnTo>
                <a:lnTo>
                  <a:pt x="5297932" y="58928"/>
                </a:lnTo>
                <a:lnTo>
                  <a:pt x="5465572" y="143764"/>
                </a:lnTo>
                <a:lnTo>
                  <a:pt x="5544312" y="185420"/>
                </a:lnTo>
                <a:lnTo>
                  <a:pt x="5682615" y="303911"/>
                </a:lnTo>
                <a:lnTo>
                  <a:pt x="5780786" y="439039"/>
                </a:lnTo>
                <a:lnTo>
                  <a:pt x="5830189" y="515239"/>
                </a:lnTo>
                <a:lnTo>
                  <a:pt x="5879592" y="666750"/>
                </a:lnTo>
                <a:lnTo>
                  <a:pt x="5898896" y="751586"/>
                </a:lnTo>
                <a:lnTo>
                  <a:pt x="5898896" y="793242"/>
                </a:lnTo>
                <a:lnTo>
                  <a:pt x="5908929" y="844296"/>
                </a:lnTo>
                <a:lnTo>
                  <a:pt x="5908929" y="4221480"/>
                </a:lnTo>
                <a:lnTo>
                  <a:pt x="5898896" y="4263898"/>
                </a:lnTo>
                <a:lnTo>
                  <a:pt x="5898896" y="4306189"/>
                </a:lnTo>
                <a:lnTo>
                  <a:pt x="5879592" y="4390263"/>
                </a:lnTo>
                <a:lnTo>
                  <a:pt x="5830189" y="4541901"/>
                </a:lnTo>
                <a:lnTo>
                  <a:pt x="5732145" y="4685665"/>
                </a:lnTo>
                <a:lnTo>
                  <a:pt x="5682615" y="4753229"/>
                </a:lnTo>
                <a:lnTo>
                  <a:pt x="5544312" y="4871720"/>
                </a:lnTo>
                <a:lnTo>
                  <a:pt x="5386832" y="4955794"/>
                </a:lnTo>
                <a:lnTo>
                  <a:pt x="5297932" y="4998212"/>
                </a:lnTo>
                <a:lnTo>
                  <a:pt x="5121148" y="5040630"/>
                </a:lnTo>
                <a:lnTo>
                  <a:pt x="5022215" y="5057140"/>
                </a:lnTo>
                <a:lnTo>
                  <a:pt x="4973574" y="5057140"/>
                </a:lnTo>
                <a:lnTo>
                  <a:pt x="4924171" y="5065776"/>
                </a:lnTo>
                <a:lnTo>
                  <a:pt x="984885" y="5065776"/>
                </a:lnTo>
                <a:lnTo>
                  <a:pt x="925322" y="5057140"/>
                </a:lnTo>
                <a:lnTo>
                  <a:pt x="876681" y="5057140"/>
                </a:lnTo>
                <a:lnTo>
                  <a:pt x="777748" y="5040630"/>
                </a:lnTo>
                <a:lnTo>
                  <a:pt x="600964" y="4998212"/>
                </a:lnTo>
                <a:lnTo>
                  <a:pt x="433324" y="4913376"/>
                </a:lnTo>
                <a:lnTo>
                  <a:pt x="354584" y="4871720"/>
                </a:lnTo>
                <a:lnTo>
                  <a:pt x="217043" y="4753229"/>
                </a:lnTo>
                <a:lnTo>
                  <a:pt x="118237" y="4618101"/>
                </a:lnTo>
                <a:lnTo>
                  <a:pt x="68707" y="4541901"/>
                </a:lnTo>
                <a:lnTo>
                  <a:pt x="20066" y="4390263"/>
                </a:lnTo>
                <a:lnTo>
                  <a:pt x="0" y="4306189"/>
                </a:lnTo>
                <a:lnTo>
                  <a:pt x="0" y="751586"/>
                </a:lnTo>
                <a:lnTo>
                  <a:pt x="20066" y="666750"/>
                </a:lnTo>
                <a:lnTo>
                  <a:pt x="68707" y="515239"/>
                </a:lnTo>
                <a:lnTo>
                  <a:pt x="167640" y="371475"/>
                </a:lnTo>
                <a:lnTo>
                  <a:pt x="217043" y="303911"/>
                </a:lnTo>
                <a:lnTo>
                  <a:pt x="354584" y="185420"/>
                </a:lnTo>
                <a:lnTo>
                  <a:pt x="512064" y="101346"/>
                </a:lnTo>
                <a:lnTo>
                  <a:pt x="600964" y="58928"/>
                </a:lnTo>
                <a:lnTo>
                  <a:pt x="777748" y="17272"/>
                </a:lnTo>
                <a:lnTo>
                  <a:pt x="87668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39" y="1469430"/>
            <a:ext cx="3588639" cy="2858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55600" y="1962898"/>
            <a:ext cx="5562600" cy="52168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18"/>
              </a:rPr>
              <a:t>This causes contractions of myometrium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Black - 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Black - 18"/>
              </a:rPr>
              <a:t>this causes extra pressure on cervix, which causes extra release of oxytocin...positive feedback loop</a:t>
            </a:r>
          </a:p>
          <a:p>
            <a:endParaRPr lang="en-US" sz="1300" dirty="0">
              <a:solidFill>
                <a:srgbClr val="000000"/>
              </a:solidFill>
              <a:latin typeface="Arial Black - 18"/>
            </a:endParaRPr>
          </a:p>
        </p:txBody>
      </p:sp>
    </p:spTree>
    <p:extLst>
      <p:ext uri="{BB962C8B-B14F-4D97-AF65-F5344CB8AC3E}">
        <p14:creationId xmlns:p14="http://schemas.microsoft.com/office/powerpoint/2010/main" val="253924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55040" y="371729"/>
            <a:ext cx="8004049" cy="1561212"/>
          </a:xfrm>
          <a:custGeom>
            <a:avLst/>
            <a:gdLst/>
            <a:ahLst/>
            <a:cxnLst/>
            <a:rect l="0" t="0" r="0" b="0"/>
            <a:pathLst>
              <a:path w="8004049" h="1561212">
                <a:moveTo>
                  <a:pt x="1334008" y="0"/>
                </a:moveTo>
                <a:lnTo>
                  <a:pt x="6802882" y="0"/>
                </a:lnTo>
                <a:lnTo>
                  <a:pt x="6936867" y="5334"/>
                </a:lnTo>
                <a:lnTo>
                  <a:pt x="7176389" y="18161"/>
                </a:lnTo>
                <a:lnTo>
                  <a:pt x="7403465" y="44323"/>
                </a:lnTo>
                <a:lnTo>
                  <a:pt x="7510145" y="57150"/>
                </a:lnTo>
                <a:lnTo>
                  <a:pt x="7697470" y="93599"/>
                </a:lnTo>
                <a:lnTo>
                  <a:pt x="7830312" y="135255"/>
                </a:lnTo>
                <a:lnTo>
                  <a:pt x="7897368" y="158750"/>
                </a:lnTo>
                <a:lnTo>
                  <a:pt x="7964297" y="205486"/>
                </a:lnTo>
                <a:lnTo>
                  <a:pt x="7990459" y="231648"/>
                </a:lnTo>
                <a:lnTo>
                  <a:pt x="7990459" y="244475"/>
                </a:lnTo>
                <a:lnTo>
                  <a:pt x="8004048" y="260223"/>
                </a:lnTo>
                <a:lnTo>
                  <a:pt x="8004048" y="1300988"/>
                </a:lnTo>
                <a:lnTo>
                  <a:pt x="7990459" y="1314069"/>
                </a:lnTo>
                <a:lnTo>
                  <a:pt x="7990459" y="1327023"/>
                </a:lnTo>
                <a:lnTo>
                  <a:pt x="7964297" y="1352931"/>
                </a:lnTo>
                <a:lnTo>
                  <a:pt x="7897368" y="1399667"/>
                </a:lnTo>
                <a:lnTo>
                  <a:pt x="7764526" y="1443990"/>
                </a:lnTo>
                <a:lnTo>
                  <a:pt x="7697470" y="1464818"/>
                </a:lnTo>
                <a:lnTo>
                  <a:pt x="7510145" y="1501394"/>
                </a:lnTo>
                <a:lnTo>
                  <a:pt x="7296785" y="1527302"/>
                </a:lnTo>
                <a:lnTo>
                  <a:pt x="7176389" y="1540383"/>
                </a:lnTo>
                <a:lnTo>
                  <a:pt x="6936867" y="1553337"/>
                </a:lnTo>
                <a:lnTo>
                  <a:pt x="6802882" y="1558544"/>
                </a:lnTo>
                <a:lnTo>
                  <a:pt x="6736969" y="1558544"/>
                </a:lnTo>
                <a:lnTo>
                  <a:pt x="6670040" y="1561211"/>
                </a:lnTo>
                <a:lnTo>
                  <a:pt x="1334008" y="1561211"/>
                </a:lnTo>
                <a:lnTo>
                  <a:pt x="1253363" y="1558544"/>
                </a:lnTo>
                <a:lnTo>
                  <a:pt x="1187450" y="1558544"/>
                </a:lnTo>
                <a:lnTo>
                  <a:pt x="1053465" y="1553337"/>
                </a:lnTo>
                <a:lnTo>
                  <a:pt x="813943" y="1540383"/>
                </a:lnTo>
                <a:lnTo>
                  <a:pt x="586867" y="1514221"/>
                </a:lnTo>
                <a:lnTo>
                  <a:pt x="480187" y="1501394"/>
                </a:lnTo>
                <a:lnTo>
                  <a:pt x="294005" y="1464818"/>
                </a:lnTo>
                <a:lnTo>
                  <a:pt x="160020" y="1423162"/>
                </a:lnTo>
                <a:lnTo>
                  <a:pt x="93091" y="1399667"/>
                </a:lnTo>
                <a:lnTo>
                  <a:pt x="27178" y="1352931"/>
                </a:lnTo>
                <a:lnTo>
                  <a:pt x="0" y="1327023"/>
                </a:lnTo>
                <a:lnTo>
                  <a:pt x="0" y="231648"/>
                </a:lnTo>
                <a:lnTo>
                  <a:pt x="27178" y="205486"/>
                </a:lnTo>
                <a:lnTo>
                  <a:pt x="93091" y="158750"/>
                </a:lnTo>
                <a:lnTo>
                  <a:pt x="226949" y="114427"/>
                </a:lnTo>
                <a:lnTo>
                  <a:pt x="294005" y="93599"/>
                </a:lnTo>
                <a:lnTo>
                  <a:pt x="480187" y="57150"/>
                </a:lnTo>
                <a:lnTo>
                  <a:pt x="693674" y="31242"/>
                </a:lnTo>
                <a:lnTo>
                  <a:pt x="813943" y="18161"/>
                </a:lnTo>
                <a:lnTo>
                  <a:pt x="1053465" y="5334"/>
                </a:lnTo>
                <a:lnTo>
                  <a:pt x="118745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600" y="546100"/>
            <a:ext cx="93726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Elephant - 36"/>
              </a:rPr>
              <a:t>Positive Feedback Loop</a:t>
            </a:r>
          </a:p>
        </p:txBody>
      </p:sp>
      <p:pic>
        <p:nvPicPr>
          <p:cNvPr id="4098" name="Picture 2" descr="Image result for positive feedback loop 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2260600"/>
            <a:ext cx="926978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2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55040" y="371729"/>
            <a:ext cx="8004049" cy="1561212"/>
          </a:xfrm>
          <a:custGeom>
            <a:avLst/>
            <a:gdLst/>
            <a:ahLst/>
            <a:cxnLst/>
            <a:rect l="0" t="0" r="0" b="0"/>
            <a:pathLst>
              <a:path w="8004049" h="1561212">
                <a:moveTo>
                  <a:pt x="1334008" y="0"/>
                </a:moveTo>
                <a:lnTo>
                  <a:pt x="6802882" y="0"/>
                </a:lnTo>
                <a:lnTo>
                  <a:pt x="6936867" y="5334"/>
                </a:lnTo>
                <a:lnTo>
                  <a:pt x="7176389" y="18161"/>
                </a:lnTo>
                <a:lnTo>
                  <a:pt x="7403465" y="44323"/>
                </a:lnTo>
                <a:lnTo>
                  <a:pt x="7510145" y="57150"/>
                </a:lnTo>
                <a:lnTo>
                  <a:pt x="7697470" y="93599"/>
                </a:lnTo>
                <a:lnTo>
                  <a:pt x="7830312" y="135255"/>
                </a:lnTo>
                <a:lnTo>
                  <a:pt x="7897368" y="158750"/>
                </a:lnTo>
                <a:lnTo>
                  <a:pt x="7964297" y="205486"/>
                </a:lnTo>
                <a:lnTo>
                  <a:pt x="7990459" y="231648"/>
                </a:lnTo>
                <a:lnTo>
                  <a:pt x="7990459" y="244475"/>
                </a:lnTo>
                <a:lnTo>
                  <a:pt x="8004048" y="260223"/>
                </a:lnTo>
                <a:lnTo>
                  <a:pt x="8004048" y="1300988"/>
                </a:lnTo>
                <a:lnTo>
                  <a:pt x="7990459" y="1314069"/>
                </a:lnTo>
                <a:lnTo>
                  <a:pt x="7990459" y="1327023"/>
                </a:lnTo>
                <a:lnTo>
                  <a:pt x="7964297" y="1352931"/>
                </a:lnTo>
                <a:lnTo>
                  <a:pt x="7897368" y="1399667"/>
                </a:lnTo>
                <a:lnTo>
                  <a:pt x="7764526" y="1443990"/>
                </a:lnTo>
                <a:lnTo>
                  <a:pt x="7697470" y="1464818"/>
                </a:lnTo>
                <a:lnTo>
                  <a:pt x="7510145" y="1501394"/>
                </a:lnTo>
                <a:lnTo>
                  <a:pt x="7296785" y="1527302"/>
                </a:lnTo>
                <a:lnTo>
                  <a:pt x="7176389" y="1540383"/>
                </a:lnTo>
                <a:lnTo>
                  <a:pt x="6936867" y="1553337"/>
                </a:lnTo>
                <a:lnTo>
                  <a:pt x="6802882" y="1558544"/>
                </a:lnTo>
                <a:lnTo>
                  <a:pt x="6736969" y="1558544"/>
                </a:lnTo>
                <a:lnTo>
                  <a:pt x="6670040" y="1561211"/>
                </a:lnTo>
                <a:lnTo>
                  <a:pt x="1334008" y="1561211"/>
                </a:lnTo>
                <a:lnTo>
                  <a:pt x="1253363" y="1558544"/>
                </a:lnTo>
                <a:lnTo>
                  <a:pt x="1187450" y="1558544"/>
                </a:lnTo>
                <a:lnTo>
                  <a:pt x="1053465" y="1553337"/>
                </a:lnTo>
                <a:lnTo>
                  <a:pt x="813943" y="1540383"/>
                </a:lnTo>
                <a:lnTo>
                  <a:pt x="586867" y="1514221"/>
                </a:lnTo>
                <a:lnTo>
                  <a:pt x="480187" y="1501394"/>
                </a:lnTo>
                <a:lnTo>
                  <a:pt x="294005" y="1464818"/>
                </a:lnTo>
                <a:lnTo>
                  <a:pt x="160020" y="1423162"/>
                </a:lnTo>
                <a:lnTo>
                  <a:pt x="93091" y="1399667"/>
                </a:lnTo>
                <a:lnTo>
                  <a:pt x="27178" y="1352931"/>
                </a:lnTo>
                <a:lnTo>
                  <a:pt x="0" y="1327023"/>
                </a:lnTo>
                <a:lnTo>
                  <a:pt x="0" y="231648"/>
                </a:lnTo>
                <a:lnTo>
                  <a:pt x="27178" y="205486"/>
                </a:lnTo>
                <a:lnTo>
                  <a:pt x="93091" y="158750"/>
                </a:lnTo>
                <a:lnTo>
                  <a:pt x="226949" y="114427"/>
                </a:lnTo>
                <a:lnTo>
                  <a:pt x="294005" y="93599"/>
                </a:lnTo>
                <a:lnTo>
                  <a:pt x="480187" y="57150"/>
                </a:lnTo>
                <a:lnTo>
                  <a:pt x="693674" y="31242"/>
                </a:lnTo>
                <a:lnTo>
                  <a:pt x="813943" y="18161"/>
                </a:lnTo>
                <a:lnTo>
                  <a:pt x="1053465" y="5334"/>
                </a:lnTo>
                <a:lnTo>
                  <a:pt x="118745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600" y="546100"/>
            <a:ext cx="9372600" cy="14465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Elephant - 36"/>
              </a:rPr>
              <a:t>Positive Feedback Loop vs Negative Feedback Loop</a:t>
            </a:r>
          </a:p>
        </p:txBody>
      </p:sp>
      <p:pic>
        <p:nvPicPr>
          <p:cNvPr id="5122" name="Picture 2" descr="Image result for compare positive feedback loop with negative feedback 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636077"/>
            <a:ext cx="66579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4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540000"/>
            <a:ext cx="5245100" cy="383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 flipH="1">
            <a:off x="6223000" y="4457700"/>
            <a:ext cx="2155825" cy="0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84400" y="6756400"/>
            <a:ext cx="5791200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do you notice?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What do you wonder?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4800" y="2032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Labour</a:t>
            </a:r>
            <a:r>
              <a:rPr lang="en-US" sz="6000" b="1" dirty="0">
                <a:solidFill>
                  <a:srgbClr val="FF0000"/>
                </a:solidFill>
              </a:rPr>
              <a:t> and Delivery</a:t>
            </a:r>
          </a:p>
        </p:txBody>
      </p:sp>
    </p:spTree>
    <p:extLst>
      <p:ext uri="{BB962C8B-B14F-4D97-AF65-F5344CB8AC3E}">
        <p14:creationId xmlns:p14="http://schemas.microsoft.com/office/powerpoint/2010/main" val="24875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abour human delivery cesarean">
            <a:extLst>
              <a:ext uri="{FF2B5EF4-FFF2-40B4-BE49-F238E27FC236}">
                <a16:creationId xmlns:a16="http://schemas.microsoft.com/office/drawing/2014/main" id="{01345CC0-5E40-4F5A-AF43-8ACCF271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84200"/>
            <a:ext cx="974667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abour human delivery cesarean">
            <a:extLst>
              <a:ext uri="{FF2B5EF4-FFF2-40B4-BE49-F238E27FC236}">
                <a16:creationId xmlns:a16="http://schemas.microsoft.com/office/drawing/2014/main" id="{E77151A4-76FC-4B03-9989-7C1D4DE1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7" y="5842000"/>
            <a:ext cx="4718424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labour human delivery">
            <a:extLst>
              <a:ext uri="{FF2B5EF4-FFF2-40B4-BE49-F238E27FC236}">
                <a16:creationId xmlns:a16="http://schemas.microsoft.com/office/drawing/2014/main" id="{FB27121A-A404-4568-B778-5FF9AE60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4" y="5842000"/>
            <a:ext cx="5232399" cy="34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72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980891-FA3F-4EA8-9687-E81B09534678}"/>
              </a:ext>
            </a:extLst>
          </p:cNvPr>
          <p:cNvSpPr/>
          <p:nvPr/>
        </p:nvSpPr>
        <p:spPr>
          <a:xfrm>
            <a:off x="736600" y="165100"/>
            <a:ext cx="868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Mammary Gland Development</a:t>
            </a:r>
          </a:p>
        </p:txBody>
      </p:sp>
      <p:pic>
        <p:nvPicPr>
          <p:cNvPr id="1028" name="Picture 4" descr="Image result for mammary gland humans">
            <a:extLst>
              <a:ext uri="{FF2B5EF4-FFF2-40B4-BE49-F238E27FC236}">
                <a16:creationId xmlns:a16="http://schemas.microsoft.com/office/drawing/2014/main" id="{CBEF133C-DE7E-412F-9F2B-C6C2060F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2" y="1955800"/>
            <a:ext cx="58521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4CE2FC-3953-4820-8ABB-9E2FC24E3715}"/>
              </a:ext>
            </a:extLst>
          </p:cNvPr>
          <p:cNvSpPr/>
          <p:nvPr/>
        </p:nvSpPr>
        <p:spPr>
          <a:xfrm>
            <a:off x="4419602" y="4927600"/>
            <a:ext cx="5486400" cy="449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Estrogen and prolactin cause the production of milk in lobes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15 lobes and milk ducts that bring milk to the nipple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12BAB9-1812-46CA-B522-6C65DF34AD03}"/>
              </a:ext>
            </a:extLst>
          </p:cNvPr>
          <p:cNvSpPr/>
          <p:nvPr/>
        </p:nvSpPr>
        <p:spPr>
          <a:xfrm>
            <a:off x="127000" y="1270000"/>
            <a:ext cx="3810000" cy="858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 mammary gland is an exocrine gland </a:t>
            </a:r>
          </a:p>
          <a:p>
            <a:pPr algn="ctr"/>
            <a:r>
              <a:rPr lang="en-US" sz="2400" b="1" dirty="0"/>
              <a:t>that produces milk to feed young offspring.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Breasts develop after puberty due to estrogen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Prolactin</a:t>
            </a:r>
            <a:r>
              <a:rPr lang="en-US" sz="2400" b="1" dirty="0"/>
              <a:t> is the hormone that helps produce milk, produced in pituitary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Prolactin is suppressed by the progesterone made in pregnancy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711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889" y="334518"/>
            <a:ext cx="7161658" cy="1362965"/>
          </a:xfrm>
          <a:custGeom>
            <a:avLst/>
            <a:gdLst/>
            <a:ahLst/>
            <a:cxnLst/>
            <a:rect l="0" t="0" r="0" b="0"/>
            <a:pathLst>
              <a:path w="7161658" h="1362965">
                <a:moveTo>
                  <a:pt x="1193673" y="0"/>
                </a:moveTo>
                <a:lnTo>
                  <a:pt x="6086856" y="0"/>
                </a:lnTo>
                <a:lnTo>
                  <a:pt x="6206744" y="4699"/>
                </a:lnTo>
                <a:lnTo>
                  <a:pt x="6421120" y="15875"/>
                </a:lnTo>
                <a:lnTo>
                  <a:pt x="6624193" y="38735"/>
                </a:lnTo>
                <a:lnTo>
                  <a:pt x="6719697" y="49911"/>
                </a:lnTo>
                <a:lnTo>
                  <a:pt x="6887337" y="81788"/>
                </a:lnTo>
                <a:lnTo>
                  <a:pt x="7006209" y="118110"/>
                </a:lnTo>
                <a:lnTo>
                  <a:pt x="7066153" y="138684"/>
                </a:lnTo>
                <a:lnTo>
                  <a:pt x="7126097" y="179451"/>
                </a:lnTo>
                <a:lnTo>
                  <a:pt x="7149465" y="202184"/>
                </a:lnTo>
                <a:lnTo>
                  <a:pt x="7149465" y="213487"/>
                </a:lnTo>
                <a:lnTo>
                  <a:pt x="7161657" y="227203"/>
                </a:lnTo>
                <a:lnTo>
                  <a:pt x="7161657" y="1135761"/>
                </a:lnTo>
                <a:lnTo>
                  <a:pt x="7149465" y="1147191"/>
                </a:lnTo>
                <a:lnTo>
                  <a:pt x="7149465" y="1158621"/>
                </a:lnTo>
                <a:lnTo>
                  <a:pt x="7126097" y="1181227"/>
                </a:lnTo>
                <a:lnTo>
                  <a:pt x="7066153" y="1221994"/>
                </a:lnTo>
                <a:lnTo>
                  <a:pt x="6947281" y="1260729"/>
                </a:lnTo>
                <a:lnTo>
                  <a:pt x="6887337" y="1278890"/>
                </a:lnTo>
                <a:lnTo>
                  <a:pt x="6719697" y="1310767"/>
                </a:lnTo>
                <a:lnTo>
                  <a:pt x="6528689" y="1333373"/>
                </a:lnTo>
                <a:lnTo>
                  <a:pt x="6421120" y="1344803"/>
                </a:lnTo>
                <a:lnTo>
                  <a:pt x="6206744" y="1356233"/>
                </a:lnTo>
                <a:lnTo>
                  <a:pt x="6086856" y="1360678"/>
                </a:lnTo>
                <a:lnTo>
                  <a:pt x="6027928" y="1360678"/>
                </a:lnTo>
                <a:lnTo>
                  <a:pt x="5967984" y="1362964"/>
                </a:lnTo>
                <a:lnTo>
                  <a:pt x="1193673" y="1362964"/>
                </a:lnTo>
                <a:lnTo>
                  <a:pt x="1121537" y="1360678"/>
                </a:lnTo>
                <a:lnTo>
                  <a:pt x="1062609" y="1360678"/>
                </a:lnTo>
                <a:lnTo>
                  <a:pt x="942721" y="1356233"/>
                </a:lnTo>
                <a:lnTo>
                  <a:pt x="728345" y="1344803"/>
                </a:lnTo>
                <a:lnTo>
                  <a:pt x="525272" y="1321943"/>
                </a:lnTo>
                <a:lnTo>
                  <a:pt x="429768" y="1310767"/>
                </a:lnTo>
                <a:lnTo>
                  <a:pt x="263144" y="1278890"/>
                </a:lnTo>
                <a:lnTo>
                  <a:pt x="143256" y="1242568"/>
                </a:lnTo>
                <a:lnTo>
                  <a:pt x="83312" y="1221994"/>
                </a:lnTo>
                <a:lnTo>
                  <a:pt x="24384" y="1181227"/>
                </a:lnTo>
                <a:lnTo>
                  <a:pt x="0" y="1158621"/>
                </a:lnTo>
                <a:lnTo>
                  <a:pt x="0" y="202184"/>
                </a:lnTo>
                <a:lnTo>
                  <a:pt x="24384" y="179451"/>
                </a:lnTo>
                <a:lnTo>
                  <a:pt x="83312" y="138684"/>
                </a:lnTo>
                <a:lnTo>
                  <a:pt x="203200" y="99949"/>
                </a:lnTo>
                <a:lnTo>
                  <a:pt x="263144" y="81788"/>
                </a:lnTo>
                <a:lnTo>
                  <a:pt x="429768" y="49911"/>
                </a:lnTo>
                <a:lnTo>
                  <a:pt x="620649" y="27305"/>
                </a:lnTo>
                <a:lnTo>
                  <a:pt x="728345" y="15875"/>
                </a:lnTo>
                <a:lnTo>
                  <a:pt x="942721" y="4699"/>
                </a:lnTo>
                <a:lnTo>
                  <a:pt x="106260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95300"/>
            <a:ext cx="680529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 Narrow - 48"/>
              </a:rPr>
              <a:t>Ovum Fertilization</a:t>
            </a:r>
          </a:p>
        </p:txBody>
      </p:sp>
      <p:pic>
        <p:nvPicPr>
          <p:cNvPr id="2050" name="Picture 2" descr="See the source image">
            <a:hlinkClick r:id="rId2"/>
            <a:extLst>
              <a:ext uri="{FF2B5EF4-FFF2-40B4-BE49-F238E27FC236}">
                <a16:creationId xmlns:a16="http://schemas.microsoft.com/office/drawing/2014/main" id="{5297CC19-0D42-4024-A297-B22D7449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9" y="2108200"/>
            <a:ext cx="73152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 flipH="1" flipV="1">
            <a:off x="5994400" y="4541837"/>
            <a:ext cx="1371601" cy="3128963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CEC126-8E54-449A-B439-C2D6B86953BB}"/>
              </a:ext>
            </a:extLst>
          </p:cNvPr>
          <p:cNvSpPr/>
          <p:nvPr/>
        </p:nvSpPr>
        <p:spPr>
          <a:xfrm>
            <a:off x="5994400" y="7899400"/>
            <a:ext cx="3581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Watch fertilization video</a:t>
            </a:r>
          </a:p>
        </p:txBody>
      </p:sp>
    </p:spTree>
    <p:extLst>
      <p:ext uri="{BB962C8B-B14F-4D97-AF65-F5344CB8AC3E}">
        <p14:creationId xmlns:p14="http://schemas.microsoft.com/office/powerpoint/2010/main" val="3222420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980891-FA3F-4EA8-9687-E81B09534678}"/>
              </a:ext>
            </a:extLst>
          </p:cNvPr>
          <p:cNvSpPr/>
          <p:nvPr/>
        </p:nvSpPr>
        <p:spPr>
          <a:xfrm>
            <a:off x="584200" y="660400"/>
            <a:ext cx="868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Mammary Gland Development</a:t>
            </a:r>
          </a:p>
        </p:txBody>
      </p:sp>
      <p:pic>
        <p:nvPicPr>
          <p:cNvPr id="1026" name="Picture 2" descr="Image result for mammary gland humans">
            <a:extLst>
              <a:ext uri="{FF2B5EF4-FFF2-40B4-BE49-F238E27FC236}">
                <a16:creationId xmlns:a16="http://schemas.microsoft.com/office/drawing/2014/main" id="{2DD16816-E08E-4F35-9B8F-9C2159B2C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121"/>
          <a:stretch/>
        </p:blipFill>
        <p:spPr bwMode="auto">
          <a:xfrm>
            <a:off x="285427" y="4775200"/>
            <a:ext cx="958914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749683-678C-4E7E-AFD6-B3135E4B057F}"/>
              </a:ext>
            </a:extLst>
          </p:cNvPr>
          <p:cNvSpPr/>
          <p:nvPr/>
        </p:nvSpPr>
        <p:spPr>
          <a:xfrm>
            <a:off x="431800" y="1879600"/>
            <a:ext cx="95250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Mammary glands are modified sweat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areola contains secretory glands that help during nursing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Glands connected with lymphatic system to help drain extra tissue (antibodies in breast milk to develop fetal immunity)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980891-FA3F-4EA8-9687-E81B09534678}"/>
              </a:ext>
            </a:extLst>
          </p:cNvPr>
          <p:cNvSpPr/>
          <p:nvPr/>
        </p:nvSpPr>
        <p:spPr>
          <a:xfrm>
            <a:off x="584200" y="660400"/>
            <a:ext cx="868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Mammary Gland Development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749683-678C-4E7E-AFD6-B3135E4B057F}"/>
              </a:ext>
            </a:extLst>
          </p:cNvPr>
          <p:cNvSpPr/>
          <p:nvPr/>
        </p:nvSpPr>
        <p:spPr>
          <a:xfrm>
            <a:off x="355600" y="1879600"/>
            <a:ext cx="9525000" cy="449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Oxytocin is the hormone involved in milk release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Colostrom</a:t>
            </a:r>
            <a:r>
              <a:rPr lang="en-US" sz="2800" b="1" dirty="0">
                <a:solidFill>
                  <a:schemeClr val="bg1"/>
                </a:solidFill>
              </a:rPr>
              <a:t> is the fluid released in the first couple nursing let downs and contain high antibodies and protective 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Suckling of the baby causes a release of oxytocin from the posterior pituitary to create pressure in milk lobes and release milk.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human breast tissue and release breast nipple">
            <a:extLst>
              <a:ext uri="{FF2B5EF4-FFF2-40B4-BE49-F238E27FC236}">
                <a16:creationId xmlns:a16="http://schemas.microsoft.com/office/drawing/2014/main" id="{3457AC16-2623-403E-A6D0-81309F29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5659718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6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CE244C-03D4-4B90-A0D8-608F06CEFB83}"/>
              </a:ext>
            </a:extLst>
          </p:cNvPr>
          <p:cNvSpPr/>
          <p:nvPr/>
        </p:nvSpPr>
        <p:spPr>
          <a:xfrm>
            <a:off x="431800" y="508000"/>
            <a:ext cx="9220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Keeping Your Reproductive System Healthy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EE7A6C-9BB4-4A1B-B27F-71819D2E2027}"/>
              </a:ext>
            </a:extLst>
          </p:cNvPr>
          <p:cNvSpPr/>
          <p:nvPr/>
        </p:nvSpPr>
        <p:spPr>
          <a:xfrm>
            <a:off x="159658" y="3091543"/>
            <a:ext cx="4648200" cy="6248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STI Prevention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Viral and bacterial infections can scar and harm reproductive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Choose a </a:t>
            </a:r>
            <a:r>
              <a:rPr lang="en-US" sz="3200" b="1" dirty="0">
                <a:solidFill>
                  <a:srgbClr val="FF0000"/>
                </a:solidFill>
              </a:rPr>
              <a:t>barrier contraception  </a:t>
            </a:r>
            <a:r>
              <a:rPr lang="en-US" sz="3200" dirty="0">
                <a:solidFill>
                  <a:schemeClr val="bg1"/>
                </a:solidFill>
              </a:rPr>
              <a:t>method prevents genital tissues from touching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014114-E7C5-49B4-8D7E-C5AE985605DB}"/>
              </a:ext>
            </a:extLst>
          </p:cNvPr>
          <p:cNvSpPr/>
          <p:nvPr/>
        </p:nvSpPr>
        <p:spPr>
          <a:xfrm>
            <a:off x="5232400" y="3145972"/>
            <a:ext cx="4648200" cy="6248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Pregnancy Prevention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Preventing gametes from fertilizing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Choose either a </a:t>
            </a:r>
            <a:r>
              <a:rPr lang="en-US" sz="3200" b="1" dirty="0">
                <a:solidFill>
                  <a:srgbClr val="FF0000"/>
                </a:solidFill>
              </a:rPr>
              <a:t>barrier or chemical method </a:t>
            </a:r>
            <a:r>
              <a:rPr lang="en-US" sz="3200" dirty="0">
                <a:solidFill>
                  <a:schemeClr val="bg1"/>
                </a:solidFill>
              </a:rPr>
              <a:t>that prevents fertilization</a:t>
            </a:r>
          </a:p>
        </p:txBody>
      </p:sp>
    </p:spTree>
    <p:extLst>
      <p:ext uri="{BB962C8B-B14F-4D97-AF65-F5344CB8AC3E}">
        <p14:creationId xmlns:p14="http://schemas.microsoft.com/office/powerpoint/2010/main" val="1710255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69AF-7F35-4DC8-9DE5-1E8D59BF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4" y="431800"/>
            <a:ext cx="6945892" cy="1507790"/>
          </a:xfrm>
        </p:spPr>
        <p:txBody>
          <a:bodyPr>
            <a:normAutofit/>
          </a:bodyPr>
          <a:lstStyle/>
          <a:p>
            <a:r>
              <a:rPr lang="en-US" sz="4800" b="1" dirty="0"/>
              <a:t>Types of Contraception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6D00AB-1DB0-4BE7-8960-DFAFBA622460}"/>
              </a:ext>
            </a:extLst>
          </p:cNvPr>
          <p:cNvSpPr/>
          <p:nvPr/>
        </p:nvSpPr>
        <p:spPr>
          <a:xfrm>
            <a:off x="431801" y="2184401"/>
            <a:ext cx="4237318" cy="53702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Barrier Method: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Stops gametes from  meeting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Condom (male and female)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Diaphragm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Cervical cap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Sponge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Sterilization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2DAEDC-C6FB-4D2B-9739-19622A1FADC1}"/>
              </a:ext>
            </a:extLst>
          </p:cNvPr>
          <p:cNvSpPr/>
          <p:nvPr/>
        </p:nvSpPr>
        <p:spPr>
          <a:xfrm>
            <a:off x="5319058" y="2184400"/>
            <a:ext cx="4637742" cy="6248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Chemical Method: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Prevents ovulation and thickens cervical mucous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Mini Pills (Prog only)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Combo Pills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IUD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Injection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Patch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Implant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1302B-2306-4A93-8397-FEB0DD0B9789}"/>
              </a:ext>
            </a:extLst>
          </p:cNvPr>
          <p:cNvSpPr/>
          <p:nvPr/>
        </p:nvSpPr>
        <p:spPr>
          <a:xfrm>
            <a:off x="6375400" y="8051800"/>
            <a:ext cx="3050823" cy="959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STI protection</a:t>
            </a:r>
          </a:p>
        </p:txBody>
      </p:sp>
    </p:spTree>
    <p:extLst>
      <p:ext uri="{BB962C8B-B14F-4D97-AF65-F5344CB8AC3E}">
        <p14:creationId xmlns:p14="http://schemas.microsoft.com/office/powerpoint/2010/main" val="273662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74D5-B365-4E53-9283-1F0D44007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34" y="1422400"/>
            <a:ext cx="4269066" cy="276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Types of Contraception</a:t>
            </a:r>
          </a:p>
        </p:txBody>
      </p:sp>
      <p:pic>
        <p:nvPicPr>
          <p:cNvPr id="2050" name="Picture 2" descr="Image result for barrier birth control">
            <a:hlinkClick r:id="rId2"/>
            <a:extLst>
              <a:ext uri="{FF2B5EF4-FFF2-40B4-BE49-F238E27FC236}">
                <a16:creationId xmlns:a16="http://schemas.microsoft.com/office/drawing/2014/main" id="{95ED7EF0-F5C7-453F-BA58-B06E8AAA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66" y="29464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40FFA7-9127-4D71-BEB9-FB33E251DA5B}"/>
              </a:ext>
            </a:extLst>
          </p:cNvPr>
          <p:cNvCxnSpPr/>
          <p:nvPr/>
        </p:nvCxnSpPr>
        <p:spPr>
          <a:xfrm flipV="1">
            <a:off x="2482104" y="4856163"/>
            <a:ext cx="1923209" cy="1270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6E09FB-1B62-45D1-8861-A1454F4F1F3D}"/>
              </a:ext>
            </a:extLst>
          </p:cNvPr>
          <p:cNvSpPr/>
          <p:nvPr/>
        </p:nvSpPr>
        <p:spPr>
          <a:xfrm>
            <a:off x="1683926" y="6369285"/>
            <a:ext cx="1458148" cy="597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Watch video</a:t>
            </a:r>
          </a:p>
        </p:txBody>
      </p:sp>
    </p:spTree>
    <p:extLst>
      <p:ext uri="{BB962C8B-B14F-4D97-AF65-F5344CB8AC3E}">
        <p14:creationId xmlns:p14="http://schemas.microsoft.com/office/powerpoint/2010/main" val="2686357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9944-DE67-45CE-B8DD-FD0061E8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Birth Control Pills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780F-2C5E-49BE-A58B-0772026EF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rth control pills">
            <a:hlinkClick r:id="rId2"/>
            <a:extLst>
              <a:ext uri="{FF2B5EF4-FFF2-40B4-BE49-F238E27FC236}">
                <a16:creationId xmlns:a16="http://schemas.microsoft.com/office/drawing/2014/main" id="{DE1B9D71-53DC-4F9A-9688-CF13B506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4" y="3330992"/>
            <a:ext cx="9445065" cy="49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158A66-2CCF-4936-8B39-91988618C109}"/>
              </a:ext>
            </a:extLst>
          </p:cNvPr>
          <p:cNvCxnSpPr/>
          <p:nvPr/>
        </p:nvCxnSpPr>
        <p:spPr>
          <a:xfrm flipH="1">
            <a:off x="7463118" y="3205630"/>
            <a:ext cx="1494118" cy="13447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35AB2-FD7D-43EF-9E5F-1AEEA9E7E7B6}"/>
              </a:ext>
            </a:extLst>
          </p:cNvPr>
          <p:cNvSpPr/>
          <p:nvPr/>
        </p:nvSpPr>
        <p:spPr>
          <a:xfrm>
            <a:off x="8228161" y="2589857"/>
            <a:ext cx="1458148" cy="597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Watch video</a:t>
            </a:r>
          </a:p>
        </p:txBody>
      </p:sp>
    </p:spTree>
    <p:extLst>
      <p:ext uri="{BB962C8B-B14F-4D97-AF65-F5344CB8AC3E}">
        <p14:creationId xmlns:p14="http://schemas.microsoft.com/office/powerpoint/2010/main" val="4182653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37E4-B39C-439E-A749-EB42366C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7" y="355600"/>
            <a:ext cx="6945892" cy="15077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Mini Pills (Progestin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7DDA-8F2B-4EEB-8A4F-58A9F827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641600"/>
            <a:ext cx="8724899" cy="6324599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5700" dirty="0">
                <a:latin typeface="Arial Black" panose="020B0A04020102020204" pitchFamily="34" charset="0"/>
              </a:rPr>
              <a:t>Progestin-only birth control pills, sometimes called “mini-pills,” have several effects in the body that help prevent pregnancy:</a:t>
            </a:r>
          </a:p>
          <a:p>
            <a:pPr lvl="1" fontAlgn="base"/>
            <a:r>
              <a:rPr lang="en-US" sz="5700" dirty="0">
                <a:latin typeface="Arial Black" panose="020B0A04020102020204" pitchFamily="34" charset="0"/>
              </a:rPr>
              <a:t>The </a:t>
            </a:r>
            <a:r>
              <a:rPr lang="en-US" sz="5700" dirty="0">
                <a:solidFill>
                  <a:srgbClr val="FF0000"/>
                </a:solidFill>
                <a:latin typeface="Arial Black" panose="020B0A04020102020204" pitchFamily="34" charset="0"/>
              </a:rPr>
              <a:t>mucus in the </a:t>
            </a:r>
            <a:r>
              <a:rPr lang="en-US" sz="5700" b="1" dirty="0">
                <a:solidFill>
                  <a:srgbClr val="FF0000"/>
                </a:solidFill>
                <a:latin typeface="Arial Black" panose="020B0A04020102020204" pitchFamily="34" charset="0"/>
              </a:rPr>
              <a:t>cervix </a:t>
            </a:r>
            <a:r>
              <a:rPr lang="en-US" sz="5700" dirty="0">
                <a:solidFill>
                  <a:srgbClr val="FF0000"/>
                </a:solidFill>
                <a:latin typeface="Arial Black" panose="020B0A04020102020204" pitchFamily="34" charset="0"/>
              </a:rPr>
              <a:t>thickens</a:t>
            </a:r>
            <a:r>
              <a:rPr lang="en-US" sz="5700" dirty="0">
                <a:latin typeface="Arial Black" panose="020B0A04020102020204" pitchFamily="34" charset="0"/>
              </a:rPr>
              <a:t>, making it difficult for </a:t>
            </a:r>
            <a:r>
              <a:rPr lang="en-US" sz="5700" b="1" dirty="0">
                <a:latin typeface="Arial Black" panose="020B0A04020102020204" pitchFamily="34" charset="0"/>
              </a:rPr>
              <a:t>sperm </a:t>
            </a:r>
            <a:r>
              <a:rPr lang="en-US" sz="5700" dirty="0">
                <a:latin typeface="Arial Black" panose="020B0A04020102020204" pitchFamily="34" charset="0"/>
              </a:rPr>
              <a:t>to enter the </a:t>
            </a:r>
            <a:r>
              <a:rPr lang="en-US" sz="5700" b="1" dirty="0">
                <a:latin typeface="Arial Black" panose="020B0A04020102020204" pitchFamily="34" charset="0"/>
              </a:rPr>
              <a:t>uterus </a:t>
            </a:r>
            <a:r>
              <a:rPr lang="en-US" sz="5700" dirty="0">
                <a:latin typeface="Arial Black" panose="020B0A04020102020204" pitchFamily="34" charset="0"/>
              </a:rPr>
              <a:t>and fertilize an </a:t>
            </a:r>
            <a:r>
              <a:rPr lang="en-US" sz="5700" b="1" dirty="0">
                <a:latin typeface="Arial Black" panose="020B0A04020102020204" pitchFamily="34" charset="0"/>
              </a:rPr>
              <a:t>egg</a:t>
            </a:r>
            <a:endParaRPr lang="en-US" sz="5700" dirty="0">
              <a:latin typeface="Arial Black" panose="020B0A04020102020204" pitchFamily="34" charset="0"/>
            </a:endParaRPr>
          </a:p>
          <a:p>
            <a:pPr lvl="1" fontAlgn="base"/>
            <a:r>
              <a:rPr lang="en-US" sz="5700" dirty="0">
                <a:latin typeface="Arial Black" panose="020B0A04020102020204" pitchFamily="34" charset="0"/>
              </a:rPr>
              <a:t>They </a:t>
            </a:r>
            <a:r>
              <a:rPr lang="en-US" sz="5700" dirty="0">
                <a:solidFill>
                  <a:srgbClr val="FF0000"/>
                </a:solidFill>
                <a:latin typeface="Arial Black" panose="020B0A04020102020204" pitchFamily="34" charset="0"/>
              </a:rPr>
              <a:t>stop </a:t>
            </a:r>
            <a:r>
              <a:rPr lang="en-US" sz="5700" b="1" dirty="0">
                <a:solidFill>
                  <a:srgbClr val="FF0000"/>
                </a:solidFill>
                <a:latin typeface="Arial Black" panose="020B0A04020102020204" pitchFamily="34" charset="0"/>
              </a:rPr>
              <a:t>ovulation</a:t>
            </a:r>
            <a:r>
              <a:rPr lang="en-US" sz="5700" dirty="0">
                <a:latin typeface="Arial Black" panose="020B0A04020102020204" pitchFamily="34" charset="0"/>
              </a:rPr>
              <a:t>, but they do not do so consistently. About 40% of women who use progestin-only pills will continue to ovulate</a:t>
            </a:r>
          </a:p>
          <a:p>
            <a:pPr lvl="1" fontAlgn="base"/>
            <a:r>
              <a:rPr lang="en-US" sz="5700" dirty="0">
                <a:latin typeface="Arial Black" panose="020B0A04020102020204" pitchFamily="34" charset="0"/>
              </a:rPr>
              <a:t>They </a:t>
            </a:r>
            <a:r>
              <a:rPr lang="en-US" sz="5700" dirty="0">
                <a:solidFill>
                  <a:srgbClr val="FF0000"/>
                </a:solidFill>
                <a:latin typeface="Arial Black" panose="020B0A04020102020204" pitchFamily="34" charset="0"/>
              </a:rPr>
              <a:t>thin the lining of the uterus</a:t>
            </a:r>
          </a:p>
          <a:p>
            <a:pPr fontAlgn="base"/>
            <a:r>
              <a:rPr lang="en-US" sz="57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endParaRPr lang="en-US" dirty="0"/>
          </a:p>
        </p:txBody>
      </p:sp>
      <p:pic>
        <p:nvPicPr>
          <p:cNvPr id="1026" name="Picture 2" descr="Image result for container of birth control mini pills">
            <a:extLst>
              <a:ext uri="{FF2B5EF4-FFF2-40B4-BE49-F238E27FC236}">
                <a16:creationId xmlns:a16="http://schemas.microsoft.com/office/drawing/2014/main" id="{EDFB0795-B821-4B3B-9E32-700A9F4A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89000"/>
            <a:ext cx="307975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24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37E4-B39C-439E-A749-EB42366C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4" y="258645"/>
            <a:ext cx="6945892" cy="15077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Combination Pills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(Progesterone and Estrogen)</a:t>
            </a:r>
          </a:p>
        </p:txBody>
      </p:sp>
      <p:pic>
        <p:nvPicPr>
          <p:cNvPr id="3074" name="Picture 2" descr="Image result for combination pill hormones">
            <a:extLst>
              <a:ext uri="{FF2B5EF4-FFF2-40B4-BE49-F238E27FC236}">
                <a16:creationId xmlns:a16="http://schemas.microsoft.com/office/drawing/2014/main" id="{2FA62179-B254-4D96-A94C-D2BE4F9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842000"/>
            <a:ext cx="5016500" cy="20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0A2904E6-AD68-4607-AE0B-E8703FBB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385276"/>
            <a:ext cx="5016500" cy="203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E9EB4B-7377-4473-AC00-1EFBA6FE855F}"/>
              </a:ext>
            </a:extLst>
          </p:cNvPr>
          <p:cNvSpPr/>
          <p:nvPr/>
        </p:nvSpPr>
        <p:spPr>
          <a:xfrm>
            <a:off x="279400" y="2032000"/>
            <a:ext cx="3657601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heightened levels of progesterone and estrogen </a:t>
            </a:r>
            <a:r>
              <a:rPr lang="en-US" sz="3600" b="1" dirty="0">
                <a:solidFill>
                  <a:srgbClr val="FF0000"/>
                </a:solidFill>
              </a:rPr>
              <a:t>suppress </a:t>
            </a:r>
            <a:r>
              <a:rPr lang="en-US" sz="3600" b="1" dirty="0"/>
              <a:t>FSH and LH from maturing and releasing another ova…</a:t>
            </a:r>
            <a:r>
              <a:rPr lang="en-US" sz="3600" b="1" dirty="0">
                <a:solidFill>
                  <a:srgbClr val="FF0000"/>
                </a:solidFill>
              </a:rPr>
              <a:t>no ovulation</a:t>
            </a:r>
          </a:p>
        </p:txBody>
      </p:sp>
    </p:spTree>
    <p:extLst>
      <p:ext uri="{BB962C8B-B14F-4D97-AF65-F5344CB8AC3E}">
        <p14:creationId xmlns:p14="http://schemas.microsoft.com/office/powerpoint/2010/main" val="235929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D204-CE8D-4014-8710-34C42F26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355600"/>
            <a:ext cx="6781800" cy="1295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I.U.D</a:t>
            </a:r>
          </a:p>
        </p:txBody>
      </p:sp>
      <p:pic>
        <p:nvPicPr>
          <p:cNvPr id="4098" name="Picture 2" descr="Image result for IUD">
            <a:extLst>
              <a:ext uri="{FF2B5EF4-FFF2-40B4-BE49-F238E27FC236}">
                <a16:creationId xmlns:a16="http://schemas.microsoft.com/office/drawing/2014/main" id="{A0E0AEAE-9FA9-43F2-84B3-4F04BC24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651000"/>
            <a:ext cx="6032500" cy="40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C073A9-ACEE-41F0-BF09-A5517F63BFCD}"/>
              </a:ext>
            </a:extLst>
          </p:cNvPr>
          <p:cNvSpPr/>
          <p:nvPr/>
        </p:nvSpPr>
        <p:spPr>
          <a:xfrm>
            <a:off x="6683375" y="660400"/>
            <a:ext cx="3349625" cy="7009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99% effective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Can be plastic with hormone release or copper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Prevent sperm from successfully making it through the uterus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Copper kills sperm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268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E89B-1A23-4777-A2F4-0C75D16A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4" y="18143"/>
            <a:ext cx="6945892" cy="15077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Birth Control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1122-ECDC-46A1-AA5B-11FF4489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8" y="2108200"/>
            <a:ext cx="4211781" cy="5572990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/>
              <a:t>Releases hormones through the skin</a:t>
            </a:r>
          </a:p>
          <a:p>
            <a:r>
              <a:rPr lang="en-US" sz="4200" dirty="0"/>
              <a:t>Contains estrogen and progesterone</a:t>
            </a:r>
          </a:p>
          <a:p>
            <a:r>
              <a:rPr lang="en-US" sz="4200" dirty="0"/>
              <a:t>Prevents ovulation and thickens cervical mucous</a:t>
            </a:r>
          </a:p>
          <a:p>
            <a:r>
              <a:rPr lang="en-US" sz="4200" dirty="0"/>
              <a:t>Put on new patch each week</a:t>
            </a:r>
          </a:p>
          <a:p>
            <a:r>
              <a:rPr lang="en-US" sz="42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  <a:endParaRPr lang="en-US" sz="4200" dirty="0"/>
          </a:p>
          <a:p>
            <a:endParaRPr lang="en-US" dirty="0"/>
          </a:p>
        </p:txBody>
      </p:sp>
      <p:pic>
        <p:nvPicPr>
          <p:cNvPr id="5122" name="Picture 2" descr="Image result for birth control patch">
            <a:extLst>
              <a:ext uri="{FF2B5EF4-FFF2-40B4-BE49-F238E27FC236}">
                <a16:creationId xmlns:a16="http://schemas.microsoft.com/office/drawing/2014/main" id="{9707AA2A-5709-4E8A-9A44-9B2C4110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71" y="1955800"/>
            <a:ext cx="4778964" cy="35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5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889" y="334518"/>
            <a:ext cx="7161658" cy="1362965"/>
          </a:xfrm>
          <a:custGeom>
            <a:avLst/>
            <a:gdLst/>
            <a:ahLst/>
            <a:cxnLst/>
            <a:rect l="0" t="0" r="0" b="0"/>
            <a:pathLst>
              <a:path w="7161658" h="1362965">
                <a:moveTo>
                  <a:pt x="1193673" y="0"/>
                </a:moveTo>
                <a:lnTo>
                  <a:pt x="6086856" y="0"/>
                </a:lnTo>
                <a:lnTo>
                  <a:pt x="6206744" y="4699"/>
                </a:lnTo>
                <a:lnTo>
                  <a:pt x="6421120" y="15875"/>
                </a:lnTo>
                <a:lnTo>
                  <a:pt x="6624193" y="38735"/>
                </a:lnTo>
                <a:lnTo>
                  <a:pt x="6719697" y="49911"/>
                </a:lnTo>
                <a:lnTo>
                  <a:pt x="6887337" y="81788"/>
                </a:lnTo>
                <a:lnTo>
                  <a:pt x="7006209" y="118110"/>
                </a:lnTo>
                <a:lnTo>
                  <a:pt x="7066153" y="138684"/>
                </a:lnTo>
                <a:lnTo>
                  <a:pt x="7126097" y="179451"/>
                </a:lnTo>
                <a:lnTo>
                  <a:pt x="7149465" y="202184"/>
                </a:lnTo>
                <a:lnTo>
                  <a:pt x="7149465" y="213487"/>
                </a:lnTo>
                <a:lnTo>
                  <a:pt x="7161657" y="227203"/>
                </a:lnTo>
                <a:lnTo>
                  <a:pt x="7161657" y="1135761"/>
                </a:lnTo>
                <a:lnTo>
                  <a:pt x="7149465" y="1147191"/>
                </a:lnTo>
                <a:lnTo>
                  <a:pt x="7149465" y="1158621"/>
                </a:lnTo>
                <a:lnTo>
                  <a:pt x="7126097" y="1181227"/>
                </a:lnTo>
                <a:lnTo>
                  <a:pt x="7066153" y="1221994"/>
                </a:lnTo>
                <a:lnTo>
                  <a:pt x="6947281" y="1260729"/>
                </a:lnTo>
                <a:lnTo>
                  <a:pt x="6887337" y="1278890"/>
                </a:lnTo>
                <a:lnTo>
                  <a:pt x="6719697" y="1310767"/>
                </a:lnTo>
                <a:lnTo>
                  <a:pt x="6528689" y="1333373"/>
                </a:lnTo>
                <a:lnTo>
                  <a:pt x="6421120" y="1344803"/>
                </a:lnTo>
                <a:lnTo>
                  <a:pt x="6206744" y="1356233"/>
                </a:lnTo>
                <a:lnTo>
                  <a:pt x="6086856" y="1360678"/>
                </a:lnTo>
                <a:lnTo>
                  <a:pt x="6027928" y="1360678"/>
                </a:lnTo>
                <a:lnTo>
                  <a:pt x="5967984" y="1362964"/>
                </a:lnTo>
                <a:lnTo>
                  <a:pt x="1193673" y="1362964"/>
                </a:lnTo>
                <a:lnTo>
                  <a:pt x="1121537" y="1360678"/>
                </a:lnTo>
                <a:lnTo>
                  <a:pt x="1062609" y="1360678"/>
                </a:lnTo>
                <a:lnTo>
                  <a:pt x="942721" y="1356233"/>
                </a:lnTo>
                <a:lnTo>
                  <a:pt x="728345" y="1344803"/>
                </a:lnTo>
                <a:lnTo>
                  <a:pt x="525272" y="1321943"/>
                </a:lnTo>
                <a:lnTo>
                  <a:pt x="429768" y="1310767"/>
                </a:lnTo>
                <a:lnTo>
                  <a:pt x="263144" y="1278890"/>
                </a:lnTo>
                <a:lnTo>
                  <a:pt x="143256" y="1242568"/>
                </a:lnTo>
                <a:lnTo>
                  <a:pt x="83312" y="1221994"/>
                </a:lnTo>
                <a:lnTo>
                  <a:pt x="24384" y="1181227"/>
                </a:lnTo>
                <a:lnTo>
                  <a:pt x="0" y="1158621"/>
                </a:lnTo>
                <a:lnTo>
                  <a:pt x="0" y="202184"/>
                </a:lnTo>
                <a:lnTo>
                  <a:pt x="24384" y="179451"/>
                </a:lnTo>
                <a:lnTo>
                  <a:pt x="83312" y="138684"/>
                </a:lnTo>
                <a:lnTo>
                  <a:pt x="203200" y="99949"/>
                </a:lnTo>
                <a:lnTo>
                  <a:pt x="263144" y="81788"/>
                </a:lnTo>
                <a:lnTo>
                  <a:pt x="429768" y="49911"/>
                </a:lnTo>
                <a:lnTo>
                  <a:pt x="620649" y="27305"/>
                </a:lnTo>
                <a:lnTo>
                  <a:pt x="728345" y="15875"/>
                </a:lnTo>
                <a:lnTo>
                  <a:pt x="942721" y="4699"/>
                </a:lnTo>
                <a:lnTo>
                  <a:pt x="106260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95300"/>
            <a:ext cx="680529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Narrow - 48"/>
              </a:rPr>
              <a:t>4 steps of fertilization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3ED41D-17BF-422A-AE41-ED75BFBD0CCE}"/>
              </a:ext>
            </a:extLst>
          </p:cNvPr>
          <p:cNvSpPr/>
          <p:nvPr/>
        </p:nvSpPr>
        <p:spPr>
          <a:xfrm>
            <a:off x="254000" y="5155927"/>
            <a:ext cx="9652000" cy="344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Sperm binding </a:t>
            </a:r>
            <a:r>
              <a:rPr lang="en-US" sz="3600" dirty="0"/>
              <a:t>(to zona </a:t>
            </a:r>
            <a:r>
              <a:rPr lang="en-US" sz="3600" dirty="0" err="1"/>
              <a:t>pellicida</a:t>
            </a:r>
            <a:r>
              <a:rPr lang="en-US" sz="3600" dirty="0"/>
              <a:t>)</a:t>
            </a:r>
          </a:p>
          <a:p>
            <a:pPr marL="342900" indent="-342900" algn="ctr"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Acrosome reaction </a:t>
            </a:r>
            <a:r>
              <a:rPr lang="en-US" sz="3600" dirty="0"/>
              <a:t>(sperm enzymes)</a:t>
            </a:r>
          </a:p>
          <a:p>
            <a:pPr marL="342900" indent="-342900" algn="ctr"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Cortical reaction </a:t>
            </a:r>
            <a:r>
              <a:rPr lang="en-US" sz="3600" dirty="0"/>
              <a:t>(prevent polyspermy)</a:t>
            </a:r>
          </a:p>
          <a:p>
            <a:pPr marL="342900" indent="-342900" algn="ctr"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Genetic transfer </a:t>
            </a:r>
            <a:r>
              <a:rPr lang="en-US" sz="3600" dirty="0"/>
              <a:t>(male DNA to ova)</a:t>
            </a:r>
          </a:p>
        </p:txBody>
      </p:sp>
      <p:pic>
        <p:nvPicPr>
          <p:cNvPr id="1026" name="Picture 2" descr="Image result for sperm binding">
            <a:extLst>
              <a:ext uri="{FF2B5EF4-FFF2-40B4-BE49-F238E27FC236}">
                <a16:creationId xmlns:a16="http://schemas.microsoft.com/office/drawing/2014/main" id="{3AAE06A6-88DD-4E86-84EF-7EF4F7A5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711997"/>
            <a:ext cx="3719567" cy="298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33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CFF9-E6E9-4468-9F35-EC65D4E7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88" y="397411"/>
            <a:ext cx="8000997" cy="108655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Sterilization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0420A1-46B5-468F-BC91-7B24C9365C1D}"/>
              </a:ext>
            </a:extLst>
          </p:cNvPr>
          <p:cNvSpPr/>
          <p:nvPr/>
        </p:nvSpPr>
        <p:spPr>
          <a:xfrm>
            <a:off x="1151729" y="1421267"/>
            <a:ext cx="3227294" cy="368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b="1" dirty="0"/>
              <a:t>Vasectomy</a:t>
            </a:r>
          </a:p>
          <a:p>
            <a:pPr algn="ctr"/>
            <a:r>
              <a:rPr lang="en-US" sz="2333" b="1" dirty="0"/>
              <a:t>Males</a:t>
            </a:r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007654-F4D1-47D3-BC86-4FAF52F780C0}"/>
              </a:ext>
            </a:extLst>
          </p:cNvPr>
          <p:cNvSpPr/>
          <p:nvPr/>
        </p:nvSpPr>
        <p:spPr>
          <a:xfrm>
            <a:off x="6383820" y="1318486"/>
            <a:ext cx="3227294" cy="368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b="1" dirty="0"/>
              <a:t>Tubal Ligation</a:t>
            </a:r>
          </a:p>
          <a:p>
            <a:pPr algn="ctr"/>
            <a:r>
              <a:rPr lang="en-US" sz="2333" b="1" dirty="0"/>
              <a:t>Females</a:t>
            </a:r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  <a:p>
            <a:pPr algn="ctr"/>
            <a:endParaRPr lang="en-US" sz="2333" b="1" dirty="0"/>
          </a:p>
        </p:txBody>
      </p:sp>
      <p:pic>
        <p:nvPicPr>
          <p:cNvPr id="6148" name="Picture 4" descr="Image result for vasectomy">
            <a:extLst>
              <a:ext uri="{FF2B5EF4-FFF2-40B4-BE49-F238E27FC236}">
                <a16:creationId xmlns:a16="http://schemas.microsoft.com/office/drawing/2014/main" id="{4948DEA0-44F1-41B1-B9B9-7EFC9E15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5" y="3002871"/>
            <a:ext cx="4494523" cy="344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ubal ligation">
            <a:extLst>
              <a:ext uri="{FF2B5EF4-FFF2-40B4-BE49-F238E27FC236}">
                <a16:creationId xmlns:a16="http://schemas.microsoft.com/office/drawing/2014/main" id="{6196827E-E417-4B3F-A9DF-FA173033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5" y="3010127"/>
            <a:ext cx="5152965" cy="344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80C58A5-BC5C-4334-9A30-8BCEFC591E38}"/>
              </a:ext>
            </a:extLst>
          </p:cNvPr>
          <p:cNvSpPr/>
          <p:nvPr/>
        </p:nvSpPr>
        <p:spPr>
          <a:xfrm>
            <a:off x="268189" y="736600"/>
            <a:ext cx="2248798" cy="946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NO STI PROTECTION</a:t>
            </a:r>
          </a:p>
        </p:txBody>
      </p:sp>
    </p:spTree>
    <p:extLst>
      <p:ext uri="{BB962C8B-B14F-4D97-AF65-F5344CB8AC3E}">
        <p14:creationId xmlns:p14="http://schemas.microsoft.com/office/powerpoint/2010/main" val="4190412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1609-B996-4003-AC0D-FB147677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4" y="279400"/>
            <a:ext cx="6945892" cy="1507790"/>
          </a:xfrm>
        </p:spPr>
        <p:txBody>
          <a:bodyPr>
            <a:normAutofit/>
          </a:bodyPr>
          <a:lstStyle/>
          <a:p>
            <a:r>
              <a:rPr lang="en-US" sz="4000" b="1" dirty="0"/>
              <a:t>Nexplanon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A3546-35AC-4D4F-9D39-EBD89B50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6" y="1787190"/>
            <a:ext cx="4729193" cy="5179467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Implant in the arm</a:t>
            </a:r>
          </a:p>
          <a:p>
            <a:r>
              <a:rPr lang="en-US" sz="4800" dirty="0"/>
              <a:t>Releases </a:t>
            </a:r>
            <a:r>
              <a:rPr lang="en-US" sz="4800" dirty="0" err="1"/>
              <a:t>progestine</a:t>
            </a:r>
            <a:endParaRPr lang="en-US" sz="4800" dirty="0"/>
          </a:p>
          <a:p>
            <a:r>
              <a:rPr lang="en-US" sz="4800" dirty="0"/>
              <a:t>Lasts 5 years</a:t>
            </a:r>
          </a:p>
          <a:p>
            <a:r>
              <a:rPr lang="en-US" sz="4800" dirty="0"/>
              <a:t>Doctor implants</a:t>
            </a:r>
          </a:p>
          <a:p>
            <a:r>
              <a:rPr lang="en-US" sz="48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mage result for birth control arm implant">
            <a:extLst>
              <a:ext uri="{FF2B5EF4-FFF2-40B4-BE49-F238E27FC236}">
                <a16:creationId xmlns:a16="http://schemas.microsoft.com/office/drawing/2014/main" id="{A344E71E-1B3C-4073-8A9E-F8E5774E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787190"/>
            <a:ext cx="3794156" cy="343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04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17AE-4944-4177-854E-682E1FD7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54" y="127000"/>
            <a:ext cx="6945892" cy="15077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Diaphragm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CBD8-BFC2-4902-BF6D-800A7366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270000"/>
            <a:ext cx="41148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Acts as a barrier to prevent sperm from going up uterus</a:t>
            </a:r>
          </a:p>
          <a:p>
            <a:r>
              <a:rPr lang="en-US" sz="3600" dirty="0"/>
              <a:t>Used in conjunction with spermicidal jelly which contains a chemical which will kills sperm</a:t>
            </a:r>
          </a:p>
          <a:p>
            <a:r>
              <a:rPr lang="en-US" sz="36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91296-65F6-49A0-93E2-C89B1736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2443411"/>
            <a:ext cx="5389563" cy="35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2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FEC2-58C9-4389-9C28-9E57B44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23" y="0"/>
            <a:ext cx="6945892" cy="15077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38BA-F117-4DE7-AF90-50F3689B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48" y="1169057"/>
            <a:ext cx="9395351" cy="4958659"/>
          </a:xfrm>
        </p:spPr>
        <p:txBody>
          <a:bodyPr/>
          <a:lstStyle/>
          <a:p>
            <a:r>
              <a:rPr lang="en-US" sz="3600" dirty="0"/>
              <a:t>The only form of contraception which has SOME protection against STI infections</a:t>
            </a:r>
          </a:p>
          <a:p>
            <a:r>
              <a:rPr lang="en-US" sz="3600" dirty="0"/>
              <a:t>Acts as a barrier so that gametes do not meet. If gametes do not meet, fertilization can not occur</a:t>
            </a:r>
          </a:p>
          <a:p>
            <a:endParaRPr lang="en-US" dirty="0"/>
          </a:p>
        </p:txBody>
      </p:sp>
      <p:pic>
        <p:nvPicPr>
          <p:cNvPr id="2050" name="Picture 2" descr="Image result for male condom">
            <a:extLst>
              <a:ext uri="{FF2B5EF4-FFF2-40B4-BE49-F238E27FC236}">
                <a16:creationId xmlns:a16="http://schemas.microsoft.com/office/drawing/2014/main" id="{F8F66FF3-F4C4-4C70-8A37-D2CDE694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5" y="4889061"/>
            <a:ext cx="3819365" cy="28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emale condom">
            <a:extLst>
              <a:ext uri="{FF2B5EF4-FFF2-40B4-BE49-F238E27FC236}">
                <a16:creationId xmlns:a16="http://schemas.microsoft.com/office/drawing/2014/main" id="{93545323-FDC5-43F7-B23D-DB41718B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79" y="4732698"/>
            <a:ext cx="2697554" cy="30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473D5F-7C50-48E4-887C-5BB01185A12F}"/>
              </a:ext>
            </a:extLst>
          </p:cNvPr>
          <p:cNvSpPr/>
          <p:nvPr/>
        </p:nvSpPr>
        <p:spPr>
          <a:xfrm>
            <a:off x="1696644" y="7673730"/>
            <a:ext cx="2697555" cy="935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Male Condom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1C270B-34D4-4C1E-991B-8F7DEBBCCF1C}"/>
              </a:ext>
            </a:extLst>
          </p:cNvPr>
          <p:cNvSpPr/>
          <p:nvPr/>
        </p:nvSpPr>
        <p:spPr>
          <a:xfrm>
            <a:off x="5765803" y="7673730"/>
            <a:ext cx="3133562" cy="935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Female Condom</a:t>
            </a:r>
          </a:p>
        </p:txBody>
      </p:sp>
    </p:spTree>
    <p:extLst>
      <p:ext uri="{BB962C8B-B14F-4D97-AF65-F5344CB8AC3E}">
        <p14:creationId xmlns:p14="http://schemas.microsoft.com/office/powerpoint/2010/main" val="601157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2238-DCA5-43E2-B542-33289756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1F5A-5D3E-4C8A-9494-2FE4F623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96684"/>
            <a:ext cx="9448800" cy="4958659"/>
          </a:xfrm>
        </p:spPr>
        <p:txBody>
          <a:bodyPr>
            <a:normAutofit/>
          </a:bodyPr>
          <a:lstStyle/>
          <a:p>
            <a:r>
              <a:rPr lang="en-US" sz="3600" dirty="0"/>
              <a:t>Complete the female Reproduction Worksheet (from last class) and check answer key on website</a:t>
            </a:r>
          </a:p>
          <a:p>
            <a:r>
              <a:rPr lang="en-US" sz="3600" dirty="0"/>
              <a:t>Complete the UNIT REVIEW (handed out today)</a:t>
            </a:r>
          </a:p>
          <a:p>
            <a:r>
              <a:rPr lang="en-US" sz="3600" dirty="0"/>
              <a:t>Study for final 30 minutes each evening</a:t>
            </a:r>
          </a:p>
        </p:txBody>
      </p:sp>
    </p:spTree>
    <p:extLst>
      <p:ext uri="{BB962C8B-B14F-4D97-AF65-F5344CB8AC3E}">
        <p14:creationId xmlns:p14="http://schemas.microsoft.com/office/powerpoint/2010/main" val="54972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243582" y="173482"/>
            <a:ext cx="5687061" cy="1115061"/>
          </a:xfrm>
          <a:custGeom>
            <a:avLst/>
            <a:gdLst/>
            <a:ahLst/>
            <a:cxnLst/>
            <a:rect l="0" t="0" r="0" b="0"/>
            <a:pathLst>
              <a:path w="5687061" h="1115061">
                <a:moveTo>
                  <a:pt x="947801" y="0"/>
                </a:moveTo>
                <a:lnTo>
                  <a:pt x="4833620" y="0"/>
                </a:lnTo>
                <a:lnTo>
                  <a:pt x="4928870" y="3810"/>
                </a:lnTo>
                <a:lnTo>
                  <a:pt x="5099050" y="12954"/>
                </a:lnTo>
                <a:lnTo>
                  <a:pt x="5260340" y="31623"/>
                </a:lnTo>
                <a:lnTo>
                  <a:pt x="5336159" y="40767"/>
                </a:lnTo>
                <a:lnTo>
                  <a:pt x="5469255" y="66929"/>
                </a:lnTo>
                <a:lnTo>
                  <a:pt x="5563743" y="96647"/>
                </a:lnTo>
                <a:lnTo>
                  <a:pt x="5611241" y="113411"/>
                </a:lnTo>
                <a:lnTo>
                  <a:pt x="5658866" y="146812"/>
                </a:lnTo>
                <a:lnTo>
                  <a:pt x="5677408" y="165481"/>
                </a:lnTo>
                <a:lnTo>
                  <a:pt x="5677408" y="174625"/>
                </a:lnTo>
                <a:lnTo>
                  <a:pt x="5687060" y="185801"/>
                </a:lnTo>
                <a:lnTo>
                  <a:pt x="5687060" y="929259"/>
                </a:lnTo>
                <a:lnTo>
                  <a:pt x="5677408" y="938530"/>
                </a:lnTo>
                <a:lnTo>
                  <a:pt x="5677408" y="947928"/>
                </a:lnTo>
                <a:lnTo>
                  <a:pt x="5658866" y="966470"/>
                </a:lnTo>
                <a:lnTo>
                  <a:pt x="5611241" y="999744"/>
                </a:lnTo>
                <a:lnTo>
                  <a:pt x="5516880" y="1031367"/>
                </a:lnTo>
                <a:lnTo>
                  <a:pt x="5469255" y="1046353"/>
                </a:lnTo>
                <a:lnTo>
                  <a:pt x="5336159" y="1072388"/>
                </a:lnTo>
                <a:lnTo>
                  <a:pt x="5184521" y="1090930"/>
                </a:lnTo>
                <a:lnTo>
                  <a:pt x="5099050" y="1100201"/>
                </a:lnTo>
                <a:lnTo>
                  <a:pt x="4928870" y="1109599"/>
                </a:lnTo>
                <a:lnTo>
                  <a:pt x="4833620" y="1113155"/>
                </a:lnTo>
                <a:lnTo>
                  <a:pt x="4786884" y="1113155"/>
                </a:lnTo>
                <a:lnTo>
                  <a:pt x="4739259" y="1115060"/>
                </a:lnTo>
                <a:lnTo>
                  <a:pt x="947801" y="1115060"/>
                </a:lnTo>
                <a:lnTo>
                  <a:pt x="890524" y="1113155"/>
                </a:lnTo>
                <a:lnTo>
                  <a:pt x="843788" y="1113155"/>
                </a:lnTo>
                <a:lnTo>
                  <a:pt x="748538" y="1109599"/>
                </a:lnTo>
                <a:lnTo>
                  <a:pt x="578358" y="1100201"/>
                </a:lnTo>
                <a:lnTo>
                  <a:pt x="417068" y="1081532"/>
                </a:lnTo>
                <a:lnTo>
                  <a:pt x="341249" y="1072388"/>
                </a:lnTo>
                <a:lnTo>
                  <a:pt x="208915" y="1046353"/>
                </a:lnTo>
                <a:lnTo>
                  <a:pt x="113665" y="1016508"/>
                </a:lnTo>
                <a:lnTo>
                  <a:pt x="66167" y="999744"/>
                </a:lnTo>
                <a:lnTo>
                  <a:pt x="19304" y="966470"/>
                </a:lnTo>
                <a:lnTo>
                  <a:pt x="0" y="947928"/>
                </a:lnTo>
                <a:lnTo>
                  <a:pt x="0" y="165481"/>
                </a:lnTo>
                <a:lnTo>
                  <a:pt x="19304" y="146812"/>
                </a:lnTo>
                <a:lnTo>
                  <a:pt x="66167" y="113411"/>
                </a:lnTo>
                <a:lnTo>
                  <a:pt x="161290" y="81788"/>
                </a:lnTo>
                <a:lnTo>
                  <a:pt x="208915" y="66929"/>
                </a:lnTo>
                <a:lnTo>
                  <a:pt x="341249" y="40767"/>
                </a:lnTo>
                <a:lnTo>
                  <a:pt x="492887" y="22225"/>
                </a:lnTo>
                <a:lnTo>
                  <a:pt x="578358" y="12954"/>
                </a:lnTo>
                <a:lnTo>
                  <a:pt x="748538" y="3810"/>
                </a:lnTo>
                <a:lnTo>
                  <a:pt x="84378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6200" y="368300"/>
            <a:ext cx="5083048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 - 24"/>
              </a:rPr>
              <a:t>Development of a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 - 24"/>
              </a:rPr>
              <a:t>Zygote to Embryo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54ED28-298C-43E3-8CB5-232456D72431}"/>
              </a:ext>
            </a:extLst>
          </p:cNvPr>
          <p:cNvSpPr/>
          <p:nvPr/>
        </p:nvSpPr>
        <p:spPr>
          <a:xfrm>
            <a:off x="660400" y="7975600"/>
            <a:ext cx="914400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Ova </a:t>
            </a:r>
            <a:r>
              <a:rPr lang="en-US" sz="3200" dirty="0">
                <a:sym typeface="Wingdings" panose="05000000000000000000" pitchFamily="2" charset="2"/>
              </a:rPr>
              <a:t> Zygote  Cleavage  Morula  Blastula  Gastrula  Embryo  Fetus</a:t>
            </a:r>
            <a:endParaRPr lang="en-US" sz="32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D23E782-53E4-475E-AAC4-0019A4B9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18153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243582" y="173482"/>
            <a:ext cx="5687061" cy="1115061"/>
          </a:xfrm>
          <a:custGeom>
            <a:avLst/>
            <a:gdLst/>
            <a:ahLst/>
            <a:cxnLst/>
            <a:rect l="0" t="0" r="0" b="0"/>
            <a:pathLst>
              <a:path w="5687061" h="1115061">
                <a:moveTo>
                  <a:pt x="947801" y="0"/>
                </a:moveTo>
                <a:lnTo>
                  <a:pt x="4833620" y="0"/>
                </a:lnTo>
                <a:lnTo>
                  <a:pt x="4928870" y="3810"/>
                </a:lnTo>
                <a:lnTo>
                  <a:pt x="5099050" y="12954"/>
                </a:lnTo>
                <a:lnTo>
                  <a:pt x="5260340" y="31623"/>
                </a:lnTo>
                <a:lnTo>
                  <a:pt x="5336159" y="40767"/>
                </a:lnTo>
                <a:lnTo>
                  <a:pt x="5469255" y="66929"/>
                </a:lnTo>
                <a:lnTo>
                  <a:pt x="5563743" y="96647"/>
                </a:lnTo>
                <a:lnTo>
                  <a:pt x="5611241" y="113411"/>
                </a:lnTo>
                <a:lnTo>
                  <a:pt x="5658866" y="146812"/>
                </a:lnTo>
                <a:lnTo>
                  <a:pt x="5677408" y="165481"/>
                </a:lnTo>
                <a:lnTo>
                  <a:pt x="5677408" y="174625"/>
                </a:lnTo>
                <a:lnTo>
                  <a:pt x="5687060" y="185801"/>
                </a:lnTo>
                <a:lnTo>
                  <a:pt x="5687060" y="929259"/>
                </a:lnTo>
                <a:lnTo>
                  <a:pt x="5677408" y="938530"/>
                </a:lnTo>
                <a:lnTo>
                  <a:pt x="5677408" y="947928"/>
                </a:lnTo>
                <a:lnTo>
                  <a:pt x="5658866" y="966470"/>
                </a:lnTo>
                <a:lnTo>
                  <a:pt x="5611241" y="999744"/>
                </a:lnTo>
                <a:lnTo>
                  <a:pt x="5516880" y="1031367"/>
                </a:lnTo>
                <a:lnTo>
                  <a:pt x="5469255" y="1046353"/>
                </a:lnTo>
                <a:lnTo>
                  <a:pt x="5336159" y="1072388"/>
                </a:lnTo>
                <a:lnTo>
                  <a:pt x="5184521" y="1090930"/>
                </a:lnTo>
                <a:lnTo>
                  <a:pt x="5099050" y="1100201"/>
                </a:lnTo>
                <a:lnTo>
                  <a:pt x="4928870" y="1109599"/>
                </a:lnTo>
                <a:lnTo>
                  <a:pt x="4833620" y="1113155"/>
                </a:lnTo>
                <a:lnTo>
                  <a:pt x="4786884" y="1113155"/>
                </a:lnTo>
                <a:lnTo>
                  <a:pt x="4739259" y="1115060"/>
                </a:lnTo>
                <a:lnTo>
                  <a:pt x="947801" y="1115060"/>
                </a:lnTo>
                <a:lnTo>
                  <a:pt x="890524" y="1113155"/>
                </a:lnTo>
                <a:lnTo>
                  <a:pt x="843788" y="1113155"/>
                </a:lnTo>
                <a:lnTo>
                  <a:pt x="748538" y="1109599"/>
                </a:lnTo>
                <a:lnTo>
                  <a:pt x="578358" y="1100201"/>
                </a:lnTo>
                <a:lnTo>
                  <a:pt x="417068" y="1081532"/>
                </a:lnTo>
                <a:lnTo>
                  <a:pt x="341249" y="1072388"/>
                </a:lnTo>
                <a:lnTo>
                  <a:pt x="208915" y="1046353"/>
                </a:lnTo>
                <a:lnTo>
                  <a:pt x="113665" y="1016508"/>
                </a:lnTo>
                <a:lnTo>
                  <a:pt x="66167" y="999744"/>
                </a:lnTo>
                <a:lnTo>
                  <a:pt x="19304" y="966470"/>
                </a:lnTo>
                <a:lnTo>
                  <a:pt x="0" y="947928"/>
                </a:lnTo>
                <a:lnTo>
                  <a:pt x="0" y="165481"/>
                </a:lnTo>
                <a:lnTo>
                  <a:pt x="19304" y="146812"/>
                </a:lnTo>
                <a:lnTo>
                  <a:pt x="66167" y="113411"/>
                </a:lnTo>
                <a:lnTo>
                  <a:pt x="161290" y="81788"/>
                </a:lnTo>
                <a:lnTo>
                  <a:pt x="208915" y="66929"/>
                </a:lnTo>
                <a:lnTo>
                  <a:pt x="341249" y="40767"/>
                </a:lnTo>
                <a:lnTo>
                  <a:pt x="492887" y="22225"/>
                </a:lnTo>
                <a:lnTo>
                  <a:pt x="578358" y="12954"/>
                </a:lnTo>
                <a:lnTo>
                  <a:pt x="748538" y="3810"/>
                </a:lnTo>
                <a:lnTo>
                  <a:pt x="84378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6200" y="368300"/>
            <a:ext cx="5083048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 - 24"/>
              </a:rPr>
              <a:t>Early Embryology</a:t>
            </a:r>
          </a:p>
        </p:txBody>
      </p:sp>
      <p:pic>
        <p:nvPicPr>
          <p:cNvPr id="2" name="Picture 2" descr="Image result for stages of embryogenesis">
            <a:extLst>
              <a:ext uri="{FF2B5EF4-FFF2-40B4-BE49-F238E27FC236}">
                <a16:creationId xmlns:a16="http://schemas.microsoft.com/office/drawing/2014/main" id="{D097EA2E-31A5-48A5-AB71-0D492D18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9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43582" y="173482"/>
            <a:ext cx="5687061" cy="1115061"/>
          </a:xfrm>
          <a:custGeom>
            <a:avLst/>
            <a:gdLst/>
            <a:ahLst/>
            <a:cxnLst/>
            <a:rect l="0" t="0" r="0" b="0"/>
            <a:pathLst>
              <a:path w="5687061" h="1115061">
                <a:moveTo>
                  <a:pt x="947801" y="0"/>
                </a:moveTo>
                <a:lnTo>
                  <a:pt x="4833620" y="0"/>
                </a:lnTo>
                <a:lnTo>
                  <a:pt x="4928870" y="3810"/>
                </a:lnTo>
                <a:lnTo>
                  <a:pt x="5099050" y="12954"/>
                </a:lnTo>
                <a:lnTo>
                  <a:pt x="5260340" y="31623"/>
                </a:lnTo>
                <a:lnTo>
                  <a:pt x="5336159" y="40767"/>
                </a:lnTo>
                <a:lnTo>
                  <a:pt x="5469255" y="66929"/>
                </a:lnTo>
                <a:lnTo>
                  <a:pt x="5563743" y="96647"/>
                </a:lnTo>
                <a:lnTo>
                  <a:pt x="5611241" y="113411"/>
                </a:lnTo>
                <a:lnTo>
                  <a:pt x="5658866" y="146812"/>
                </a:lnTo>
                <a:lnTo>
                  <a:pt x="5677408" y="165481"/>
                </a:lnTo>
                <a:lnTo>
                  <a:pt x="5677408" y="174625"/>
                </a:lnTo>
                <a:lnTo>
                  <a:pt x="5687060" y="185801"/>
                </a:lnTo>
                <a:lnTo>
                  <a:pt x="5687060" y="929259"/>
                </a:lnTo>
                <a:lnTo>
                  <a:pt x="5677408" y="938530"/>
                </a:lnTo>
                <a:lnTo>
                  <a:pt x="5677408" y="947928"/>
                </a:lnTo>
                <a:lnTo>
                  <a:pt x="5658866" y="966470"/>
                </a:lnTo>
                <a:lnTo>
                  <a:pt x="5611241" y="999744"/>
                </a:lnTo>
                <a:lnTo>
                  <a:pt x="5516880" y="1031367"/>
                </a:lnTo>
                <a:lnTo>
                  <a:pt x="5469255" y="1046353"/>
                </a:lnTo>
                <a:lnTo>
                  <a:pt x="5336159" y="1072388"/>
                </a:lnTo>
                <a:lnTo>
                  <a:pt x="5184521" y="1090930"/>
                </a:lnTo>
                <a:lnTo>
                  <a:pt x="5099050" y="1100201"/>
                </a:lnTo>
                <a:lnTo>
                  <a:pt x="4928870" y="1109599"/>
                </a:lnTo>
                <a:lnTo>
                  <a:pt x="4833620" y="1113155"/>
                </a:lnTo>
                <a:lnTo>
                  <a:pt x="4786884" y="1113155"/>
                </a:lnTo>
                <a:lnTo>
                  <a:pt x="4739259" y="1115060"/>
                </a:lnTo>
                <a:lnTo>
                  <a:pt x="947801" y="1115060"/>
                </a:lnTo>
                <a:lnTo>
                  <a:pt x="890524" y="1113155"/>
                </a:lnTo>
                <a:lnTo>
                  <a:pt x="843788" y="1113155"/>
                </a:lnTo>
                <a:lnTo>
                  <a:pt x="748538" y="1109599"/>
                </a:lnTo>
                <a:lnTo>
                  <a:pt x="578358" y="1100201"/>
                </a:lnTo>
                <a:lnTo>
                  <a:pt x="417068" y="1081532"/>
                </a:lnTo>
                <a:lnTo>
                  <a:pt x="341249" y="1072388"/>
                </a:lnTo>
                <a:lnTo>
                  <a:pt x="208915" y="1046353"/>
                </a:lnTo>
                <a:lnTo>
                  <a:pt x="113665" y="1016508"/>
                </a:lnTo>
                <a:lnTo>
                  <a:pt x="66167" y="999744"/>
                </a:lnTo>
                <a:lnTo>
                  <a:pt x="19304" y="966470"/>
                </a:lnTo>
                <a:lnTo>
                  <a:pt x="0" y="947928"/>
                </a:lnTo>
                <a:lnTo>
                  <a:pt x="0" y="165481"/>
                </a:lnTo>
                <a:lnTo>
                  <a:pt x="19304" y="146812"/>
                </a:lnTo>
                <a:lnTo>
                  <a:pt x="66167" y="113411"/>
                </a:lnTo>
                <a:lnTo>
                  <a:pt x="161290" y="81788"/>
                </a:lnTo>
                <a:lnTo>
                  <a:pt x="208915" y="66929"/>
                </a:lnTo>
                <a:lnTo>
                  <a:pt x="341249" y="40767"/>
                </a:lnTo>
                <a:lnTo>
                  <a:pt x="492887" y="22225"/>
                </a:lnTo>
                <a:lnTo>
                  <a:pt x="578358" y="12954"/>
                </a:lnTo>
                <a:lnTo>
                  <a:pt x="748538" y="3810"/>
                </a:lnTo>
                <a:lnTo>
                  <a:pt x="84378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6200" y="368300"/>
            <a:ext cx="508304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 - 24"/>
              </a:rPr>
              <a:t>Gastrulation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308600"/>
            <a:ext cx="6690741" cy="4155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79400" y="1358900"/>
            <a:ext cx="9716643" cy="4893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 Black - 22"/>
              </a:rPr>
              <a:t>The process where the single layers blastula folds into a three layers gastrula.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 Black - 22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 Black - 22"/>
              </a:rPr>
              <a:t>Ectoderm becomes skin and nervous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Arial Black - 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 Black - 22"/>
              </a:rPr>
              <a:t>Mesoderm becomes skeletal system, heart, circulatory vessels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Arial Black - 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 Black - 22"/>
              </a:rPr>
              <a:t>Endoderm becomes digestive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Arial Black - 22"/>
            </a:endParaRPr>
          </a:p>
          <a:p>
            <a:endParaRPr lang="en-US" sz="1600" b="1" dirty="0">
              <a:solidFill>
                <a:srgbClr val="000000"/>
              </a:solidFill>
              <a:latin typeface="Arial Black - 22"/>
            </a:endParaRPr>
          </a:p>
          <a:p>
            <a:endParaRPr lang="en-US" sz="1600" b="1" dirty="0">
              <a:solidFill>
                <a:srgbClr val="000000"/>
              </a:solidFill>
              <a:latin typeface="Arial Black - 22"/>
            </a:endParaRPr>
          </a:p>
        </p:txBody>
      </p:sp>
    </p:spTree>
    <p:extLst>
      <p:ext uri="{BB962C8B-B14F-4D97-AF65-F5344CB8AC3E}">
        <p14:creationId xmlns:p14="http://schemas.microsoft.com/office/powerpoint/2010/main" val="207730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43582" y="173482"/>
            <a:ext cx="5687061" cy="1115061"/>
          </a:xfrm>
          <a:custGeom>
            <a:avLst/>
            <a:gdLst/>
            <a:ahLst/>
            <a:cxnLst/>
            <a:rect l="0" t="0" r="0" b="0"/>
            <a:pathLst>
              <a:path w="5687061" h="1115061">
                <a:moveTo>
                  <a:pt x="947801" y="0"/>
                </a:moveTo>
                <a:lnTo>
                  <a:pt x="4833620" y="0"/>
                </a:lnTo>
                <a:lnTo>
                  <a:pt x="4928870" y="3810"/>
                </a:lnTo>
                <a:lnTo>
                  <a:pt x="5099050" y="12954"/>
                </a:lnTo>
                <a:lnTo>
                  <a:pt x="5260340" y="31623"/>
                </a:lnTo>
                <a:lnTo>
                  <a:pt x="5336159" y="40767"/>
                </a:lnTo>
                <a:lnTo>
                  <a:pt x="5469255" y="66929"/>
                </a:lnTo>
                <a:lnTo>
                  <a:pt x="5563743" y="96647"/>
                </a:lnTo>
                <a:lnTo>
                  <a:pt x="5611241" y="113411"/>
                </a:lnTo>
                <a:lnTo>
                  <a:pt x="5658866" y="146812"/>
                </a:lnTo>
                <a:lnTo>
                  <a:pt x="5677408" y="165481"/>
                </a:lnTo>
                <a:lnTo>
                  <a:pt x="5677408" y="174625"/>
                </a:lnTo>
                <a:lnTo>
                  <a:pt x="5687060" y="185801"/>
                </a:lnTo>
                <a:lnTo>
                  <a:pt x="5687060" y="929259"/>
                </a:lnTo>
                <a:lnTo>
                  <a:pt x="5677408" y="938530"/>
                </a:lnTo>
                <a:lnTo>
                  <a:pt x="5677408" y="947928"/>
                </a:lnTo>
                <a:lnTo>
                  <a:pt x="5658866" y="966470"/>
                </a:lnTo>
                <a:lnTo>
                  <a:pt x="5611241" y="999744"/>
                </a:lnTo>
                <a:lnTo>
                  <a:pt x="5516880" y="1031367"/>
                </a:lnTo>
                <a:lnTo>
                  <a:pt x="5469255" y="1046353"/>
                </a:lnTo>
                <a:lnTo>
                  <a:pt x="5336159" y="1072388"/>
                </a:lnTo>
                <a:lnTo>
                  <a:pt x="5184521" y="1090930"/>
                </a:lnTo>
                <a:lnTo>
                  <a:pt x="5099050" y="1100201"/>
                </a:lnTo>
                <a:lnTo>
                  <a:pt x="4928870" y="1109599"/>
                </a:lnTo>
                <a:lnTo>
                  <a:pt x="4833620" y="1113155"/>
                </a:lnTo>
                <a:lnTo>
                  <a:pt x="4786884" y="1113155"/>
                </a:lnTo>
                <a:lnTo>
                  <a:pt x="4739259" y="1115060"/>
                </a:lnTo>
                <a:lnTo>
                  <a:pt x="947801" y="1115060"/>
                </a:lnTo>
                <a:lnTo>
                  <a:pt x="890524" y="1113155"/>
                </a:lnTo>
                <a:lnTo>
                  <a:pt x="843788" y="1113155"/>
                </a:lnTo>
                <a:lnTo>
                  <a:pt x="748538" y="1109599"/>
                </a:lnTo>
                <a:lnTo>
                  <a:pt x="578358" y="1100201"/>
                </a:lnTo>
                <a:lnTo>
                  <a:pt x="417068" y="1081532"/>
                </a:lnTo>
                <a:lnTo>
                  <a:pt x="341249" y="1072388"/>
                </a:lnTo>
                <a:lnTo>
                  <a:pt x="208915" y="1046353"/>
                </a:lnTo>
                <a:lnTo>
                  <a:pt x="113665" y="1016508"/>
                </a:lnTo>
                <a:lnTo>
                  <a:pt x="66167" y="999744"/>
                </a:lnTo>
                <a:lnTo>
                  <a:pt x="19304" y="966470"/>
                </a:lnTo>
                <a:lnTo>
                  <a:pt x="0" y="947928"/>
                </a:lnTo>
                <a:lnTo>
                  <a:pt x="0" y="165481"/>
                </a:lnTo>
                <a:lnTo>
                  <a:pt x="19304" y="146812"/>
                </a:lnTo>
                <a:lnTo>
                  <a:pt x="66167" y="113411"/>
                </a:lnTo>
                <a:lnTo>
                  <a:pt x="161290" y="81788"/>
                </a:lnTo>
                <a:lnTo>
                  <a:pt x="208915" y="66929"/>
                </a:lnTo>
                <a:lnTo>
                  <a:pt x="341249" y="40767"/>
                </a:lnTo>
                <a:lnTo>
                  <a:pt x="492887" y="22225"/>
                </a:lnTo>
                <a:lnTo>
                  <a:pt x="578358" y="12954"/>
                </a:lnTo>
                <a:lnTo>
                  <a:pt x="748538" y="3810"/>
                </a:lnTo>
                <a:lnTo>
                  <a:pt x="84378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6200" y="368300"/>
            <a:ext cx="508304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 - 24"/>
              </a:rPr>
              <a:t>Gastrulation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12" y="1651000"/>
            <a:ext cx="7772400" cy="6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0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43582" y="173482"/>
            <a:ext cx="5687061" cy="1115061"/>
          </a:xfrm>
          <a:custGeom>
            <a:avLst/>
            <a:gdLst/>
            <a:ahLst/>
            <a:cxnLst/>
            <a:rect l="0" t="0" r="0" b="0"/>
            <a:pathLst>
              <a:path w="5687061" h="1115061">
                <a:moveTo>
                  <a:pt x="947801" y="0"/>
                </a:moveTo>
                <a:lnTo>
                  <a:pt x="4833620" y="0"/>
                </a:lnTo>
                <a:lnTo>
                  <a:pt x="4928870" y="3810"/>
                </a:lnTo>
                <a:lnTo>
                  <a:pt x="5099050" y="12954"/>
                </a:lnTo>
                <a:lnTo>
                  <a:pt x="5260340" y="31623"/>
                </a:lnTo>
                <a:lnTo>
                  <a:pt x="5336159" y="40767"/>
                </a:lnTo>
                <a:lnTo>
                  <a:pt x="5469255" y="66929"/>
                </a:lnTo>
                <a:lnTo>
                  <a:pt x="5563743" y="96647"/>
                </a:lnTo>
                <a:lnTo>
                  <a:pt x="5611241" y="113411"/>
                </a:lnTo>
                <a:lnTo>
                  <a:pt x="5658866" y="146812"/>
                </a:lnTo>
                <a:lnTo>
                  <a:pt x="5677408" y="165481"/>
                </a:lnTo>
                <a:lnTo>
                  <a:pt x="5677408" y="174625"/>
                </a:lnTo>
                <a:lnTo>
                  <a:pt x="5687060" y="185801"/>
                </a:lnTo>
                <a:lnTo>
                  <a:pt x="5687060" y="929259"/>
                </a:lnTo>
                <a:lnTo>
                  <a:pt x="5677408" y="938530"/>
                </a:lnTo>
                <a:lnTo>
                  <a:pt x="5677408" y="947928"/>
                </a:lnTo>
                <a:lnTo>
                  <a:pt x="5658866" y="966470"/>
                </a:lnTo>
                <a:lnTo>
                  <a:pt x="5611241" y="999744"/>
                </a:lnTo>
                <a:lnTo>
                  <a:pt x="5516880" y="1031367"/>
                </a:lnTo>
                <a:lnTo>
                  <a:pt x="5469255" y="1046353"/>
                </a:lnTo>
                <a:lnTo>
                  <a:pt x="5336159" y="1072388"/>
                </a:lnTo>
                <a:lnTo>
                  <a:pt x="5184521" y="1090930"/>
                </a:lnTo>
                <a:lnTo>
                  <a:pt x="5099050" y="1100201"/>
                </a:lnTo>
                <a:lnTo>
                  <a:pt x="4928870" y="1109599"/>
                </a:lnTo>
                <a:lnTo>
                  <a:pt x="4833620" y="1113155"/>
                </a:lnTo>
                <a:lnTo>
                  <a:pt x="4786884" y="1113155"/>
                </a:lnTo>
                <a:lnTo>
                  <a:pt x="4739259" y="1115060"/>
                </a:lnTo>
                <a:lnTo>
                  <a:pt x="947801" y="1115060"/>
                </a:lnTo>
                <a:lnTo>
                  <a:pt x="890524" y="1113155"/>
                </a:lnTo>
                <a:lnTo>
                  <a:pt x="843788" y="1113155"/>
                </a:lnTo>
                <a:lnTo>
                  <a:pt x="748538" y="1109599"/>
                </a:lnTo>
                <a:lnTo>
                  <a:pt x="578358" y="1100201"/>
                </a:lnTo>
                <a:lnTo>
                  <a:pt x="417068" y="1081532"/>
                </a:lnTo>
                <a:lnTo>
                  <a:pt x="341249" y="1072388"/>
                </a:lnTo>
                <a:lnTo>
                  <a:pt x="208915" y="1046353"/>
                </a:lnTo>
                <a:lnTo>
                  <a:pt x="113665" y="1016508"/>
                </a:lnTo>
                <a:lnTo>
                  <a:pt x="66167" y="999744"/>
                </a:lnTo>
                <a:lnTo>
                  <a:pt x="19304" y="966470"/>
                </a:lnTo>
                <a:lnTo>
                  <a:pt x="0" y="947928"/>
                </a:lnTo>
                <a:lnTo>
                  <a:pt x="0" y="165481"/>
                </a:lnTo>
                <a:lnTo>
                  <a:pt x="19304" y="146812"/>
                </a:lnTo>
                <a:lnTo>
                  <a:pt x="66167" y="113411"/>
                </a:lnTo>
                <a:lnTo>
                  <a:pt x="161290" y="81788"/>
                </a:lnTo>
                <a:lnTo>
                  <a:pt x="208915" y="66929"/>
                </a:lnTo>
                <a:lnTo>
                  <a:pt x="341249" y="40767"/>
                </a:lnTo>
                <a:lnTo>
                  <a:pt x="492887" y="22225"/>
                </a:lnTo>
                <a:lnTo>
                  <a:pt x="578358" y="12954"/>
                </a:lnTo>
                <a:lnTo>
                  <a:pt x="748538" y="3810"/>
                </a:lnTo>
                <a:lnTo>
                  <a:pt x="843788" y="0"/>
                </a:lnTo>
                <a:close/>
              </a:path>
            </a:pathLst>
          </a:custGeom>
          <a:solidFill>
            <a:srgbClr val="40E0D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6200" y="368300"/>
            <a:ext cx="5083048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 - 24"/>
              </a:rPr>
              <a:t>Gastrulation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" y="1528859"/>
            <a:ext cx="10160000" cy="4751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24" y="6451600"/>
            <a:ext cx="6124575" cy="32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801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831</TotalTime>
  <Words>918</Words>
  <Application>Microsoft Office PowerPoint</Application>
  <PresentationFormat>Custom</PresentationFormat>
  <Paragraphs>179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Arial Black - 72</vt:lpstr>
      <vt:lpstr>Broadway - 36</vt:lpstr>
      <vt:lpstr>Arial - 36</vt:lpstr>
      <vt:lpstr>Arial Black</vt:lpstr>
      <vt:lpstr>Arial Narrow - 48</vt:lpstr>
      <vt:lpstr>Arial - 48</vt:lpstr>
      <vt:lpstr>Elephant - 36</vt:lpstr>
      <vt:lpstr>Arial Black - 22</vt:lpstr>
      <vt:lpstr>Arial Black - 18</vt:lpstr>
      <vt:lpstr>Cooper Black - 48</vt:lpstr>
      <vt:lpstr>Aharoni</vt:lpstr>
      <vt:lpstr>Arial</vt:lpstr>
      <vt:lpstr>Arial Black - 24</vt:lpstr>
      <vt:lpstr>Daytona</vt:lpstr>
      <vt:lpstr>Elephant - 22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Contraception</vt:lpstr>
      <vt:lpstr>PowerPoint Presentation</vt:lpstr>
      <vt:lpstr>Birth Control Pills</vt:lpstr>
      <vt:lpstr>Mini Pills (Progestin only)</vt:lpstr>
      <vt:lpstr>Combination Pills  (Progesterone and Estrogen)</vt:lpstr>
      <vt:lpstr>I.U.D</vt:lpstr>
      <vt:lpstr>Birth Control Patch</vt:lpstr>
      <vt:lpstr>Sterilization</vt:lpstr>
      <vt:lpstr>Nexplanon</vt:lpstr>
      <vt:lpstr>Diaphragm</vt:lpstr>
      <vt:lpstr>Condoms</vt:lpstr>
      <vt:lpstr>Homework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36</cp:revision>
  <dcterms:created xsi:type="dcterms:W3CDTF">2019-01-11T16:45:22Z</dcterms:created>
  <dcterms:modified xsi:type="dcterms:W3CDTF">2021-01-18T22:09:02Z</dcterms:modified>
</cp:coreProperties>
</file>