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6" r:id="rId1"/>
  </p:sldMasterIdLst>
  <p:sldIdLst>
    <p:sldId id="256" r:id="rId2"/>
    <p:sldId id="257" r:id="rId3"/>
    <p:sldId id="258" r:id="rId4"/>
    <p:sldId id="278" r:id="rId5"/>
    <p:sldId id="259" r:id="rId6"/>
    <p:sldId id="261" r:id="rId7"/>
    <p:sldId id="260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0" r:id="rId21"/>
    <p:sldId id="273" r:id="rId22"/>
    <p:sldId id="275" r:id="rId23"/>
    <p:sldId id="277" r:id="rId24"/>
  </p:sldIdLst>
  <p:sldSz cx="10160000" cy="82296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Elephant" panose="02020904090505020303" pitchFamily="18" charset="0"/>
      <p:regular r:id="rId29"/>
      <p:italic r:id="rId30"/>
    </p:embeddedFont>
    <p:embeddedFont>
      <p:font typeface="Eras Bold ITC" panose="020B0907030504020204" pitchFamily="34" charset="0"/>
      <p:regular r:id="rId31"/>
    </p:embeddedFont>
    <p:embeddedFont>
      <p:font typeface="Footlight MT Light" panose="0204060206030A020304" pitchFamily="18" charset="0"/>
      <p:regular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Wingdings 3" panose="05040102010807070707" pitchFamily="18" charset="2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12" y="4"/>
      </p:cViewPr>
      <p:guideLst>
        <p:guide orient="horz" pos="2592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713" y="1737362"/>
            <a:ext cx="7356631" cy="399549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713" y="5732856"/>
            <a:ext cx="7356631" cy="103370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3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715" y="5760704"/>
            <a:ext cx="7356630" cy="680086"/>
          </a:xfrm>
        </p:spPr>
        <p:txBody>
          <a:bodyPr anchor="b">
            <a:normAutofit/>
          </a:bodyPr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2713" y="822960"/>
            <a:ext cx="7356631" cy="43687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714" y="6440790"/>
            <a:ext cx="7356629" cy="592454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713" y="1737360"/>
            <a:ext cx="7356631" cy="2377440"/>
          </a:xfrm>
        </p:spPr>
        <p:txBody>
          <a:bodyPr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713" y="4389120"/>
            <a:ext cx="7356631" cy="283464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51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677" y="1737361"/>
            <a:ext cx="6667832" cy="2781179"/>
          </a:xfrm>
        </p:spPr>
        <p:txBody>
          <a:bodyPr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16145" y="4518539"/>
            <a:ext cx="6055412" cy="41060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556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713" y="5220788"/>
            <a:ext cx="7356631" cy="2011680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775" y="1165504"/>
            <a:ext cx="668434" cy="217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555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7434" y="3136545"/>
            <a:ext cx="668434" cy="217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555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377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713" y="3749041"/>
            <a:ext cx="7356632" cy="1983816"/>
          </a:xfrm>
        </p:spPr>
        <p:txBody>
          <a:bodyPr anchor="b"/>
          <a:lstStyle>
            <a:lvl1pPr algn="l">
              <a:defRPr sz="444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713" y="5732857"/>
            <a:ext cx="7356631" cy="1032480"/>
          </a:xfrm>
        </p:spPr>
        <p:txBody>
          <a:bodyPr anchor="t"/>
          <a:lstStyle>
            <a:lvl1pPr marL="0" indent="0" algn="l">
              <a:buNone/>
              <a:defRPr sz="2222" cap="none">
                <a:solidFill>
                  <a:schemeClr val="accent1"/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594" y="2377440"/>
            <a:ext cx="2456361" cy="691514"/>
          </a:xfrm>
        </p:spPr>
        <p:txBody>
          <a:bodyPr anchor="b">
            <a:noAutofit/>
          </a:bodyPr>
          <a:lstStyle>
            <a:lvl1pPr marL="0" indent="0">
              <a:buNone/>
              <a:defRPr sz="2667" b="0">
                <a:solidFill>
                  <a:schemeClr val="accent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43861" y="3200400"/>
            <a:ext cx="2440093" cy="4307206"/>
          </a:xfrm>
        </p:spPr>
        <p:txBody>
          <a:bodyPr anchor="t"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37227" y="2377440"/>
            <a:ext cx="2447504" cy="691514"/>
          </a:xfrm>
        </p:spPr>
        <p:txBody>
          <a:bodyPr anchor="b">
            <a:noAutofit/>
          </a:bodyPr>
          <a:lstStyle>
            <a:lvl1pPr marL="0" indent="0">
              <a:buNone/>
              <a:defRPr sz="2667" b="0">
                <a:solidFill>
                  <a:schemeClr val="accent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28430" y="3200400"/>
            <a:ext cx="2456301" cy="4307206"/>
          </a:xfrm>
        </p:spPr>
        <p:txBody>
          <a:bodyPr anchor="t"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38797" y="2377440"/>
            <a:ext cx="2444064" cy="691514"/>
          </a:xfrm>
        </p:spPr>
        <p:txBody>
          <a:bodyPr anchor="b">
            <a:noAutofit/>
          </a:bodyPr>
          <a:lstStyle>
            <a:lvl1pPr marL="0" indent="0">
              <a:buNone/>
              <a:defRPr sz="2667" b="0">
                <a:solidFill>
                  <a:schemeClr val="accent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38797" y="3200400"/>
            <a:ext cx="2444064" cy="4307206"/>
          </a:xfrm>
        </p:spPr>
        <p:txBody>
          <a:bodyPr anchor="t"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105927" y="2560320"/>
            <a:ext cx="0" cy="475488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03367" y="2560320"/>
            <a:ext cx="0" cy="476025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31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861" y="5101139"/>
            <a:ext cx="2450680" cy="691514"/>
          </a:xfrm>
        </p:spPr>
        <p:txBody>
          <a:bodyPr anchor="b">
            <a:noAutofit/>
          </a:bodyPr>
          <a:lstStyle>
            <a:lvl1pPr marL="0" indent="0">
              <a:buNone/>
              <a:defRPr sz="2667" b="0">
                <a:solidFill>
                  <a:schemeClr val="accent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43861" y="2651760"/>
            <a:ext cx="245068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43861" y="5792655"/>
            <a:ext cx="2450680" cy="791027"/>
          </a:xfrm>
        </p:spPr>
        <p:txBody>
          <a:bodyPr anchor="t"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1991" y="5101139"/>
            <a:ext cx="2442740" cy="691514"/>
          </a:xfrm>
        </p:spPr>
        <p:txBody>
          <a:bodyPr anchor="b">
            <a:noAutofit/>
          </a:bodyPr>
          <a:lstStyle>
            <a:lvl1pPr marL="0" indent="0">
              <a:buNone/>
              <a:defRPr sz="2667" b="0">
                <a:solidFill>
                  <a:schemeClr val="accent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41990" y="2651760"/>
            <a:ext cx="244274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40862" y="5792654"/>
            <a:ext cx="2445976" cy="791027"/>
          </a:xfrm>
        </p:spPr>
        <p:txBody>
          <a:bodyPr anchor="t"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38797" y="5101139"/>
            <a:ext cx="2444064" cy="691514"/>
          </a:xfrm>
        </p:spPr>
        <p:txBody>
          <a:bodyPr anchor="b">
            <a:noAutofit/>
          </a:bodyPr>
          <a:lstStyle>
            <a:lvl1pPr marL="0" indent="0">
              <a:buNone/>
              <a:defRPr sz="2667" b="0">
                <a:solidFill>
                  <a:schemeClr val="accent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38796" y="2651760"/>
            <a:ext cx="2444064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38694" y="5792651"/>
            <a:ext cx="2447301" cy="791027"/>
          </a:xfrm>
        </p:spPr>
        <p:txBody>
          <a:bodyPr anchor="t"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105927" y="2560320"/>
            <a:ext cx="0" cy="475488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03367" y="2560320"/>
            <a:ext cx="0" cy="476025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4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07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981" y="516257"/>
            <a:ext cx="1460881" cy="699135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3861" y="927846"/>
            <a:ext cx="6187569" cy="65797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3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1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715" y="3434082"/>
            <a:ext cx="7356630" cy="2298776"/>
          </a:xfrm>
        </p:spPr>
        <p:txBody>
          <a:bodyPr anchor="b"/>
          <a:lstStyle>
            <a:lvl1pPr algn="l">
              <a:defRPr sz="444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713" y="5732857"/>
            <a:ext cx="7356631" cy="1032480"/>
          </a:xfrm>
        </p:spPr>
        <p:txBody>
          <a:bodyPr anchor="t"/>
          <a:lstStyle>
            <a:lvl1pPr marL="0" indent="0" algn="l">
              <a:buNone/>
              <a:defRPr sz="2222" cap="all">
                <a:solidFill>
                  <a:schemeClr val="accent1"/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3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9667" y="2472692"/>
            <a:ext cx="3664570" cy="503491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78"/>
            </a:lvl2pPr>
            <a:lvl3pPr>
              <a:defRPr sz="1556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306" y="2467312"/>
            <a:ext cx="3664572" cy="50402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78"/>
            </a:lvl2pPr>
            <a:lvl3pPr>
              <a:defRPr sz="1556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6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9667" y="2286000"/>
            <a:ext cx="3664569" cy="691514"/>
          </a:xfrm>
        </p:spPr>
        <p:txBody>
          <a:bodyPr anchor="b">
            <a:noAutofit/>
          </a:bodyPr>
          <a:lstStyle>
            <a:lvl1pPr marL="0" indent="0">
              <a:buNone/>
              <a:defRPr sz="2667" b="0">
                <a:solidFill>
                  <a:schemeClr val="accent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667" y="3017520"/>
            <a:ext cx="3664570" cy="44900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78"/>
            </a:lvl2pPr>
            <a:lvl3pPr>
              <a:defRPr sz="1556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3307" y="2286000"/>
            <a:ext cx="3664570" cy="691514"/>
          </a:xfrm>
        </p:spPr>
        <p:txBody>
          <a:bodyPr anchor="b">
            <a:noAutofit/>
          </a:bodyPr>
          <a:lstStyle>
            <a:lvl1pPr marL="0" indent="0">
              <a:buNone/>
              <a:defRPr sz="2667" b="0">
                <a:solidFill>
                  <a:schemeClr val="accent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3307" y="3017520"/>
            <a:ext cx="3664570" cy="44900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78"/>
            </a:lvl2pPr>
            <a:lvl3pPr>
              <a:defRPr sz="1556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4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5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6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712" y="1737360"/>
            <a:ext cx="2834958" cy="1737360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8219" y="1737360"/>
            <a:ext cx="4331126" cy="5486400"/>
          </a:xfrm>
        </p:spPr>
        <p:txBody>
          <a:bodyPr anchor="ctr">
            <a:normAutofit/>
          </a:bodyPr>
          <a:lstStyle>
            <a:lvl1pPr>
              <a:defRPr sz="2222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712" y="3755138"/>
            <a:ext cx="2834958" cy="3474719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2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840" y="2225030"/>
            <a:ext cx="4245193" cy="1889770"/>
          </a:xfrm>
        </p:spPr>
        <p:txBody>
          <a:bodyPr anchor="b">
            <a:norm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92797" y="1371600"/>
            <a:ext cx="2667694" cy="548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712" y="4389120"/>
            <a:ext cx="4238587" cy="1645920"/>
          </a:xfrm>
        </p:spPr>
        <p:txBody>
          <a:bodyPr>
            <a:normAutofit/>
          </a:bodyPr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999369" y="2011680"/>
            <a:ext cx="3132667" cy="33832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322036" y="-548640"/>
            <a:ext cx="1778000" cy="192024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999369" y="7315200"/>
            <a:ext cx="1100667" cy="118872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71098" y="3200400"/>
            <a:ext cx="4656667" cy="5029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33098" y="3474720"/>
            <a:ext cx="2624667" cy="283464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606271" y="0"/>
            <a:ext cx="762000" cy="131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8567" y="543262"/>
            <a:ext cx="7839311" cy="1680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9667" y="2463511"/>
            <a:ext cx="7457393" cy="503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283739" y="2204688"/>
            <a:ext cx="1188719" cy="25406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22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C0F909-495F-437C-80A7-93CF8DCB51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54382" y="3926208"/>
            <a:ext cx="4631754" cy="2540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22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368" y="354884"/>
            <a:ext cx="698681" cy="921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112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EB051-B7FE-45EF-B897-F52474A5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6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507995" rtl="0" eaLnBrk="1" latinLnBrk="0" hangingPunct="1">
        <a:spcBef>
          <a:spcPct val="0"/>
        </a:spcBef>
        <a:buNone/>
        <a:defRPr sz="4667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0996" indent="-380996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22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25492" indent="-3174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6998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78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77982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6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8597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6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93972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6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30196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6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809962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6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31795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6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l_wX285vrrU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203622"/>
            <a:ext cx="3364176" cy="5025978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470816"/>
            <a:ext cx="1268676" cy="2838544"/>
          </a:xfrm>
          <a:prstGeom prst="rect">
            <a:avLst/>
          </a:prstGeom>
        </p:spPr>
      </p:pic>
      <p:sp>
        <p:nvSpPr>
          <p:cNvPr id="8" name="Oval 12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4176" y="2011680"/>
            <a:ext cx="2349500" cy="33832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6666176" y="0"/>
            <a:ext cx="1336156" cy="1369688"/>
          </a:xfrm>
          <a:prstGeom prst="rect">
            <a:avLst/>
          </a:prstGeom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7174176" y="7315200"/>
            <a:ext cx="828112" cy="91440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8176" y="0"/>
            <a:ext cx="5715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6427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19734" y="-1"/>
            <a:ext cx="466226" cy="4451570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1833197" y="3554501"/>
            <a:ext cx="8229600" cy="112059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8" y="2582628"/>
            <a:ext cx="5964270" cy="4808772"/>
          </a:xfrm>
          <a:prstGeom prst="rect">
            <a:avLst/>
          </a:prstGeom>
          <a:solidFill>
            <a:scrgbClr r="0" g="0" b="0">
              <a:alpha val="0"/>
            </a:scrgbClr>
          </a:solidFill>
          <a:effectLst/>
        </p:spPr>
      </p:pic>
      <p:sp>
        <p:nvSpPr>
          <p:cNvPr id="2" name="Freeform 1"/>
          <p:cNvSpPr/>
          <p:nvPr/>
        </p:nvSpPr>
        <p:spPr>
          <a:xfrm>
            <a:off x="536545" y="314140"/>
            <a:ext cx="8924164" cy="2071244"/>
          </a:xfrm>
          <a:custGeom>
            <a:avLst/>
            <a:gdLst/>
            <a:ahLst/>
            <a:cxnLst/>
            <a:rect l="0" t="0" r="0" b="0"/>
            <a:pathLst>
              <a:path w="8924164" h="2071244">
                <a:moveTo>
                  <a:pt x="1487424" y="0"/>
                </a:moveTo>
                <a:lnTo>
                  <a:pt x="7584948" y="0"/>
                </a:lnTo>
                <a:lnTo>
                  <a:pt x="7734300" y="7112"/>
                </a:lnTo>
                <a:lnTo>
                  <a:pt x="8001381" y="24130"/>
                </a:lnTo>
                <a:lnTo>
                  <a:pt x="8254492" y="58801"/>
                </a:lnTo>
                <a:lnTo>
                  <a:pt x="8373491" y="75819"/>
                </a:lnTo>
                <a:lnTo>
                  <a:pt x="8582406" y="124333"/>
                </a:lnTo>
                <a:lnTo>
                  <a:pt x="8730488" y="179578"/>
                </a:lnTo>
                <a:lnTo>
                  <a:pt x="8805164" y="210693"/>
                </a:lnTo>
                <a:lnTo>
                  <a:pt x="8879840" y="272669"/>
                </a:lnTo>
                <a:lnTo>
                  <a:pt x="8908923" y="307340"/>
                </a:lnTo>
                <a:lnTo>
                  <a:pt x="8908923" y="324358"/>
                </a:lnTo>
                <a:lnTo>
                  <a:pt x="8924163" y="345313"/>
                </a:lnTo>
                <a:lnTo>
                  <a:pt x="8924163" y="1726057"/>
                </a:lnTo>
                <a:lnTo>
                  <a:pt x="8908923" y="1743456"/>
                </a:lnTo>
                <a:lnTo>
                  <a:pt x="8908923" y="1760728"/>
                </a:lnTo>
                <a:lnTo>
                  <a:pt x="8879840" y="1795145"/>
                </a:lnTo>
                <a:lnTo>
                  <a:pt x="8805164" y="1857121"/>
                </a:lnTo>
                <a:lnTo>
                  <a:pt x="8657082" y="1915795"/>
                </a:lnTo>
                <a:lnTo>
                  <a:pt x="8582406" y="1943481"/>
                </a:lnTo>
                <a:lnTo>
                  <a:pt x="8373491" y="1991995"/>
                </a:lnTo>
                <a:lnTo>
                  <a:pt x="8135493" y="2026285"/>
                </a:lnTo>
                <a:lnTo>
                  <a:pt x="8001381" y="2043684"/>
                </a:lnTo>
                <a:lnTo>
                  <a:pt x="7734300" y="2060956"/>
                </a:lnTo>
                <a:lnTo>
                  <a:pt x="7584948" y="2067687"/>
                </a:lnTo>
                <a:lnTo>
                  <a:pt x="7511542" y="2067687"/>
                </a:lnTo>
                <a:lnTo>
                  <a:pt x="7436866" y="2071243"/>
                </a:lnTo>
                <a:lnTo>
                  <a:pt x="1487424" y="2071243"/>
                </a:lnTo>
                <a:lnTo>
                  <a:pt x="1397508" y="2067687"/>
                </a:lnTo>
                <a:lnTo>
                  <a:pt x="1324102" y="2067687"/>
                </a:lnTo>
                <a:lnTo>
                  <a:pt x="1174750" y="2060956"/>
                </a:lnTo>
                <a:lnTo>
                  <a:pt x="907669" y="2043684"/>
                </a:lnTo>
                <a:lnTo>
                  <a:pt x="654431" y="2009013"/>
                </a:lnTo>
                <a:lnTo>
                  <a:pt x="535559" y="1991995"/>
                </a:lnTo>
                <a:lnTo>
                  <a:pt x="327914" y="1943481"/>
                </a:lnTo>
                <a:lnTo>
                  <a:pt x="178562" y="1888236"/>
                </a:lnTo>
                <a:lnTo>
                  <a:pt x="103886" y="1857121"/>
                </a:lnTo>
                <a:lnTo>
                  <a:pt x="30480" y="1795145"/>
                </a:lnTo>
                <a:lnTo>
                  <a:pt x="0" y="1760728"/>
                </a:lnTo>
                <a:lnTo>
                  <a:pt x="0" y="307340"/>
                </a:lnTo>
                <a:lnTo>
                  <a:pt x="30480" y="272669"/>
                </a:lnTo>
                <a:lnTo>
                  <a:pt x="103886" y="210693"/>
                </a:lnTo>
                <a:lnTo>
                  <a:pt x="253238" y="151892"/>
                </a:lnTo>
                <a:lnTo>
                  <a:pt x="327914" y="124333"/>
                </a:lnTo>
                <a:lnTo>
                  <a:pt x="535559" y="75819"/>
                </a:lnTo>
                <a:lnTo>
                  <a:pt x="773430" y="41529"/>
                </a:lnTo>
                <a:lnTo>
                  <a:pt x="907669" y="24130"/>
                </a:lnTo>
                <a:lnTo>
                  <a:pt x="1174750" y="7112"/>
                </a:lnTo>
                <a:lnTo>
                  <a:pt x="1324102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302" y="945095"/>
            <a:ext cx="9264650" cy="8192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Female Reproductive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B8A50-9F19-4834-B5FC-F9A411FCA162}"/>
              </a:ext>
            </a:extLst>
          </p:cNvPr>
          <p:cNvSpPr txBox="1"/>
          <p:nvPr/>
        </p:nvSpPr>
        <p:spPr>
          <a:xfrm>
            <a:off x="6908800" y="3048000"/>
            <a:ext cx="26148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Purpose:</a:t>
            </a:r>
          </a:p>
          <a:p>
            <a:pPr marL="342900" indent="-342900">
              <a:buAutoNum type="arabicPeriod"/>
            </a:pPr>
            <a:r>
              <a:rPr lang="en-US" sz="3200" b="1" dirty="0"/>
              <a:t>To release ova</a:t>
            </a:r>
          </a:p>
          <a:p>
            <a:pPr marL="342900" indent="-342900">
              <a:buAutoNum type="arabicPeriod"/>
            </a:pPr>
            <a:endParaRPr lang="en-US" sz="3200" b="1" dirty="0"/>
          </a:p>
          <a:p>
            <a:pPr marL="342900" indent="-342900">
              <a:buAutoNum type="arabicPeriod"/>
            </a:pPr>
            <a:r>
              <a:rPr lang="en-US" sz="3200" b="1" dirty="0"/>
              <a:t>To house developing fetus</a:t>
            </a:r>
          </a:p>
        </p:txBody>
      </p:sp>
    </p:spTree>
    <p:extLst>
      <p:ext uri="{BB962C8B-B14F-4D97-AF65-F5344CB8AC3E}">
        <p14:creationId xmlns:p14="http://schemas.microsoft.com/office/powerpoint/2010/main" val="122595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07999" y="291338"/>
            <a:ext cx="8239507" cy="1375284"/>
          </a:xfrm>
          <a:custGeom>
            <a:avLst/>
            <a:gdLst/>
            <a:ahLst/>
            <a:cxnLst/>
            <a:rect l="0" t="0" r="0" b="0"/>
            <a:pathLst>
              <a:path w="8239507" h="1375284">
                <a:moveTo>
                  <a:pt x="1373251" y="0"/>
                </a:moveTo>
                <a:lnTo>
                  <a:pt x="7002907" y="0"/>
                </a:lnTo>
                <a:lnTo>
                  <a:pt x="7140829" y="4699"/>
                </a:lnTo>
                <a:lnTo>
                  <a:pt x="7387463" y="16002"/>
                </a:lnTo>
                <a:lnTo>
                  <a:pt x="7621143" y="38989"/>
                </a:lnTo>
                <a:lnTo>
                  <a:pt x="7731125" y="50292"/>
                </a:lnTo>
                <a:lnTo>
                  <a:pt x="7923911" y="82550"/>
                </a:lnTo>
                <a:lnTo>
                  <a:pt x="8060690" y="119126"/>
                </a:lnTo>
                <a:lnTo>
                  <a:pt x="8129651" y="139827"/>
                </a:lnTo>
                <a:lnTo>
                  <a:pt x="8198612" y="180975"/>
                </a:lnTo>
                <a:lnTo>
                  <a:pt x="8225409" y="204089"/>
                </a:lnTo>
                <a:lnTo>
                  <a:pt x="8225409" y="215392"/>
                </a:lnTo>
                <a:lnTo>
                  <a:pt x="8239506" y="229235"/>
                </a:lnTo>
                <a:lnTo>
                  <a:pt x="8239506" y="1146048"/>
                </a:lnTo>
                <a:lnTo>
                  <a:pt x="8225409" y="1157605"/>
                </a:lnTo>
                <a:lnTo>
                  <a:pt x="8225409" y="1169162"/>
                </a:lnTo>
                <a:lnTo>
                  <a:pt x="8198612" y="1191895"/>
                </a:lnTo>
                <a:lnTo>
                  <a:pt x="8129651" y="1233043"/>
                </a:lnTo>
                <a:lnTo>
                  <a:pt x="7992872" y="1272159"/>
                </a:lnTo>
                <a:lnTo>
                  <a:pt x="7923911" y="1290447"/>
                </a:lnTo>
                <a:lnTo>
                  <a:pt x="7731125" y="1322578"/>
                </a:lnTo>
                <a:lnTo>
                  <a:pt x="7511288" y="1345438"/>
                </a:lnTo>
                <a:lnTo>
                  <a:pt x="7387463" y="1356995"/>
                </a:lnTo>
                <a:lnTo>
                  <a:pt x="7140829" y="1368425"/>
                </a:lnTo>
                <a:lnTo>
                  <a:pt x="7002907" y="1372997"/>
                </a:lnTo>
                <a:lnTo>
                  <a:pt x="6935216" y="1372997"/>
                </a:lnTo>
                <a:lnTo>
                  <a:pt x="6866255" y="1375283"/>
                </a:lnTo>
                <a:lnTo>
                  <a:pt x="1373251" y="1375283"/>
                </a:lnTo>
                <a:lnTo>
                  <a:pt x="1290193" y="1372997"/>
                </a:lnTo>
                <a:lnTo>
                  <a:pt x="1222375" y="1372997"/>
                </a:lnTo>
                <a:lnTo>
                  <a:pt x="1084580" y="1368425"/>
                </a:lnTo>
                <a:lnTo>
                  <a:pt x="837946" y="1356995"/>
                </a:lnTo>
                <a:lnTo>
                  <a:pt x="604139" y="1334008"/>
                </a:lnTo>
                <a:lnTo>
                  <a:pt x="494284" y="1322578"/>
                </a:lnTo>
                <a:lnTo>
                  <a:pt x="302641" y="1290447"/>
                </a:lnTo>
                <a:lnTo>
                  <a:pt x="164719" y="1253744"/>
                </a:lnTo>
                <a:lnTo>
                  <a:pt x="95758" y="1233043"/>
                </a:lnTo>
                <a:lnTo>
                  <a:pt x="27940" y="1191895"/>
                </a:lnTo>
                <a:lnTo>
                  <a:pt x="0" y="1169162"/>
                </a:lnTo>
                <a:lnTo>
                  <a:pt x="0" y="204089"/>
                </a:lnTo>
                <a:lnTo>
                  <a:pt x="27940" y="180975"/>
                </a:lnTo>
                <a:lnTo>
                  <a:pt x="95758" y="139827"/>
                </a:lnTo>
                <a:lnTo>
                  <a:pt x="233680" y="100838"/>
                </a:lnTo>
                <a:lnTo>
                  <a:pt x="302641" y="82550"/>
                </a:lnTo>
                <a:lnTo>
                  <a:pt x="494284" y="50292"/>
                </a:lnTo>
                <a:lnTo>
                  <a:pt x="713994" y="27432"/>
                </a:lnTo>
                <a:lnTo>
                  <a:pt x="837946" y="16002"/>
                </a:lnTo>
                <a:lnTo>
                  <a:pt x="1084580" y="4699"/>
                </a:lnTo>
                <a:lnTo>
                  <a:pt x="1222375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35100" y="304800"/>
            <a:ext cx="7177024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>
                <a:solidFill>
                  <a:srgbClr val="3CB371"/>
                </a:solidFill>
                <a:latin typeface="Britannic Bold - 48"/>
              </a:rPr>
              <a:t>Hormones of Female Reproductive System</a:t>
            </a:r>
          </a:p>
        </p:txBody>
      </p:sp>
      <p:sp>
        <p:nvSpPr>
          <p:cNvPr id="4" name="Freeform 3"/>
          <p:cNvSpPr/>
          <p:nvPr/>
        </p:nvSpPr>
        <p:spPr>
          <a:xfrm>
            <a:off x="60452" y="1620901"/>
            <a:ext cx="3357754" cy="2699385"/>
          </a:xfrm>
          <a:custGeom>
            <a:avLst/>
            <a:gdLst/>
            <a:ahLst/>
            <a:cxnLst/>
            <a:rect l="0" t="0" r="0" b="0"/>
            <a:pathLst>
              <a:path w="3357754" h="2217929">
                <a:moveTo>
                  <a:pt x="559562" y="0"/>
                </a:moveTo>
                <a:lnTo>
                  <a:pt x="2853817" y="0"/>
                </a:lnTo>
                <a:lnTo>
                  <a:pt x="2909951" y="7620"/>
                </a:lnTo>
                <a:lnTo>
                  <a:pt x="3010535" y="25908"/>
                </a:lnTo>
                <a:lnTo>
                  <a:pt x="3105785" y="62992"/>
                </a:lnTo>
                <a:lnTo>
                  <a:pt x="3150489" y="81280"/>
                </a:lnTo>
                <a:lnTo>
                  <a:pt x="3229102" y="133096"/>
                </a:lnTo>
                <a:lnTo>
                  <a:pt x="3284855" y="192278"/>
                </a:lnTo>
                <a:lnTo>
                  <a:pt x="3312922" y="225552"/>
                </a:lnTo>
                <a:lnTo>
                  <a:pt x="3340989" y="291973"/>
                </a:lnTo>
                <a:lnTo>
                  <a:pt x="3352038" y="329057"/>
                </a:lnTo>
                <a:lnTo>
                  <a:pt x="3352038" y="347345"/>
                </a:lnTo>
                <a:lnTo>
                  <a:pt x="3357753" y="369697"/>
                </a:lnTo>
                <a:lnTo>
                  <a:pt x="3357753" y="1848231"/>
                </a:lnTo>
                <a:lnTo>
                  <a:pt x="3352038" y="1866773"/>
                </a:lnTo>
                <a:lnTo>
                  <a:pt x="3352038" y="1885442"/>
                </a:lnTo>
                <a:lnTo>
                  <a:pt x="3340989" y="1922145"/>
                </a:lnTo>
                <a:lnTo>
                  <a:pt x="3312922" y="1988566"/>
                </a:lnTo>
                <a:lnTo>
                  <a:pt x="3257169" y="2051431"/>
                </a:lnTo>
                <a:lnTo>
                  <a:pt x="3229102" y="2081022"/>
                </a:lnTo>
                <a:lnTo>
                  <a:pt x="3150489" y="2132965"/>
                </a:lnTo>
                <a:lnTo>
                  <a:pt x="3060954" y="2169795"/>
                </a:lnTo>
                <a:lnTo>
                  <a:pt x="3010535" y="2188337"/>
                </a:lnTo>
                <a:lnTo>
                  <a:pt x="2909951" y="2206879"/>
                </a:lnTo>
                <a:lnTo>
                  <a:pt x="2853817" y="2214118"/>
                </a:lnTo>
                <a:lnTo>
                  <a:pt x="2826131" y="2214118"/>
                </a:lnTo>
                <a:lnTo>
                  <a:pt x="2798064" y="2217928"/>
                </a:lnTo>
                <a:lnTo>
                  <a:pt x="559562" y="2217928"/>
                </a:lnTo>
                <a:lnTo>
                  <a:pt x="525780" y="2214118"/>
                </a:lnTo>
                <a:lnTo>
                  <a:pt x="498094" y="2214118"/>
                </a:lnTo>
                <a:lnTo>
                  <a:pt x="441960" y="2206879"/>
                </a:lnTo>
                <a:lnTo>
                  <a:pt x="341503" y="2188337"/>
                </a:lnTo>
                <a:lnTo>
                  <a:pt x="246126" y="2151253"/>
                </a:lnTo>
                <a:lnTo>
                  <a:pt x="201422" y="2132965"/>
                </a:lnTo>
                <a:lnTo>
                  <a:pt x="123317" y="2081022"/>
                </a:lnTo>
                <a:lnTo>
                  <a:pt x="67056" y="2021967"/>
                </a:lnTo>
                <a:lnTo>
                  <a:pt x="38989" y="1988566"/>
                </a:lnTo>
                <a:lnTo>
                  <a:pt x="11430" y="1922145"/>
                </a:lnTo>
                <a:lnTo>
                  <a:pt x="0" y="1885442"/>
                </a:lnTo>
                <a:lnTo>
                  <a:pt x="0" y="329057"/>
                </a:lnTo>
                <a:lnTo>
                  <a:pt x="11430" y="291973"/>
                </a:lnTo>
                <a:lnTo>
                  <a:pt x="38989" y="225552"/>
                </a:lnTo>
                <a:lnTo>
                  <a:pt x="95250" y="162687"/>
                </a:lnTo>
                <a:lnTo>
                  <a:pt x="123317" y="133096"/>
                </a:lnTo>
                <a:lnTo>
                  <a:pt x="201422" y="81280"/>
                </a:lnTo>
                <a:lnTo>
                  <a:pt x="290957" y="44450"/>
                </a:lnTo>
                <a:lnTo>
                  <a:pt x="341503" y="25908"/>
                </a:lnTo>
                <a:lnTo>
                  <a:pt x="441960" y="7620"/>
                </a:lnTo>
                <a:lnTo>
                  <a:pt x="498094" y="0"/>
                </a:lnTo>
                <a:close/>
              </a:path>
            </a:pathLst>
          </a:custGeom>
          <a:solidFill>
            <a:srgbClr val="3CB37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663700"/>
            <a:ext cx="3026283" cy="250837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GnRH (from </a:t>
            </a:r>
            <a:r>
              <a:rPr lang="en-US" sz="1900" b="1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hypothallamus</a:t>
            </a:r>
            <a:r>
              <a:rPr lang="en-US" sz="1900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)</a:t>
            </a:r>
          </a:p>
          <a:p>
            <a:r>
              <a:rPr lang="en-US" sz="1900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Gonadotrophic Releasing Hormone</a:t>
            </a:r>
          </a:p>
          <a:p>
            <a:r>
              <a:rPr lang="en-US" sz="2000" b="1" dirty="0">
                <a:solidFill>
                  <a:srgbClr val="002060"/>
                </a:solidFill>
                <a:latin typeface="Elephant" panose="02020904090505020303" pitchFamily="18" charset="0"/>
              </a:rPr>
              <a:t>Stimulates the pituitary gland to release LH and FSH hormones from pituitary</a:t>
            </a:r>
          </a:p>
        </p:txBody>
      </p:sp>
      <p:sp>
        <p:nvSpPr>
          <p:cNvPr id="6" name="Oval 5"/>
          <p:cNvSpPr/>
          <p:nvPr/>
        </p:nvSpPr>
        <p:spPr>
          <a:xfrm>
            <a:off x="7048247" y="1480058"/>
            <a:ext cx="3196589" cy="319659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93651" y="1858447"/>
            <a:ext cx="2794000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100" dirty="0">
                <a:solidFill>
                  <a:srgbClr val="FFFF00"/>
                </a:solidFill>
                <a:latin typeface="Georgia" panose="02040502050405020303" pitchFamily="18" charset="0"/>
              </a:rPr>
              <a:t>FSH (from pituitary gland)</a:t>
            </a:r>
          </a:p>
          <a:p>
            <a:r>
              <a:rPr lang="en-US" sz="2100" dirty="0">
                <a:solidFill>
                  <a:srgbClr val="FFFF00"/>
                </a:solidFill>
                <a:latin typeface="Georgia" panose="02040502050405020303" pitchFamily="18" charset="0"/>
              </a:rPr>
              <a:t>Follicle Stimulating Hormone)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3850" y="3145304"/>
            <a:ext cx="3075940" cy="96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900" b="1" dirty="0">
                <a:solidFill>
                  <a:srgbClr val="000000"/>
                </a:solidFill>
                <a:latin typeface="Arial - 26"/>
              </a:rPr>
              <a:t>stimulates the ovary to start developing the follicle</a:t>
            </a:r>
          </a:p>
        </p:txBody>
      </p:sp>
      <p:sp>
        <p:nvSpPr>
          <p:cNvPr id="9" name="Oval 8"/>
          <p:cNvSpPr/>
          <p:nvPr/>
        </p:nvSpPr>
        <p:spPr>
          <a:xfrm>
            <a:off x="3372422" y="2531999"/>
            <a:ext cx="3670871" cy="2022094"/>
          </a:xfrm>
          <a:prstGeom prst="ellipse">
            <a:avLst/>
          </a:pr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60219" y="2970593"/>
            <a:ext cx="3586099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 Black - 20"/>
              </a:rPr>
              <a:t>LH (from pituitary gland)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Arial Black - 20"/>
              </a:rPr>
              <a:t>Luteinizing Hormone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 Black - 20"/>
              </a:rPr>
              <a:t>Controls the release of ESTROGEN and PROGESTERONE</a:t>
            </a:r>
          </a:p>
        </p:txBody>
      </p:sp>
      <p:sp>
        <p:nvSpPr>
          <p:cNvPr id="11" name="Freeform 10"/>
          <p:cNvSpPr/>
          <p:nvPr/>
        </p:nvSpPr>
        <p:spPr>
          <a:xfrm>
            <a:off x="4721606" y="5161788"/>
            <a:ext cx="5249038" cy="2243456"/>
          </a:xfrm>
          <a:custGeom>
            <a:avLst/>
            <a:gdLst/>
            <a:ahLst/>
            <a:cxnLst/>
            <a:rect l="0" t="0" r="0" b="0"/>
            <a:pathLst>
              <a:path w="5249038" h="2243456">
                <a:moveTo>
                  <a:pt x="0" y="0"/>
                </a:moveTo>
                <a:lnTo>
                  <a:pt x="5249037" y="0"/>
                </a:lnTo>
                <a:lnTo>
                  <a:pt x="5249037" y="2243455"/>
                </a:lnTo>
                <a:lnTo>
                  <a:pt x="0" y="2243455"/>
                </a:lnTo>
                <a:close/>
              </a:path>
            </a:pathLst>
          </a:custGeom>
          <a:solidFill>
            <a:srgbClr val="FFC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5168900"/>
            <a:ext cx="5032248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 Black - 24"/>
              </a:rPr>
              <a:t>Estrogen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 Black - 24"/>
              </a:rPr>
              <a:t>(</a:t>
            </a:r>
            <a:r>
              <a:rPr lang="en-US" sz="2400" b="1" dirty="0">
                <a:solidFill>
                  <a:srgbClr val="FFFF00"/>
                </a:solidFill>
                <a:latin typeface="Arial Black - 22"/>
              </a:rPr>
              <a:t>from ovary)</a:t>
            </a:r>
          </a:p>
          <a:p>
            <a:r>
              <a:rPr lang="en-US" sz="2400" b="1" dirty="0">
                <a:solidFill>
                  <a:srgbClr val="002060"/>
                </a:solidFill>
                <a:latin typeface="Arial Black - 22"/>
              </a:rPr>
              <a:t>controls the proliferation phase, or the thickening of endometrial lining</a:t>
            </a:r>
          </a:p>
        </p:txBody>
      </p:sp>
      <p:sp>
        <p:nvSpPr>
          <p:cNvPr id="13" name="Freeform 12"/>
          <p:cNvSpPr/>
          <p:nvPr/>
        </p:nvSpPr>
        <p:spPr>
          <a:xfrm>
            <a:off x="290957" y="4528693"/>
            <a:ext cx="3001646" cy="3053970"/>
          </a:xfrm>
          <a:custGeom>
            <a:avLst/>
            <a:gdLst/>
            <a:ahLst/>
            <a:cxnLst/>
            <a:rect l="0" t="0" r="0" b="0"/>
            <a:pathLst>
              <a:path w="3001646" h="3053970">
                <a:moveTo>
                  <a:pt x="0" y="0"/>
                </a:moveTo>
                <a:lnTo>
                  <a:pt x="3001645" y="0"/>
                </a:lnTo>
                <a:lnTo>
                  <a:pt x="3001645" y="3053969"/>
                </a:lnTo>
                <a:lnTo>
                  <a:pt x="0" y="3053969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1800" y="4762500"/>
            <a:ext cx="2784221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lbertus Extra Bold" pitchFamily="34" charset="0"/>
              </a:rPr>
              <a:t>Progesterone</a:t>
            </a:r>
          </a:p>
          <a:p>
            <a:r>
              <a:rPr lang="en-US" sz="2400" b="1" dirty="0">
                <a:solidFill>
                  <a:srgbClr val="FFFF00"/>
                </a:solidFill>
                <a:latin typeface="Albertus Extra Bold" pitchFamily="34" charset="0"/>
              </a:rPr>
              <a:t>(from ovary)</a:t>
            </a:r>
          </a:p>
          <a:p>
            <a:endParaRPr lang="en-US" sz="2400" b="1" dirty="0">
              <a:solidFill>
                <a:srgbClr val="002060"/>
              </a:solidFill>
              <a:latin typeface="Albertus Extra Bold" pitchFamily="34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Albertus Extra Bold" pitchFamily="34" charset="0"/>
              </a:rPr>
              <a:t>controls the secretory phase (endometrial lining)</a:t>
            </a:r>
          </a:p>
        </p:txBody>
      </p:sp>
    </p:spTree>
    <p:extLst>
      <p:ext uri="{BB962C8B-B14F-4D97-AF65-F5344CB8AC3E}">
        <p14:creationId xmlns:p14="http://schemas.microsoft.com/office/powerpoint/2010/main" val="24883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27000"/>
            <a:ext cx="6731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4744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743200"/>
            <a:ext cx="72390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98600" y="228600"/>
            <a:ext cx="6604000" cy="206210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 - 22"/>
              </a:rPr>
              <a:t>What spikes before ovulation?</a:t>
            </a:r>
          </a:p>
          <a:p>
            <a:endParaRPr lang="en-US" sz="3200" b="1" dirty="0">
              <a:solidFill>
                <a:srgbClr val="FFFF00"/>
              </a:solidFill>
              <a:latin typeface="Arial - 22"/>
            </a:endParaRPr>
          </a:p>
          <a:p>
            <a:endParaRPr lang="en-US" sz="3200" b="1" dirty="0">
              <a:solidFill>
                <a:srgbClr val="FFFF00"/>
              </a:solidFill>
              <a:latin typeface="Arial - 22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Arial - 22"/>
              </a:rPr>
              <a:t>What spikes after ovulation?</a:t>
            </a:r>
          </a:p>
        </p:txBody>
      </p:sp>
    </p:spTree>
    <p:extLst>
      <p:ext uri="{BB962C8B-B14F-4D97-AF65-F5344CB8AC3E}">
        <p14:creationId xmlns:p14="http://schemas.microsoft.com/office/powerpoint/2010/main" val="716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96570" y="260223"/>
            <a:ext cx="8747507" cy="1449579"/>
          </a:xfrm>
          <a:custGeom>
            <a:avLst/>
            <a:gdLst/>
            <a:ahLst/>
            <a:cxnLst/>
            <a:rect l="0" t="0" r="0" b="0"/>
            <a:pathLst>
              <a:path w="8747507" h="1449579">
                <a:moveTo>
                  <a:pt x="1457833" y="0"/>
                </a:moveTo>
                <a:lnTo>
                  <a:pt x="7434707" y="0"/>
                </a:lnTo>
                <a:lnTo>
                  <a:pt x="7581138" y="4953"/>
                </a:lnTo>
                <a:lnTo>
                  <a:pt x="7843012" y="16891"/>
                </a:lnTo>
                <a:lnTo>
                  <a:pt x="8091170" y="41148"/>
                </a:lnTo>
                <a:lnTo>
                  <a:pt x="8207756" y="53086"/>
                </a:lnTo>
                <a:lnTo>
                  <a:pt x="8412480" y="86995"/>
                </a:lnTo>
                <a:lnTo>
                  <a:pt x="8557641" y="125603"/>
                </a:lnTo>
                <a:lnTo>
                  <a:pt x="8630793" y="147447"/>
                </a:lnTo>
                <a:lnTo>
                  <a:pt x="8704072" y="190754"/>
                </a:lnTo>
                <a:lnTo>
                  <a:pt x="8732647" y="215011"/>
                </a:lnTo>
                <a:lnTo>
                  <a:pt x="8732647" y="226949"/>
                </a:lnTo>
                <a:lnTo>
                  <a:pt x="8747506" y="241554"/>
                </a:lnTo>
                <a:lnTo>
                  <a:pt x="8747506" y="1208024"/>
                </a:lnTo>
                <a:lnTo>
                  <a:pt x="8732647" y="1220216"/>
                </a:lnTo>
                <a:lnTo>
                  <a:pt x="8732647" y="1232281"/>
                </a:lnTo>
                <a:lnTo>
                  <a:pt x="8704072" y="1256284"/>
                </a:lnTo>
                <a:lnTo>
                  <a:pt x="8630793" y="1299718"/>
                </a:lnTo>
                <a:lnTo>
                  <a:pt x="8485632" y="1340866"/>
                </a:lnTo>
                <a:lnTo>
                  <a:pt x="8412480" y="1360170"/>
                </a:lnTo>
                <a:lnTo>
                  <a:pt x="8207756" y="1394079"/>
                </a:lnTo>
                <a:lnTo>
                  <a:pt x="7974457" y="1418209"/>
                </a:lnTo>
                <a:lnTo>
                  <a:pt x="7843012" y="1430274"/>
                </a:lnTo>
                <a:lnTo>
                  <a:pt x="7581138" y="1442466"/>
                </a:lnTo>
                <a:lnTo>
                  <a:pt x="7434707" y="1447165"/>
                </a:lnTo>
                <a:lnTo>
                  <a:pt x="7362825" y="1447165"/>
                </a:lnTo>
                <a:lnTo>
                  <a:pt x="7289546" y="1449578"/>
                </a:lnTo>
                <a:lnTo>
                  <a:pt x="1457833" y="1449578"/>
                </a:lnTo>
                <a:lnTo>
                  <a:pt x="1369822" y="1447165"/>
                </a:lnTo>
                <a:lnTo>
                  <a:pt x="1297813" y="1447165"/>
                </a:lnTo>
                <a:lnTo>
                  <a:pt x="1151382" y="1442466"/>
                </a:lnTo>
                <a:lnTo>
                  <a:pt x="889635" y="1430274"/>
                </a:lnTo>
                <a:lnTo>
                  <a:pt x="641477" y="1406017"/>
                </a:lnTo>
                <a:lnTo>
                  <a:pt x="524764" y="1394079"/>
                </a:lnTo>
                <a:lnTo>
                  <a:pt x="321310" y="1360170"/>
                </a:lnTo>
                <a:lnTo>
                  <a:pt x="174879" y="1321562"/>
                </a:lnTo>
                <a:lnTo>
                  <a:pt x="101727" y="1299718"/>
                </a:lnTo>
                <a:lnTo>
                  <a:pt x="29718" y="1256284"/>
                </a:lnTo>
                <a:lnTo>
                  <a:pt x="0" y="1232281"/>
                </a:lnTo>
                <a:lnTo>
                  <a:pt x="0" y="215011"/>
                </a:lnTo>
                <a:lnTo>
                  <a:pt x="29718" y="190754"/>
                </a:lnTo>
                <a:lnTo>
                  <a:pt x="101727" y="147447"/>
                </a:lnTo>
                <a:lnTo>
                  <a:pt x="248158" y="106299"/>
                </a:lnTo>
                <a:lnTo>
                  <a:pt x="321310" y="86995"/>
                </a:lnTo>
                <a:lnTo>
                  <a:pt x="524764" y="53086"/>
                </a:lnTo>
                <a:lnTo>
                  <a:pt x="758063" y="28956"/>
                </a:lnTo>
                <a:lnTo>
                  <a:pt x="889635" y="16891"/>
                </a:lnTo>
                <a:lnTo>
                  <a:pt x="1151382" y="4953"/>
                </a:lnTo>
                <a:lnTo>
                  <a:pt x="1297813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6300" y="368300"/>
            <a:ext cx="799477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Arial Black - 36"/>
              </a:rPr>
              <a:t>How does this relate to the menstruation cycle?</a:t>
            </a:r>
          </a:p>
        </p:txBody>
      </p:sp>
      <p:pic>
        <p:nvPicPr>
          <p:cNvPr id="4" name="Picture 3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1701800"/>
            <a:ext cx="5971160" cy="5549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5" name="Straight Connector 4"/>
          <p:cNvCxnSpPr/>
          <p:nvPr/>
        </p:nvCxnSpPr>
        <p:spPr>
          <a:xfrm>
            <a:off x="186563" y="2184400"/>
            <a:ext cx="3653536" cy="1072769"/>
          </a:xfrm>
          <a:prstGeom prst="line">
            <a:avLst/>
          </a:prstGeom>
          <a:ln w="127000" cap="flat" cmpd="sng" algn="ctr">
            <a:solidFill>
              <a:srgbClr val="80008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03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20604"/>
              </p:ext>
            </p:extLst>
          </p:nvPr>
        </p:nvGraphicFramePr>
        <p:xfrm>
          <a:off x="914399" y="774700"/>
          <a:ext cx="8625840" cy="660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419">
                <a:tc>
                  <a:txBody>
                    <a:bodyPr/>
                    <a:lstStyle/>
                    <a:p>
                      <a:r>
                        <a:rPr lang="en-US" sz="2800" b="1" i="0" u="none" baseline="0">
                          <a:solidFill>
                            <a:srgbClr val="FFFF00"/>
                          </a:solidFill>
                          <a:latin typeface="Arial Black - 28"/>
                        </a:rPr>
                        <a:t>Ovarian Phases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u="none" baseline="0">
                          <a:solidFill>
                            <a:srgbClr val="FFFF00"/>
                          </a:solidFill>
                          <a:latin typeface="Arial Black - 28"/>
                        </a:rPr>
                        <a:t>Events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680">
                <a:tc>
                  <a:txBody>
                    <a:bodyPr/>
                    <a:lstStyle/>
                    <a:p>
                      <a:r>
                        <a:rPr lang="en-US" sz="2800" b="1" i="0" u="none" baseline="0">
                          <a:solidFill>
                            <a:srgbClr val="000000"/>
                          </a:solidFill>
                          <a:latin typeface="Arial - 28"/>
                        </a:rPr>
                        <a:t>Follicular Phase</a:t>
                      </a:r>
                    </a:p>
                    <a:p>
                      <a:r>
                        <a:rPr lang="en-US" sz="2800" b="1" i="0" u="none" baseline="0">
                          <a:solidFill>
                            <a:srgbClr val="000000"/>
                          </a:solidFill>
                          <a:latin typeface="Arial - 28"/>
                        </a:rPr>
                        <a:t>Day 1 - 13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A new follicle grows and matures due to release of FSH</a:t>
                      </a:r>
                    </a:p>
                    <a:p>
                      <a:r>
                        <a:rPr lang="en-US" sz="2000" b="1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ovum matures inside the Graffian follicle in the ovary</a:t>
                      </a:r>
                    </a:p>
                    <a:p>
                      <a:endParaRPr lang="en-US" sz="2000" b="1" i="0" u="none" baseline="0">
                        <a:solidFill>
                          <a:srgbClr val="000000"/>
                        </a:solidFill>
                        <a:latin typeface="Arial - 2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5976">
                <a:tc>
                  <a:txBody>
                    <a:bodyPr/>
                    <a:lstStyle/>
                    <a:p>
                      <a:r>
                        <a:rPr lang="en-US" sz="2800" b="1" i="0" u="none" baseline="0">
                          <a:solidFill>
                            <a:srgbClr val="000000"/>
                          </a:solidFill>
                          <a:latin typeface="Arial - 28"/>
                        </a:rPr>
                        <a:t>Ovulation</a:t>
                      </a:r>
                    </a:p>
                    <a:p>
                      <a:r>
                        <a:rPr lang="en-US" sz="2800" b="1" i="0" u="none" baseline="0">
                          <a:solidFill>
                            <a:srgbClr val="000000"/>
                          </a:solidFill>
                          <a:latin typeface="Arial - 28"/>
                        </a:rPr>
                        <a:t>Day 14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increase in estrogen will cause a spike in LH</a:t>
                      </a:r>
                    </a:p>
                    <a:p>
                      <a:r>
                        <a:rPr lang="en-US" sz="2000" b="1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The spike in LH causes the Graafian Follicle to burst and release the ovum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0735">
                <a:tc>
                  <a:txBody>
                    <a:bodyPr/>
                    <a:lstStyle/>
                    <a:p>
                      <a:r>
                        <a:rPr lang="en-US" sz="2600" b="1" i="0" u="none" baseline="0">
                          <a:solidFill>
                            <a:srgbClr val="000000"/>
                          </a:solidFill>
                          <a:latin typeface="Arial - 26"/>
                        </a:rPr>
                        <a:t>Luteal Phase</a:t>
                      </a:r>
                    </a:p>
                    <a:p>
                      <a:r>
                        <a:rPr lang="en-US" sz="2600" b="1" i="0" u="none" baseline="0">
                          <a:solidFill>
                            <a:srgbClr val="000000"/>
                          </a:solidFill>
                          <a:latin typeface="Arial - 26"/>
                        </a:rPr>
                        <a:t>Day 15 - 28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remaining follicle (corpus luteum) will make progesterone and estrogen which send message to continue to mature and build up endometrial lining</a:t>
                      </a:r>
                    </a:p>
                    <a:p>
                      <a:endParaRPr lang="en-US" sz="2000" b="1" i="0" u="none" baseline="0">
                        <a:solidFill>
                          <a:srgbClr val="000000"/>
                        </a:solidFill>
                        <a:latin typeface="Arial - 2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reeform 2"/>
          <p:cNvSpPr/>
          <p:nvPr/>
        </p:nvSpPr>
        <p:spPr>
          <a:xfrm>
            <a:off x="5461000" y="241300"/>
            <a:ext cx="4101212" cy="892049"/>
          </a:xfrm>
          <a:custGeom>
            <a:avLst/>
            <a:gdLst/>
            <a:ahLst/>
            <a:cxnLst/>
            <a:rect l="0" t="0" r="0" b="0"/>
            <a:pathLst>
              <a:path w="4101212" h="892049">
                <a:moveTo>
                  <a:pt x="683514" y="0"/>
                </a:moveTo>
                <a:lnTo>
                  <a:pt x="3485642" y="0"/>
                </a:lnTo>
                <a:lnTo>
                  <a:pt x="3554349" y="3048"/>
                </a:lnTo>
                <a:lnTo>
                  <a:pt x="3677031" y="10414"/>
                </a:lnTo>
                <a:lnTo>
                  <a:pt x="3793363" y="25273"/>
                </a:lnTo>
                <a:lnTo>
                  <a:pt x="3848100" y="32639"/>
                </a:lnTo>
                <a:lnTo>
                  <a:pt x="3944112" y="53467"/>
                </a:lnTo>
                <a:lnTo>
                  <a:pt x="4012184" y="77343"/>
                </a:lnTo>
                <a:lnTo>
                  <a:pt x="4046474" y="90678"/>
                </a:lnTo>
                <a:lnTo>
                  <a:pt x="4080764" y="117348"/>
                </a:lnTo>
                <a:lnTo>
                  <a:pt x="4094226" y="132334"/>
                </a:lnTo>
                <a:lnTo>
                  <a:pt x="4094226" y="139700"/>
                </a:lnTo>
                <a:lnTo>
                  <a:pt x="4101211" y="148717"/>
                </a:lnTo>
                <a:lnTo>
                  <a:pt x="4101211" y="743458"/>
                </a:lnTo>
                <a:lnTo>
                  <a:pt x="4094226" y="750824"/>
                </a:lnTo>
                <a:lnTo>
                  <a:pt x="4094226" y="758317"/>
                </a:lnTo>
                <a:lnTo>
                  <a:pt x="4080764" y="773176"/>
                </a:lnTo>
                <a:lnTo>
                  <a:pt x="4046474" y="799846"/>
                </a:lnTo>
                <a:lnTo>
                  <a:pt x="3978402" y="825119"/>
                </a:lnTo>
                <a:lnTo>
                  <a:pt x="3944112" y="837057"/>
                </a:lnTo>
                <a:lnTo>
                  <a:pt x="3848100" y="857885"/>
                </a:lnTo>
                <a:lnTo>
                  <a:pt x="3738753" y="872744"/>
                </a:lnTo>
                <a:lnTo>
                  <a:pt x="3677031" y="880237"/>
                </a:lnTo>
                <a:lnTo>
                  <a:pt x="3554349" y="887603"/>
                </a:lnTo>
                <a:lnTo>
                  <a:pt x="3485642" y="890524"/>
                </a:lnTo>
                <a:lnTo>
                  <a:pt x="3451987" y="890524"/>
                </a:lnTo>
                <a:lnTo>
                  <a:pt x="3417570" y="892048"/>
                </a:lnTo>
                <a:lnTo>
                  <a:pt x="683514" y="892048"/>
                </a:lnTo>
                <a:lnTo>
                  <a:pt x="642239" y="890524"/>
                </a:lnTo>
                <a:lnTo>
                  <a:pt x="608457" y="890524"/>
                </a:lnTo>
                <a:lnTo>
                  <a:pt x="539877" y="887603"/>
                </a:lnTo>
                <a:lnTo>
                  <a:pt x="417068" y="880237"/>
                </a:lnTo>
                <a:lnTo>
                  <a:pt x="300736" y="865251"/>
                </a:lnTo>
                <a:lnTo>
                  <a:pt x="245999" y="857885"/>
                </a:lnTo>
                <a:lnTo>
                  <a:pt x="150622" y="837057"/>
                </a:lnTo>
                <a:lnTo>
                  <a:pt x="82042" y="813308"/>
                </a:lnTo>
                <a:lnTo>
                  <a:pt x="47752" y="799846"/>
                </a:lnTo>
                <a:lnTo>
                  <a:pt x="13970" y="773176"/>
                </a:lnTo>
                <a:lnTo>
                  <a:pt x="0" y="758317"/>
                </a:lnTo>
                <a:lnTo>
                  <a:pt x="0" y="132334"/>
                </a:lnTo>
                <a:lnTo>
                  <a:pt x="13970" y="117348"/>
                </a:lnTo>
                <a:lnTo>
                  <a:pt x="47752" y="90678"/>
                </a:lnTo>
                <a:lnTo>
                  <a:pt x="116332" y="65405"/>
                </a:lnTo>
                <a:lnTo>
                  <a:pt x="150622" y="53467"/>
                </a:lnTo>
                <a:lnTo>
                  <a:pt x="245999" y="32639"/>
                </a:lnTo>
                <a:lnTo>
                  <a:pt x="355473" y="17780"/>
                </a:lnTo>
                <a:lnTo>
                  <a:pt x="417068" y="10414"/>
                </a:lnTo>
                <a:lnTo>
                  <a:pt x="539877" y="3048"/>
                </a:lnTo>
                <a:lnTo>
                  <a:pt x="608457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13400" y="410325"/>
            <a:ext cx="40386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 Black - 20"/>
              </a:rPr>
              <a:t>Ovarian Phases</a:t>
            </a:r>
          </a:p>
        </p:txBody>
      </p:sp>
    </p:spTree>
    <p:extLst>
      <p:ext uri="{BB962C8B-B14F-4D97-AF65-F5344CB8AC3E}">
        <p14:creationId xmlns:p14="http://schemas.microsoft.com/office/powerpoint/2010/main" val="76857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70917"/>
              </p:ext>
            </p:extLst>
          </p:nvPr>
        </p:nvGraphicFramePr>
        <p:xfrm>
          <a:off x="914399" y="774700"/>
          <a:ext cx="8625840" cy="692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419">
                <a:tc>
                  <a:txBody>
                    <a:bodyPr/>
                    <a:lstStyle/>
                    <a:p>
                      <a:r>
                        <a:rPr lang="en-US" sz="2800" b="1" i="0" u="none" baseline="0">
                          <a:solidFill>
                            <a:srgbClr val="FFFF00"/>
                          </a:solidFill>
                          <a:latin typeface="Arial Black - 28"/>
                        </a:rPr>
                        <a:t>Uterine Phases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u="none" baseline="0">
                          <a:solidFill>
                            <a:srgbClr val="FFFF00"/>
                          </a:solidFill>
                          <a:latin typeface="Arial Black - 28"/>
                        </a:rPr>
                        <a:t>Events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0000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2942">
                <a:tc>
                  <a:txBody>
                    <a:bodyPr/>
                    <a:lstStyle/>
                    <a:p>
                      <a:r>
                        <a:rPr lang="en-US" sz="2800" b="1" i="0" u="none" baseline="0">
                          <a:solidFill>
                            <a:srgbClr val="000000"/>
                          </a:solidFill>
                          <a:latin typeface="Arial - 28"/>
                        </a:rPr>
                        <a:t>Menstral Flow</a:t>
                      </a:r>
                    </a:p>
                    <a:p>
                      <a:r>
                        <a:rPr lang="en-US" sz="2800" b="1" i="0" u="none" baseline="0">
                          <a:solidFill>
                            <a:srgbClr val="000000"/>
                          </a:solidFill>
                          <a:latin typeface="Arial - 28"/>
                        </a:rPr>
                        <a:t>Day 1 - 5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LH reduction causes Corpus Luteum to disintegrate, which causes it to stop making estrogen and progresterone</a:t>
                      </a:r>
                    </a:p>
                    <a:p>
                      <a:r>
                        <a:rPr lang="en-US" sz="2000" b="1" i="0" u="none" baseline="0">
                          <a:solidFill>
                            <a:srgbClr val="000000"/>
                          </a:solidFill>
                          <a:latin typeface="Arial - 20"/>
                        </a:rPr>
                        <a:t>This drop in P will cause menstruation</a:t>
                      </a:r>
                    </a:p>
                    <a:p>
                      <a:endParaRPr lang="en-US" sz="2000" b="1" i="0" u="none" baseline="0">
                        <a:solidFill>
                          <a:srgbClr val="000000"/>
                        </a:solidFill>
                        <a:latin typeface="Arial - 2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5976">
                <a:tc>
                  <a:txBody>
                    <a:bodyPr/>
                    <a:lstStyle/>
                    <a:p>
                      <a:r>
                        <a:rPr lang="en-US" sz="2800" b="1" i="0" u="none" baseline="0" dirty="0">
                          <a:solidFill>
                            <a:srgbClr val="000000"/>
                          </a:solidFill>
                          <a:latin typeface="Arial - 28"/>
                        </a:rPr>
                        <a:t>Proliferation</a:t>
                      </a:r>
                    </a:p>
                    <a:p>
                      <a:r>
                        <a:rPr lang="en-US" sz="2800" b="1" i="0" u="none" baseline="0">
                          <a:solidFill>
                            <a:srgbClr val="000000"/>
                          </a:solidFill>
                          <a:latin typeface="Arial - 28"/>
                        </a:rPr>
                        <a:t>Day 6 - 14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baseline="0" dirty="0">
                          <a:solidFill>
                            <a:srgbClr val="000000"/>
                          </a:solidFill>
                          <a:latin typeface="Arial - 20"/>
                        </a:rPr>
                        <a:t>lining of uterus thickens (due to estrogen)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0735">
                <a:tc>
                  <a:txBody>
                    <a:bodyPr/>
                    <a:lstStyle/>
                    <a:p>
                      <a:r>
                        <a:rPr lang="en-US" sz="2600" b="1" i="0" u="none" baseline="0">
                          <a:solidFill>
                            <a:srgbClr val="000000"/>
                          </a:solidFill>
                          <a:latin typeface="Arial - 26"/>
                        </a:rPr>
                        <a:t>Secretory Phase</a:t>
                      </a:r>
                    </a:p>
                    <a:p>
                      <a:r>
                        <a:rPr lang="en-US" sz="2600" b="1" i="0" u="none" baseline="0">
                          <a:solidFill>
                            <a:srgbClr val="000000"/>
                          </a:solidFill>
                          <a:latin typeface="Arial - 26"/>
                        </a:rPr>
                        <a:t>Day 15 - 28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baseline="0" dirty="0">
                          <a:solidFill>
                            <a:srgbClr val="000000"/>
                          </a:solidFill>
                          <a:latin typeface="Arial - 20"/>
                        </a:rPr>
                        <a:t>progesterone causes a maturing of endometrial lining, with blood vessels and </a:t>
                      </a:r>
                      <a:r>
                        <a:rPr lang="en-US" sz="2000" b="1" i="0" u="none" baseline="0" dirty="0" err="1">
                          <a:solidFill>
                            <a:srgbClr val="000000"/>
                          </a:solidFill>
                          <a:latin typeface="Arial - 20"/>
                        </a:rPr>
                        <a:t>mucal</a:t>
                      </a:r>
                      <a:r>
                        <a:rPr lang="en-US" sz="2000" b="1" i="0" u="none" baseline="0" dirty="0">
                          <a:solidFill>
                            <a:srgbClr val="000000"/>
                          </a:solidFill>
                          <a:latin typeface="Arial - 20"/>
                        </a:rPr>
                        <a:t> cells</a:t>
                      </a:r>
                    </a:p>
                    <a:p>
                      <a:endParaRPr lang="en-US" sz="2000" b="1" i="0" u="none" baseline="0" dirty="0">
                        <a:solidFill>
                          <a:srgbClr val="000000"/>
                        </a:solidFill>
                        <a:latin typeface="Arial - 2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reeform 2"/>
          <p:cNvSpPr/>
          <p:nvPr/>
        </p:nvSpPr>
        <p:spPr>
          <a:xfrm>
            <a:off x="5461000" y="649451"/>
            <a:ext cx="4101212" cy="892049"/>
          </a:xfrm>
          <a:custGeom>
            <a:avLst/>
            <a:gdLst/>
            <a:ahLst/>
            <a:cxnLst/>
            <a:rect l="0" t="0" r="0" b="0"/>
            <a:pathLst>
              <a:path w="4101212" h="892049">
                <a:moveTo>
                  <a:pt x="683514" y="0"/>
                </a:moveTo>
                <a:lnTo>
                  <a:pt x="3485642" y="0"/>
                </a:lnTo>
                <a:lnTo>
                  <a:pt x="3554349" y="3048"/>
                </a:lnTo>
                <a:lnTo>
                  <a:pt x="3677031" y="10414"/>
                </a:lnTo>
                <a:lnTo>
                  <a:pt x="3793363" y="25273"/>
                </a:lnTo>
                <a:lnTo>
                  <a:pt x="3848100" y="32639"/>
                </a:lnTo>
                <a:lnTo>
                  <a:pt x="3944112" y="53467"/>
                </a:lnTo>
                <a:lnTo>
                  <a:pt x="4012184" y="77343"/>
                </a:lnTo>
                <a:lnTo>
                  <a:pt x="4046474" y="90678"/>
                </a:lnTo>
                <a:lnTo>
                  <a:pt x="4080764" y="117348"/>
                </a:lnTo>
                <a:lnTo>
                  <a:pt x="4094226" y="132334"/>
                </a:lnTo>
                <a:lnTo>
                  <a:pt x="4094226" y="139700"/>
                </a:lnTo>
                <a:lnTo>
                  <a:pt x="4101211" y="148717"/>
                </a:lnTo>
                <a:lnTo>
                  <a:pt x="4101211" y="743458"/>
                </a:lnTo>
                <a:lnTo>
                  <a:pt x="4094226" y="750824"/>
                </a:lnTo>
                <a:lnTo>
                  <a:pt x="4094226" y="758317"/>
                </a:lnTo>
                <a:lnTo>
                  <a:pt x="4080764" y="773176"/>
                </a:lnTo>
                <a:lnTo>
                  <a:pt x="4046474" y="799846"/>
                </a:lnTo>
                <a:lnTo>
                  <a:pt x="3978402" y="825119"/>
                </a:lnTo>
                <a:lnTo>
                  <a:pt x="3944112" y="837057"/>
                </a:lnTo>
                <a:lnTo>
                  <a:pt x="3848100" y="857885"/>
                </a:lnTo>
                <a:lnTo>
                  <a:pt x="3738753" y="872744"/>
                </a:lnTo>
                <a:lnTo>
                  <a:pt x="3677031" y="880237"/>
                </a:lnTo>
                <a:lnTo>
                  <a:pt x="3554349" y="887603"/>
                </a:lnTo>
                <a:lnTo>
                  <a:pt x="3485642" y="890524"/>
                </a:lnTo>
                <a:lnTo>
                  <a:pt x="3451987" y="890524"/>
                </a:lnTo>
                <a:lnTo>
                  <a:pt x="3417570" y="892048"/>
                </a:lnTo>
                <a:lnTo>
                  <a:pt x="683514" y="892048"/>
                </a:lnTo>
                <a:lnTo>
                  <a:pt x="642239" y="890524"/>
                </a:lnTo>
                <a:lnTo>
                  <a:pt x="608457" y="890524"/>
                </a:lnTo>
                <a:lnTo>
                  <a:pt x="539877" y="887603"/>
                </a:lnTo>
                <a:lnTo>
                  <a:pt x="417068" y="880237"/>
                </a:lnTo>
                <a:lnTo>
                  <a:pt x="300736" y="865251"/>
                </a:lnTo>
                <a:lnTo>
                  <a:pt x="245999" y="857885"/>
                </a:lnTo>
                <a:lnTo>
                  <a:pt x="150622" y="837057"/>
                </a:lnTo>
                <a:lnTo>
                  <a:pt x="82042" y="813308"/>
                </a:lnTo>
                <a:lnTo>
                  <a:pt x="47752" y="799846"/>
                </a:lnTo>
                <a:lnTo>
                  <a:pt x="13970" y="773176"/>
                </a:lnTo>
                <a:lnTo>
                  <a:pt x="0" y="758317"/>
                </a:lnTo>
                <a:lnTo>
                  <a:pt x="0" y="132334"/>
                </a:lnTo>
                <a:lnTo>
                  <a:pt x="13970" y="117348"/>
                </a:lnTo>
                <a:lnTo>
                  <a:pt x="47752" y="90678"/>
                </a:lnTo>
                <a:lnTo>
                  <a:pt x="116332" y="65405"/>
                </a:lnTo>
                <a:lnTo>
                  <a:pt x="150622" y="53467"/>
                </a:lnTo>
                <a:lnTo>
                  <a:pt x="245999" y="32639"/>
                </a:lnTo>
                <a:lnTo>
                  <a:pt x="355473" y="17780"/>
                </a:lnTo>
                <a:lnTo>
                  <a:pt x="417068" y="10414"/>
                </a:lnTo>
                <a:lnTo>
                  <a:pt x="539877" y="3048"/>
                </a:lnTo>
                <a:lnTo>
                  <a:pt x="608457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89600" y="795298"/>
            <a:ext cx="40386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 Black - 20"/>
              </a:rPr>
              <a:t>Uterine Phases</a:t>
            </a:r>
          </a:p>
        </p:txBody>
      </p:sp>
    </p:spTree>
    <p:extLst>
      <p:ext uri="{BB962C8B-B14F-4D97-AF65-F5344CB8AC3E}">
        <p14:creationId xmlns:p14="http://schemas.microsoft.com/office/powerpoint/2010/main" val="2840138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586865" y="74295"/>
            <a:ext cx="6988176" cy="1449706"/>
          </a:xfrm>
          <a:custGeom>
            <a:avLst/>
            <a:gdLst/>
            <a:ahLst/>
            <a:cxnLst/>
            <a:rect l="0" t="0" r="0" b="0"/>
            <a:pathLst>
              <a:path w="6988176" h="1449706">
                <a:moveTo>
                  <a:pt x="1164717" y="0"/>
                </a:moveTo>
                <a:lnTo>
                  <a:pt x="5939409" y="0"/>
                </a:lnTo>
                <a:lnTo>
                  <a:pt x="6056376" y="4953"/>
                </a:lnTo>
                <a:lnTo>
                  <a:pt x="6265545" y="16891"/>
                </a:lnTo>
                <a:lnTo>
                  <a:pt x="6463792" y="41148"/>
                </a:lnTo>
                <a:lnTo>
                  <a:pt x="6556883" y="53086"/>
                </a:lnTo>
                <a:lnTo>
                  <a:pt x="6720459" y="86995"/>
                </a:lnTo>
                <a:lnTo>
                  <a:pt x="6836410" y="125730"/>
                </a:lnTo>
                <a:lnTo>
                  <a:pt x="6894957" y="147447"/>
                </a:lnTo>
                <a:lnTo>
                  <a:pt x="6953377" y="190881"/>
                </a:lnTo>
                <a:lnTo>
                  <a:pt x="6976237" y="215138"/>
                </a:lnTo>
                <a:lnTo>
                  <a:pt x="6976237" y="227076"/>
                </a:lnTo>
                <a:lnTo>
                  <a:pt x="6988175" y="241681"/>
                </a:lnTo>
                <a:lnTo>
                  <a:pt x="6988175" y="1208151"/>
                </a:lnTo>
                <a:lnTo>
                  <a:pt x="6976237" y="1220216"/>
                </a:lnTo>
                <a:lnTo>
                  <a:pt x="6976237" y="1232408"/>
                </a:lnTo>
                <a:lnTo>
                  <a:pt x="6953377" y="1256411"/>
                </a:lnTo>
                <a:lnTo>
                  <a:pt x="6894957" y="1299845"/>
                </a:lnTo>
                <a:lnTo>
                  <a:pt x="6779006" y="1340866"/>
                </a:lnTo>
                <a:lnTo>
                  <a:pt x="6720459" y="1360297"/>
                </a:lnTo>
                <a:lnTo>
                  <a:pt x="6556883" y="1394206"/>
                </a:lnTo>
                <a:lnTo>
                  <a:pt x="6370574" y="1418209"/>
                </a:lnTo>
                <a:lnTo>
                  <a:pt x="6265545" y="1430401"/>
                </a:lnTo>
                <a:lnTo>
                  <a:pt x="6056376" y="1442466"/>
                </a:lnTo>
                <a:lnTo>
                  <a:pt x="5939409" y="1447292"/>
                </a:lnTo>
                <a:lnTo>
                  <a:pt x="5881878" y="1447292"/>
                </a:lnTo>
                <a:lnTo>
                  <a:pt x="5823458" y="1449705"/>
                </a:lnTo>
                <a:lnTo>
                  <a:pt x="1164717" y="1449705"/>
                </a:lnTo>
                <a:lnTo>
                  <a:pt x="1094359" y="1447292"/>
                </a:lnTo>
                <a:lnTo>
                  <a:pt x="1036828" y="1447292"/>
                </a:lnTo>
                <a:lnTo>
                  <a:pt x="919861" y="1442466"/>
                </a:lnTo>
                <a:lnTo>
                  <a:pt x="710692" y="1430401"/>
                </a:lnTo>
                <a:lnTo>
                  <a:pt x="512445" y="1406144"/>
                </a:lnTo>
                <a:lnTo>
                  <a:pt x="419354" y="1394206"/>
                </a:lnTo>
                <a:lnTo>
                  <a:pt x="256794" y="1360297"/>
                </a:lnTo>
                <a:lnTo>
                  <a:pt x="139827" y="1321562"/>
                </a:lnTo>
                <a:lnTo>
                  <a:pt x="81280" y="1299845"/>
                </a:lnTo>
                <a:lnTo>
                  <a:pt x="23749" y="1256411"/>
                </a:lnTo>
                <a:lnTo>
                  <a:pt x="0" y="1232408"/>
                </a:lnTo>
                <a:lnTo>
                  <a:pt x="0" y="215138"/>
                </a:lnTo>
                <a:lnTo>
                  <a:pt x="23749" y="190881"/>
                </a:lnTo>
                <a:lnTo>
                  <a:pt x="81280" y="147447"/>
                </a:lnTo>
                <a:lnTo>
                  <a:pt x="198247" y="106299"/>
                </a:lnTo>
                <a:lnTo>
                  <a:pt x="256794" y="86995"/>
                </a:lnTo>
                <a:lnTo>
                  <a:pt x="419354" y="53086"/>
                </a:lnTo>
                <a:lnTo>
                  <a:pt x="605663" y="29083"/>
                </a:lnTo>
                <a:lnTo>
                  <a:pt x="710692" y="16891"/>
                </a:lnTo>
                <a:lnTo>
                  <a:pt x="919861" y="4953"/>
                </a:lnTo>
                <a:lnTo>
                  <a:pt x="1036828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4352" y="130239"/>
            <a:ext cx="5938012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 - 48"/>
              </a:rPr>
              <a:t>Cross Section of Ovaries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765300"/>
            <a:ext cx="6719316" cy="50304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85425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07136" y="247777"/>
            <a:ext cx="8561706" cy="1362965"/>
          </a:xfrm>
          <a:custGeom>
            <a:avLst/>
            <a:gdLst/>
            <a:ahLst/>
            <a:cxnLst/>
            <a:rect l="0" t="0" r="0" b="0"/>
            <a:pathLst>
              <a:path w="8561706" h="1362965">
                <a:moveTo>
                  <a:pt x="1426972" y="0"/>
                </a:moveTo>
                <a:lnTo>
                  <a:pt x="7276846" y="0"/>
                </a:lnTo>
                <a:lnTo>
                  <a:pt x="7420102" y="4699"/>
                </a:lnTo>
                <a:lnTo>
                  <a:pt x="7676388" y="15875"/>
                </a:lnTo>
                <a:lnTo>
                  <a:pt x="7919212" y="38735"/>
                </a:lnTo>
                <a:lnTo>
                  <a:pt x="8033385" y="49911"/>
                </a:lnTo>
                <a:lnTo>
                  <a:pt x="8233791" y="81788"/>
                </a:lnTo>
                <a:lnTo>
                  <a:pt x="8375904" y="118110"/>
                </a:lnTo>
                <a:lnTo>
                  <a:pt x="8447532" y="138684"/>
                </a:lnTo>
                <a:lnTo>
                  <a:pt x="8519160" y="179451"/>
                </a:lnTo>
                <a:lnTo>
                  <a:pt x="8547100" y="202184"/>
                </a:lnTo>
                <a:lnTo>
                  <a:pt x="8547100" y="213487"/>
                </a:lnTo>
                <a:lnTo>
                  <a:pt x="8561705" y="227203"/>
                </a:lnTo>
                <a:lnTo>
                  <a:pt x="8561705" y="1135761"/>
                </a:lnTo>
                <a:lnTo>
                  <a:pt x="8547100" y="1147191"/>
                </a:lnTo>
                <a:lnTo>
                  <a:pt x="8547100" y="1158621"/>
                </a:lnTo>
                <a:lnTo>
                  <a:pt x="8519160" y="1181227"/>
                </a:lnTo>
                <a:lnTo>
                  <a:pt x="8447532" y="1221994"/>
                </a:lnTo>
                <a:lnTo>
                  <a:pt x="8305419" y="1260729"/>
                </a:lnTo>
                <a:lnTo>
                  <a:pt x="8233791" y="1278890"/>
                </a:lnTo>
                <a:lnTo>
                  <a:pt x="8033385" y="1310767"/>
                </a:lnTo>
                <a:lnTo>
                  <a:pt x="7805166" y="1333373"/>
                </a:lnTo>
                <a:lnTo>
                  <a:pt x="7676388" y="1344803"/>
                </a:lnTo>
                <a:lnTo>
                  <a:pt x="7420102" y="1356233"/>
                </a:lnTo>
                <a:lnTo>
                  <a:pt x="7276846" y="1360678"/>
                </a:lnTo>
                <a:lnTo>
                  <a:pt x="7206361" y="1360678"/>
                </a:lnTo>
                <a:lnTo>
                  <a:pt x="7134733" y="1362964"/>
                </a:lnTo>
                <a:lnTo>
                  <a:pt x="1426972" y="1362964"/>
                </a:lnTo>
                <a:lnTo>
                  <a:pt x="1340739" y="1360678"/>
                </a:lnTo>
                <a:lnTo>
                  <a:pt x="1270381" y="1360678"/>
                </a:lnTo>
                <a:lnTo>
                  <a:pt x="1126998" y="1356233"/>
                </a:lnTo>
                <a:lnTo>
                  <a:pt x="870839" y="1344803"/>
                </a:lnTo>
                <a:lnTo>
                  <a:pt x="627888" y="1321943"/>
                </a:lnTo>
                <a:lnTo>
                  <a:pt x="513715" y="1310767"/>
                </a:lnTo>
                <a:lnTo>
                  <a:pt x="314579" y="1278890"/>
                </a:lnTo>
                <a:lnTo>
                  <a:pt x="171323" y="1242568"/>
                </a:lnTo>
                <a:lnTo>
                  <a:pt x="99568" y="1221994"/>
                </a:lnTo>
                <a:lnTo>
                  <a:pt x="29210" y="1181227"/>
                </a:lnTo>
                <a:lnTo>
                  <a:pt x="0" y="1158621"/>
                </a:lnTo>
                <a:lnTo>
                  <a:pt x="0" y="202184"/>
                </a:lnTo>
                <a:lnTo>
                  <a:pt x="29210" y="179451"/>
                </a:lnTo>
                <a:lnTo>
                  <a:pt x="99568" y="138684"/>
                </a:lnTo>
                <a:lnTo>
                  <a:pt x="242951" y="99949"/>
                </a:lnTo>
                <a:lnTo>
                  <a:pt x="314579" y="81788"/>
                </a:lnTo>
                <a:lnTo>
                  <a:pt x="513715" y="49911"/>
                </a:lnTo>
                <a:lnTo>
                  <a:pt x="742061" y="27305"/>
                </a:lnTo>
                <a:lnTo>
                  <a:pt x="870839" y="15875"/>
                </a:lnTo>
                <a:lnTo>
                  <a:pt x="1126998" y="4699"/>
                </a:lnTo>
                <a:lnTo>
                  <a:pt x="1270381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1400" y="419100"/>
            <a:ext cx="789571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Arial - 36"/>
              </a:rPr>
              <a:t>Secondary Sex Characteristics of Females</a:t>
            </a:r>
          </a:p>
        </p:txBody>
      </p:sp>
      <p:sp>
        <p:nvSpPr>
          <p:cNvPr id="4" name="Freeform 3"/>
          <p:cNvSpPr/>
          <p:nvPr/>
        </p:nvSpPr>
        <p:spPr>
          <a:xfrm>
            <a:off x="608076" y="2032000"/>
            <a:ext cx="8759826" cy="4832224"/>
          </a:xfrm>
          <a:custGeom>
            <a:avLst/>
            <a:gdLst/>
            <a:ahLst/>
            <a:cxnLst/>
            <a:rect l="0" t="0" r="0" b="0"/>
            <a:pathLst>
              <a:path w="8759826" h="4832224">
                <a:moveTo>
                  <a:pt x="1459992" y="0"/>
                </a:moveTo>
                <a:lnTo>
                  <a:pt x="7445248" y="0"/>
                </a:lnTo>
                <a:lnTo>
                  <a:pt x="7591933" y="16510"/>
                </a:lnTo>
                <a:lnTo>
                  <a:pt x="7854061" y="56261"/>
                </a:lnTo>
                <a:lnTo>
                  <a:pt x="8102600" y="137033"/>
                </a:lnTo>
                <a:lnTo>
                  <a:pt x="8219313" y="176784"/>
                </a:lnTo>
                <a:lnTo>
                  <a:pt x="8424418" y="289941"/>
                </a:lnTo>
                <a:lnTo>
                  <a:pt x="8569706" y="418846"/>
                </a:lnTo>
                <a:lnTo>
                  <a:pt x="8643112" y="491490"/>
                </a:lnTo>
                <a:lnTo>
                  <a:pt x="8716391" y="636016"/>
                </a:lnTo>
                <a:lnTo>
                  <a:pt x="8744966" y="716915"/>
                </a:lnTo>
                <a:lnTo>
                  <a:pt x="8744966" y="756666"/>
                </a:lnTo>
                <a:lnTo>
                  <a:pt x="8759825" y="805307"/>
                </a:lnTo>
                <a:lnTo>
                  <a:pt x="8759825" y="4026789"/>
                </a:lnTo>
                <a:lnTo>
                  <a:pt x="8744966" y="4067302"/>
                </a:lnTo>
                <a:lnTo>
                  <a:pt x="8744966" y="4107688"/>
                </a:lnTo>
                <a:lnTo>
                  <a:pt x="8716391" y="4187952"/>
                </a:lnTo>
                <a:lnTo>
                  <a:pt x="8643112" y="4332478"/>
                </a:lnTo>
                <a:lnTo>
                  <a:pt x="8497697" y="4469638"/>
                </a:lnTo>
                <a:lnTo>
                  <a:pt x="8424418" y="4534027"/>
                </a:lnTo>
                <a:lnTo>
                  <a:pt x="8219313" y="4647184"/>
                </a:lnTo>
                <a:lnTo>
                  <a:pt x="7985760" y="4727321"/>
                </a:lnTo>
                <a:lnTo>
                  <a:pt x="7854061" y="4767707"/>
                </a:lnTo>
                <a:lnTo>
                  <a:pt x="7591933" y="4808220"/>
                </a:lnTo>
                <a:lnTo>
                  <a:pt x="7445248" y="4823968"/>
                </a:lnTo>
                <a:lnTo>
                  <a:pt x="7373239" y="4823968"/>
                </a:lnTo>
                <a:lnTo>
                  <a:pt x="7299833" y="4832223"/>
                </a:lnTo>
                <a:lnTo>
                  <a:pt x="1459992" y="4832223"/>
                </a:lnTo>
                <a:lnTo>
                  <a:pt x="1371727" y="4823968"/>
                </a:lnTo>
                <a:lnTo>
                  <a:pt x="1299718" y="4823968"/>
                </a:lnTo>
                <a:lnTo>
                  <a:pt x="1153033" y="4808220"/>
                </a:lnTo>
                <a:lnTo>
                  <a:pt x="890905" y="4767707"/>
                </a:lnTo>
                <a:lnTo>
                  <a:pt x="642366" y="4686935"/>
                </a:lnTo>
                <a:lnTo>
                  <a:pt x="525526" y="4647184"/>
                </a:lnTo>
                <a:lnTo>
                  <a:pt x="321818" y="4534027"/>
                </a:lnTo>
                <a:lnTo>
                  <a:pt x="175133" y="4405122"/>
                </a:lnTo>
                <a:lnTo>
                  <a:pt x="101854" y="4332478"/>
                </a:lnTo>
                <a:lnTo>
                  <a:pt x="29845" y="4187952"/>
                </a:lnTo>
                <a:lnTo>
                  <a:pt x="0" y="4107688"/>
                </a:lnTo>
                <a:lnTo>
                  <a:pt x="0" y="716915"/>
                </a:lnTo>
                <a:lnTo>
                  <a:pt x="29845" y="636016"/>
                </a:lnTo>
                <a:lnTo>
                  <a:pt x="101854" y="491490"/>
                </a:lnTo>
                <a:lnTo>
                  <a:pt x="248539" y="354330"/>
                </a:lnTo>
                <a:lnTo>
                  <a:pt x="321818" y="289941"/>
                </a:lnTo>
                <a:lnTo>
                  <a:pt x="525526" y="176784"/>
                </a:lnTo>
                <a:lnTo>
                  <a:pt x="759206" y="96647"/>
                </a:lnTo>
                <a:lnTo>
                  <a:pt x="890905" y="56261"/>
                </a:lnTo>
                <a:lnTo>
                  <a:pt x="1153033" y="16510"/>
                </a:lnTo>
                <a:lnTo>
                  <a:pt x="1299718" y="0"/>
                </a:lnTo>
                <a:close/>
              </a:path>
            </a:pathLst>
          </a:cu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0959" y="2743200"/>
            <a:ext cx="8354060" cy="32162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Arial - 36"/>
              </a:rPr>
              <a:t>1. widening of hips</a:t>
            </a:r>
          </a:p>
          <a:p>
            <a:r>
              <a:rPr lang="en-US" sz="4400" b="1" dirty="0">
                <a:solidFill>
                  <a:srgbClr val="000000"/>
                </a:solidFill>
                <a:latin typeface="Arial - 36"/>
              </a:rPr>
              <a:t>2.  breast tissue development</a:t>
            </a:r>
          </a:p>
          <a:p>
            <a:r>
              <a:rPr lang="en-US" sz="4400" b="1" dirty="0">
                <a:solidFill>
                  <a:srgbClr val="000000"/>
                </a:solidFill>
                <a:latin typeface="Arial - 36"/>
              </a:rPr>
              <a:t>3.  start of menstruation</a:t>
            </a:r>
          </a:p>
          <a:p>
            <a:r>
              <a:rPr lang="en-US" sz="4400" b="1" dirty="0">
                <a:solidFill>
                  <a:srgbClr val="000000"/>
                </a:solidFill>
                <a:latin typeface="Arial - 36"/>
              </a:rPr>
              <a:t>4.  body and pubic hair</a:t>
            </a:r>
          </a:p>
          <a:p>
            <a:endParaRPr lang="en-US" sz="2700" b="1" dirty="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187066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412750"/>
            <a:ext cx="4820158" cy="61230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6220841" y="780542"/>
            <a:ext cx="3605531" cy="5544058"/>
          </a:xfrm>
          <a:custGeom>
            <a:avLst/>
            <a:gdLst/>
            <a:ahLst/>
            <a:cxnLst/>
            <a:rect l="0" t="0" r="0" b="0"/>
            <a:pathLst>
              <a:path w="3605531" h="5055236">
                <a:moveTo>
                  <a:pt x="600964" y="0"/>
                </a:moveTo>
                <a:lnTo>
                  <a:pt x="3064510" y="0"/>
                </a:lnTo>
                <a:lnTo>
                  <a:pt x="3124835" y="17272"/>
                </a:lnTo>
                <a:lnTo>
                  <a:pt x="3232785" y="58801"/>
                </a:lnTo>
                <a:lnTo>
                  <a:pt x="3335020" y="143510"/>
                </a:lnTo>
                <a:lnTo>
                  <a:pt x="3383026" y="185039"/>
                </a:lnTo>
                <a:lnTo>
                  <a:pt x="3467481" y="303403"/>
                </a:lnTo>
                <a:lnTo>
                  <a:pt x="3527298" y="438150"/>
                </a:lnTo>
                <a:lnTo>
                  <a:pt x="3557524" y="514223"/>
                </a:lnTo>
                <a:lnTo>
                  <a:pt x="3587623" y="665480"/>
                </a:lnTo>
                <a:lnTo>
                  <a:pt x="3599434" y="750062"/>
                </a:lnTo>
                <a:lnTo>
                  <a:pt x="3599434" y="791718"/>
                </a:lnTo>
                <a:lnTo>
                  <a:pt x="3605530" y="842518"/>
                </a:lnTo>
                <a:lnTo>
                  <a:pt x="3605530" y="4212717"/>
                </a:lnTo>
                <a:lnTo>
                  <a:pt x="3599434" y="4255008"/>
                </a:lnTo>
                <a:lnTo>
                  <a:pt x="3599434" y="4297299"/>
                </a:lnTo>
                <a:lnTo>
                  <a:pt x="3587623" y="4381246"/>
                </a:lnTo>
                <a:lnTo>
                  <a:pt x="3557524" y="4532503"/>
                </a:lnTo>
                <a:lnTo>
                  <a:pt x="3497580" y="4675886"/>
                </a:lnTo>
                <a:lnTo>
                  <a:pt x="3467481" y="4743323"/>
                </a:lnTo>
                <a:lnTo>
                  <a:pt x="3383026" y="4861687"/>
                </a:lnTo>
                <a:lnTo>
                  <a:pt x="3286887" y="4945507"/>
                </a:lnTo>
                <a:lnTo>
                  <a:pt x="3232785" y="4987798"/>
                </a:lnTo>
                <a:lnTo>
                  <a:pt x="3124835" y="5030216"/>
                </a:lnTo>
                <a:lnTo>
                  <a:pt x="3064510" y="5046599"/>
                </a:lnTo>
                <a:lnTo>
                  <a:pt x="3034792" y="5046599"/>
                </a:lnTo>
                <a:lnTo>
                  <a:pt x="3004566" y="5055235"/>
                </a:lnTo>
                <a:lnTo>
                  <a:pt x="600964" y="5055235"/>
                </a:lnTo>
                <a:lnTo>
                  <a:pt x="564642" y="5046599"/>
                </a:lnTo>
                <a:lnTo>
                  <a:pt x="534924" y="5046599"/>
                </a:lnTo>
                <a:lnTo>
                  <a:pt x="474599" y="5030216"/>
                </a:lnTo>
                <a:lnTo>
                  <a:pt x="366649" y="4987798"/>
                </a:lnTo>
                <a:lnTo>
                  <a:pt x="264414" y="4903216"/>
                </a:lnTo>
                <a:lnTo>
                  <a:pt x="216281" y="4861687"/>
                </a:lnTo>
                <a:lnTo>
                  <a:pt x="132461" y="4743323"/>
                </a:lnTo>
                <a:lnTo>
                  <a:pt x="72136" y="4608576"/>
                </a:lnTo>
                <a:lnTo>
                  <a:pt x="41910" y="4532503"/>
                </a:lnTo>
                <a:lnTo>
                  <a:pt x="12319" y="4381246"/>
                </a:lnTo>
                <a:lnTo>
                  <a:pt x="0" y="4297299"/>
                </a:lnTo>
                <a:lnTo>
                  <a:pt x="0" y="750062"/>
                </a:lnTo>
                <a:lnTo>
                  <a:pt x="12319" y="665480"/>
                </a:lnTo>
                <a:lnTo>
                  <a:pt x="41910" y="514223"/>
                </a:lnTo>
                <a:lnTo>
                  <a:pt x="102235" y="370713"/>
                </a:lnTo>
                <a:lnTo>
                  <a:pt x="132461" y="303403"/>
                </a:lnTo>
                <a:lnTo>
                  <a:pt x="216281" y="185039"/>
                </a:lnTo>
                <a:lnTo>
                  <a:pt x="312420" y="101092"/>
                </a:lnTo>
                <a:lnTo>
                  <a:pt x="366649" y="58801"/>
                </a:lnTo>
                <a:lnTo>
                  <a:pt x="474599" y="17272"/>
                </a:lnTo>
                <a:lnTo>
                  <a:pt x="534924" y="0"/>
                </a:lnTo>
                <a:close/>
              </a:path>
            </a:pathLst>
          </a:cu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62700" y="1181100"/>
            <a:ext cx="3249295" cy="48320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4"/>
              </a:rPr>
              <a:t>Estrogen helps with much more than just reproductive health, which is why many women use estrogen replacement during menopause (when they stop making estrogen)</a:t>
            </a:r>
          </a:p>
        </p:txBody>
      </p:sp>
    </p:spTree>
    <p:extLst>
      <p:ext uri="{BB962C8B-B14F-4D97-AF65-F5344CB8AC3E}">
        <p14:creationId xmlns:p14="http://schemas.microsoft.com/office/powerpoint/2010/main" val="1321410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82371" y="148717"/>
            <a:ext cx="8326248" cy="1239013"/>
          </a:xfrm>
          <a:custGeom>
            <a:avLst/>
            <a:gdLst/>
            <a:ahLst/>
            <a:cxnLst/>
            <a:rect l="0" t="0" r="0" b="0"/>
            <a:pathLst>
              <a:path w="8326248" h="1239013">
                <a:moveTo>
                  <a:pt x="1387729" y="0"/>
                </a:moveTo>
                <a:lnTo>
                  <a:pt x="7076694" y="0"/>
                </a:lnTo>
                <a:lnTo>
                  <a:pt x="7216140" y="4191"/>
                </a:lnTo>
                <a:lnTo>
                  <a:pt x="7465314" y="14351"/>
                </a:lnTo>
                <a:lnTo>
                  <a:pt x="7701534" y="35179"/>
                </a:lnTo>
                <a:lnTo>
                  <a:pt x="7812532" y="45339"/>
                </a:lnTo>
                <a:lnTo>
                  <a:pt x="8007350" y="74295"/>
                </a:lnTo>
                <a:lnTo>
                  <a:pt x="8145526" y="107315"/>
                </a:lnTo>
                <a:lnTo>
                  <a:pt x="8215249" y="125984"/>
                </a:lnTo>
                <a:lnTo>
                  <a:pt x="8284972" y="163068"/>
                </a:lnTo>
                <a:lnTo>
                  <a:pt x="8312150" y="183769"/>
                </a:lnTo>
                <a:lnTo>
                  <a:pt x="8312150" y="193929"/>
                </a:lnTo>
                <a:lnTo>
                  <a:pt x="8326247" y="206502"/>
                </a:lnTo>
                <a:lnTo>
                  <a:pt x="8326247" y="1032510"/>
                </a:lnTo>
                <a:lnTo>
                  <a:pt x="8312150" y="1042797"/>
                </a:lnTo>
                <a:lnTo>
                  <a:pt x="8312150" y="1053211"/>
                </a:lnTo>
                <a:lnTo>
                  <a:pt x="8284972" y="1073785"/>
                </a:lnTo>
                <a:lnTo>
                  <a:pt x="8215249" y="1110869"/>
                </a:lnTo>
                <a:lnTo>
                  <a:pt x="8077073" y="1146048"/>
                </a:lnTo>
                <a:lnTo>
                  <a:pt x="8007350" y="1162558"/>
                </a:lnTo>
                <a:lnTo>
                  <a:pt x="7812532" y="1191514"/>
                </a:lnTo>
                <a:lnTo>
                  <a:pt x="7590536" y="1212088"/>
                </a:lnTo>
                <a:lnTo>
                  <a:pt x="7465314" y="1222502"/>
                </a:lnTo>
                <a:lnTo>
                  <a:pt x="7216140" y="1232789"/>
                </a:lnTo>
                <a:lnTo>
                  <a:pt x="7076694" y="1236853"/>
                </a:lnTo>
                <a:lnTo>
                  <a:pt x="7008241" y="1236853"/>
                </a:lnTo>
                <a:lnTo>
                  <a:pt x="6938518" y="1239012"/>
                </a:lnTo>
                <a:lnTo>
                  <a:pt x="1387729" y="1239012"/>
                </a:lnTo>
                <a:lnTo>
                  <a:pt x="1303909" y="1236853"/>
                </a:lnTo>
                <a:lnTo>
                  <a:pt x="1235329" y="1236853"/>
                </a:lnTo>
                <a:lnTo>
                  <a:pt x="1096010" y="1232789"/>
                </a:lnTo>
                <a:lnTo>
                  <a:pt x="846836" y="1222502"/>
                </a:lnTo>
                <a:lnTo>
                  <a:pt x="610616" y="1201674"/>
                </a:lnTo>
                <a:lnTo>
                  <a:pt x="499618" y="1191514"/>
                </a:lnTo>
                <a:lnTo>
                  <a:pt x="305943" y="1162558"/>
                </a:lnTo>
                <a:lnTo>
                  <a:pt x="166497" y="1129538"/>
                </a:lnTo>
                <a:lnTo>
                  <a:pt x="96901" y="1110869"/>
                </a:lnTo>
                <a:lnTo>
                  <a:pt x="28321" y="1073785"/>
                </a:lnTo>
                <a:lnTo>
                  <a:pt x="0" y="1053211"/>
                </a:lnTo>
                <a:lnTo>
                  <a:pt x="0" y="183769"/>
                </a:lnTo>
                <a:lnTo>
                  <a:pt x="28321" y="163068"/>
                </a:lnTo>
                <a:lnTo>
                  <a:pt x="96901" y="125984"/>
                </a:lnTo>
                <a:lnTo>
                  <a:pt x="236220" y="90805"/>
                </a:lnTo>
                <a:lnTo>
                  <a:pt x="305943" y="74295"/>
                </a:lnTo>
                <a:lnTo>
                  <a:pt x="499618" y="45339"/>
                </a:lnTo>
                <a:lnTo>
                  <a:pt x="721614" y="24765"/>
                </a:lnTo>
                <a:lnTo>
                  <a:pt x="846836" y="14351"/>
                </a:lnTo>
                <a:lnTo>
                  <a:pt x="1096010" y="4191"/>
                </a:lnTo>
                <a:lnTo>
                  <a:pt x="1235329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1100" y="241300"/>
            <a:ext cx="7722235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Arial - 36"/>
              </a:rPr>
              <a:t>Health Issues Related to Female Reproductive System</a:t>
            </a:r>
          </a:p>
        </p:txBody>
      </p:sp>
      <p:sp>
        <p:nvSpPr>
          <p:cNvPr id="4" name="Freeform 3"/>
          <p:cNvSpPr/>
          <p:nvPr/>
        </p:nvSpPr>
        <p:spPr>
          <a:xfrm>
            <a:off x="434594" y="1697482"/>
            <a:ext cx="3506471" cy="5191507"/>
          </a:xfrm>
          <a:custGeom>
            <a:avLst/>
            <a:gdLst/>
            <a:ahLst/>
            <a:cxnLst/>
            <a:rect l="0" t="0" r="0" b="0"/>
            <a:pathLst>
              <a:path w="3506471" h="5191507">
                <a:moveTo>
                  <a:pt x="584454" y="0"/>
                </a:moveTo>
                <a:lnTo>
                  <a:pt x="2980182" y="0"/>
                </a:lnTo>
                <a:lnTo>
                  <a:pt x="3038856" y="17653"/>
                </a:lnTo>
                <a:lnTo>
                  <a:pt x="3143885" y="60325"/>
                </a:lnTo>
                <a:lnTo>
                  <a:pt x="3243326" y="147320"/>
                </a:lnTo>
                <a:lnTo>
                  <a:pt x="3290062" y="189992"/>
                </a:lnTo>
                <a:lnTo>
                  <a:pt x="3372104" y="311531"/>
                </a:lnTo>
                <a:lnTo>
                  <a:pt x="3430397" y="449961"/>
                </a:lnTo>
                <a:lnTo>
                  <a:pt x="3459734" y="527939"/>
                </a:lnTo>
                <a:lnTo>
                  <a:pt x="3489071" y="683387"/>
                </a:lnTo>
                <a:lnTo>
                  <a:pt x="3500501" y="770255"/>
                </a:lnTo>
                <a:lnTo>
                  <a:pt x="3500501" y="812927"/>
                </a:lnTo>
                <a:lnTo>
                  <a:pt x="3506470" y="865251"/>
                </a:lnTo>
                <a:lnTo>
                  <a:pt x="3506470" y="4326255"/>
                </a:lnTo>
                <a:lnTo>
                  <a:pt x="3500501" y="4369689"/>
                </a:lnTo>
                <a:lnTo>
                  <a:pt x="3500501" y="4413123"/>
                </a:lnTo>
                <a:lnTo>
                  <a:pt x="3489071" y="4499229"/>
                </a:lnTo>
                <a:lnTo>
                  <a:pt x="3459734" y="4654677"/>
                </a:lnTo>
                <a:lnTo>
                  <a:pt x="3401441" y="4801997"/>
                </a:lnTo>
                <a:lnTo>
                  <a:pt x="3372104" y="4871212"/>
                </a:lnTo>
                <a:lnTo>
                  <a:pt x="3290062" y="4992624"/>
                </a:lnTo>
                <a:lnTo>
                  <a:pt x="3196590" y="5078857"/>
                </a:lnTo>
                <a:lnTo>
                  <a:pt x="3143885" y="5122291"/>
                </a:lnTo>
                <a:lnTo>
                  <a:pt x="3038856" y="5165725"/>
                </a:lnTo>
                <a:lnTo>
                  <a:pt x="2980182" y="5182616"/>
                </a:lnTo>
                <a:lnTo>
                  <a:pt x="2951353" y="5182616"/>
                </a:lnTo>
                <a:lnTo>
                  <a:pt x="2922016" y="5191506"/>
                </a:lnTo>
                <a:lnTo>
                  <a:pt x="584454" y="5191506"/>
                </a:lnTo>
                <a:lnTo>
                  <a:pt x="549148" y="5182616"/>
                </a:lnTo>
                <a:lnTo>
                  <a:pt x="520192" y="5182616"/>
                </a:lnTo>
                <a:lnTo>
                  <a:pt x="461518" y="5165725"/>
                </a:lnTo>
                <a:lnTo>
                  <a:pt x="356616" y="5122291"/>
                </a:lnTo>
                <a:lnTo>
                  <a:pt x="257175" y="5035423"/>
                </a:lnTo>
                <a:lnTo>
                  <a:pt x="210439" y="4992624"/>
                </a:lnTo>
                <a:lnTo>
                  <a:pt x="128778" y="4871212"/>
                </a:lnTo>
                <a:lnTo>
                  <a:pt x="70104" y="4732782"/>
                </a:lnTo>
                <a:lnTo>
                  <a:pt x="40767" y="4654677"/>
                </a:lnTo>
                <a:lnTo>
                  <a:pt x="11938" y="4499229"/>
                </a:lnTo>
                <a:lnTo>
                  <a:pt x="0" y="4413123"/>
                </a:lnTo>
                <a:lnTo>
                  <a:pt x="0" y="770255"/>
                </a:lnTo>
                <a:lnTo>
                  <a:pt x="11938" y="683387"/>
                </a:lnTo>
                <a:lnTo>
                  <a:pt x="40767" y="527939"/>
                </a:lnTo>
                <a:lnTo>
                  <a:pt x="99441" y="380746"/>
                </a:lnTo>
                <a:lnTo>
                  <a:pt x="128778" y="311531"/>
                </a:lnTo>
                <a:lnTo>
                  <a:pt x="210439" y="189992"/>
                </a:lnTo>
                <a:lnTo>
                  <a:pt x="303911" y="103759"/>
                </a:lnTo>
                <a:lnTo>
                  <a:pt x="356616" y="60325"/>
                </a:lnTo>
                <a:lnTo>
                  <a:pt x="461518" y="17653"/>
                </a:lnTo>
                <a:lnTo>
                  <a:pt x="520192" y="0"/>
                </a:lnTo>
                <a:close/>
              </a:path>
            </a:pathLst>
          </a:cu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500" y="1930400"/>
            <a:ext cx="3100705" cy="452431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u="sng" dirty="0">
                <a:solidFill>
                  <a:srgbClr val="000000"/>
                </a:solidFill>
                <a:latin typeface="Arial - 22"/>
              </a:rPr>
              <a:t>Cancers:</a:t>
            </a:r>
          </a:p>
          <a:p>
            <a:endParaRPr lang="en-US" sz="3200" b="1" u="sng" dirty="0">
              <a:solidFill>
                <a:srgbClr val="000000"/>
              </a:solidFill>
              <a:latin typeface="Arial - 22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Arial - 22"/>
              </a:rPr>
              <a:t>Breast</a:t>
            </a:r>
          </a:p>
          <a:p>
            <a:endParaRPr lang="en-US" sz="3200" b="1" dirty="0">
              <a:solidFill>
                <a:srgbClr val="000000"/>
              </a:solidFill>
              <a:latin typeface="Arial - 22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Arial - 22"/>
              </a:rPr>
              <a:t>Cervical</a:t>
            </a:r>
          </a:p>
          <a:p>
            <a:endParaRPr lang="en-US" sz="3200" b="1" dirty="0">
              <a:solidFill>
                <a:srgbClr val="000000"/>
              </a:solidFill>
              <a:latin typeface="Arial - 22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Arial - 22"/>
              </a:rPr>
              <a:t>Ovarian</a:t>
            </a:r>
          </a:p>
          <a:p>
            <a:endParaRPr lang="en-US" sz="3200" b="1" dirty="0">
              <a:solidFill>
                <a:srgbClr val="000000"/>
              </a:solidFill>
              <a:latin typeface="Arial - 22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Arial - 22"/>
              </a:rPr>
              <a:t>Uterine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701800"/>
            <a:ext cx="5267325" cy="44249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709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79400" y="381000"/>
            <a:ext cx="9525000" cy="7162800"/>
          </a:xfrm>
          <a:custGeom>
            <a:avLst/>
            <a:gdLst/>
            <a:ahLst/>
            <a:cxnLst/>
            <a:rect l="0" t="0" r="0" b="0"/>
            <a:pathLst>
              <a:path w="8553324" h="5382642">
                <a:moveTo>
                  <a:pt x="1425448" y="0"/>
                </a:moveTo>
                <a:lnTo>
                  <a:pt x="7269607" y="0"/>
                </a:lnTo>
                <a:lnTo>
                  <a:pt x="7412863" y="18415"/>
                </a:lnTo>
                <a:lnTo>
                  <a:pt x="7668768" y="62611"/>
                </a:lnTo>
                <a:lnTo>
                  <a:pt x="7911465" y="152781"/>
                </a:lnTo>
                <a:lnTo>
                  <a:pt x="8025511" y="196977"/>
                </a:lnTo>
                <a:lnTo>
                  <a:pt x="8225663" y="322961"/>
                </a:lnTo>
                <a:lnTo>
                  <a:pt x="8367649" y="466471"/>
                </a:lnTo>
                <a:lnTo>
                  <a:pt x="8439277" y="547497"/>
                </a:lnTo>
                <a:lnTo>
                  <a:pt x="8510778" y="708533"/>
                </a:lnTo>
                <a:lnTo>
                  <a:pt x="8538718" y="798703"/>
                </a:lnTo>
                <a:lnTo>
                  <a:pt x="8538718" y="842899"/>
                </a:lnTo>
                <a:lnTo>
                  <a:pt x="8553323" y="897128"/>
                </a:lnTo>
                <a:lnTo>
                  <a:pt x="8553323" y="4485513"/>
                </a:lnTo>
                <a:lnTo>
                  <a:pt x="8538718" y="4530598"/>
                </a:lnTo>
                <a:lnTo>
                  <a:pt x="8538718" y="4575556"/>
                </a:lnTo>
                <a:lnTo>
                  <a:pt x="8510778" y="4664964"/>
                </a:lnTo>
                <a:lnTo>
                  <a:pt x="8439277" y="4826000"/>
                </a:lnTo>
                <a:lnTo>
                  <a:pt x="8297291" y="4978781"/>
                </a:lnTo>
                <a:lnTo>
                  <a:pt x="8225663" y="5050536"/>
                </a:lnTo>
                <a:lnTo>
                  <a:pt x="8025511" y="5176520"/>
                </a:lnTo>
                <a:lnTo>
                  <a:pt x="7797419" y="5265801"/>
                </a:lnTo>
                <a:lnTo>
                  <a:pt x="7668768" y="5310886"/>
                </a:lnTo>
                <a:lnTo>
                  <a:pt x="7412863" y="5355844"/>
                </a:lnTo>
                <a:lnTo>
                  <a:pt x="7269607" y="5373497"/>
                </a:lnTo>
                <a:lnTo>
                  <a:pt x="7199249" y="5373497"/>
                </a:lnTo>
                <a:lnTo>
                  <a:pt x="7127748" y="5382641"/>
                </a:lnTo>
                <a:lnTo>
                  <a:pt x="1425448" y="5382641"/>
                </a:lnTo>
                <a:lnTo>
                  <a:pt x="1339342" y="5373497"/>
                </a:lnTo>
                <a:lnTo>
                  <a:pt x="1268984" y="5373497"/>
                </a:lnTo>
                <a:lnTo>
                  <a:pt x="1125855" y="5355844"/>
                </a:lnTo>
                <a:lnTo>
                  <a:pt x="869823" y="5310886"/>
                </a:lnTo>
                <a:lnTo>
                  <a:pt x="627126" y="5220716"/>
                </a:lnTo>
                <a:lnTo>
                  <a:pt x="513080" y="5176520"/>
                </a:lnTo>
                <a:lnTo>
                  <a:pt x="314198" y="5050536"/>
                </a:lnTo>
                <a:lnTo>
                  <a:pt x="171069" y="4907026"/>
                </a:lnTo>
                <a:lnTo>
                  <a:pt x="99441" y="4826000"/>
                </a:lnTo>
                <a:lnTo>
                  <a:pt x="29083" y="4664964"/>
                </a:lnTo>
                <a:lnTo>
                  <a:pt x="0" y="4575556"/>
                </a:lnTo>
                <a:lnTo>
                  <a:pt x="0" y="798703"/>
                </a:lnTo>
                <a:lnTo>
                  <a:pt x="29083" y="708533"/>
                </a:lnTo>
                <a:lnTo>
                  <a:pt x="99441" y="547497"/>
                </a:lnTo>
                <a:lnTo>
                  <a:pt x="242570" y="394716"/>
                </a:lnTo>
                <a:lnTo>
                  <a:pt x="314198" y="322961"/>
                </a:lnTo>
                <a:lnTo>
                  <a:pt x="513080" y="196977"/>
                </a:lnTo>
                <a:lnTo>
                  <a:pt x="741172" y="107696"/>
                </a:lnTo>
                <a:lnTo>
                  <a:pt x="869823" y="62611"/>
                </a:lnTo>
                <a:lnTo>
                  <a:pt x="1125855" y="18415"/>
                </a:lnTo>
                <a:lnTo>
                  <a:pt x="1268984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2513" y="685800"/>
            <a:ext cx="8534400" cy="67403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  <a:latin typeface="Arial Black - 26"/>
              </a:rPr>
              <a:t>The purpose of the reproductive system is to pass on your genes to the next generation</a:t>
            </a:r>
          </a:p>
          <a:p>
            <a:pPr marL="742950" indent="-742950">
              <a:buFont typeface="+mj-lt"/>
              <a:buAutoNum type="arabicPeriod"/>
            </a:pPr>
            <a:endParaRPr lang="en-US" sz="3600" b="1" dirty="0">
              <a:solidFill>
                <a:srgbClr val="FFFF00"/>
              </a:solidFill>
              <a:latin typeface="Arial Black - 26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  <a:latin typeface="Arial Black - 26"/>
              </a:rPr>
              <a:t>Females need to "house" and feed the developing embryo</a:t>
            </a:r>
          </a:p>
          <a:p>
            <a:pPr marL="742950" indent="-742950">
              <a:buFont typeface="+mj-lt"/>
              <a:buAutoNum type="arabicPeriod"/>
            </a:pPr>
            <a:endParaRPr lang="en-US" sz="3600" b="1" dirty="0">
              <a:solidFill>
                <a:srgbClr val="FFFF00"/>
              </a:solidFill>
              <a:latin typeface="Arial Black - 26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  <a:latin typeface="Arial Black - 26"/>
              </a:rPr>
              <a:t>This requires a very healthy and fit individual to ensure a successful maturation of the offspring and a healthy birth</a:t>
            </a:r>
          </a:p>
        </p:txBody>
      </p:sp>
    </p:spTree>
    <p:extLst>
      <p:ext uri="{BB962C8B-B14F-4D97-AF65-F5344CB8AC3E}">
        <p14:creationId xmlns:p14="http://schemas.microsoft.com/office/powerpoint/2010/main" val="372532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31736" y="201840"/>
            <a:ext cx="2187829" cy="918083"/>
          </a:xfrm>
          <a:custGeom>
            <a:avLst/>
            <a:gdLst/>
            <a:ahLst/>
            <a:cxnLst/>
            <a:rect l="0" t="0" r="0" b="0"/>
            <a:pathLst>
              <a:path w="8326248" h="1239013">
                <a:moveTo>
                  <a:pt x="1387729" y="0"/>
                </a:moveTo>
                <a:lnTo>
                  <a:pt x="7076694" y="0"/>
                </a:lnTo>
                <a:lnTo>
                  <a:pt x="7216140" y="4191"/>
                </a:lnTo>
                <a:lnTo>
                  <a:pt x="7465314" y="14351"/>
                </a:lnTo>
                <a:lnTo>
                  <a:pt x="7701534" y="35179"/>
                </a:lnTo>
                <a:lnTo>
                  <a:pt x="7812532" y="45339"/>
                </a:lnTo>
                <a:lnTo>
                  <a:pt x="8007350" y="74295"/>
                </a:lnTo>
                <a:lnTo>
                  <a:pt x="8145526" y="107315"/>
                </a:lnTo>
                <a:lnTo>
                  <a:pt x="8215249" y="125984"/>
                </a:lnTo>
                <a:lnTo>
                  <a:pt x="8284972" y="163068"/>
                </a:lnTo>
                <a:lnTo>
                  <a:pt x="8312150" y="183769"/>
                </a:lnTo>
                <a:lnTo>
                  <a:pt x="8312150" y="193929"/>
                </a:lnTo>
                <a:lnTo>
                  <a:pt x="8326247" y="206502"/>
                </a:lnTo>
                <a:lnTo>
                  <a:pt x="8326247" y="1032510"/>
                </a:lnTo>
                <a:lnTo>
                  <a:pt x="8312150" y="1042797"/>
                </a:lnTo>
                <a:lnTo>
                  <a:pt x="8312150" y="1053211"/>
                </a:lnTo>
                <a:lnTo>
                  <a:pt x="8284972" y="1073785"/>
                </a:lnTo>
                <a:lnTo>
                  <a:pt x="8215249" y="1110869"/>
                </a:lnTo>
                <a:lnTo>
                  <a:pt x="8077073" y="1146048"/>
                </a:lnTo>
                <a:lnTo>
                  <a:pt x="8007350" y="1162558"/>
                </a:lnTo>
                <a:lnTo>
                  <a:pt x="7812532" y="1191514"/>
                </a:lnTo>
                <a:lnTo>
                  <a:pt x="7590536" y="1212088"/>
                </a:lnTo>
                <a:lnTo>
                  <a:pt x="7465314" y="1222502"/>
                </a:lnTo>
                <a:lnTo>
                  <a:pt x="7216140" y="1232789"/>
                </a:lnTo>
                <a:lnTo>
                  <a:pt x="7076694" y="1236853"/>
                </a:lnTo>
                <a:lnTo>
                  <a:pt x="7008241" y="1236853"/>
                </a:lnTo>
                <a:lnTo>
                  <a:pt x="6938518" y="1239012"/>
                </a:lnTo>
                <a:lnTo>
                  <a:pt x="1387729" y="1239012"/>
                </a:lnTo>
                <a:lnTo>
                  <a:pt x="1303909" y="1236853"/>
                </a:lnTo>
                <a:lnTo>
                  <a:pt x="1235329" y="1236853"/>
                </a:lnTo>
                <a:lnTo>
                  <a:pt x="1096010" y="1232789"/>
                </a:lnTo>
                <a:lnTo>
                  <a:pt x="846836" y="1222502"/>
                </a:lnTo>
                <a:lnTo>
                  <a:pt x="610616" y="1201674"/>
                </a:lnTo>
                <a:lnTo>
                  <a:pt x="499618" y="1191514"/>
                </a:lnTo>
                <a:lnTo>
                  <a:pt x="305943" y="1162558"/>
                </a:lnTo>
                <a:lnTo>
                  <a:pt x="166497" y="1129538"/>
                </a:lnTo>
                <a:lnTo>
                  <a:pt x="96901" y="1110869"/>
                </a:lnTo>
                <a:lnTo>
                  <a:pt x="28321" y="1073785"/>
                </a:lnTo>
                <a:lnTo>
                  <a:pt x="0" y="1053211"/>
                </a:lnTo>
                <a:lnTo>
                  <a:pt x="0" y="183769"/>
                </a:lnTo>
                <a:lnTo>
                  <a:pt x="28321" y="163068"/>
                </a:lnTo>
                <a:lnTo>
                  <a:pt x="96901" y="125984"/>
                </a:lnTo>
                <a:lnTo>
                  <a:pt x="236220" y="90805"/>
                </a:lnTo>
                <a:lnTo>
                  <a:pt x="305943" y="74295"/>
                </a:lnTo>
                <a:lnTo>
                  <a:pt x="499618" y="45339"/>
                </a:lnTo>
                <a:lnTo>
                  <a:pt x="721614" y="24765"/>
                </a:lnTo>
                <a:lnTo>
                  <a:pt x="846836" y="14351"/>
                </a:lnTo>
                <a:lnTo>
                  <a:pt x="1096010" y="4191"/>
                </a:lnTo>
                <a:lnTo>
                  <a:pt x="1235329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1101" y="241300"/>
            <a:ext cx="1689100" cy="5078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 - 36"/>
              </a:rPr>
              <a:t>Infertility</a:t>
            </a:r>
          </a:p>
        </p:txBody>
      </p:sp>
      <p:sp>
        <p:nvSpPr>
          <p:cNvPr id="4" name="Freeform 3"/>
          <p:cNvSpPr/>
          <p:nvPr/>
        </p:nvSpPr>
        <p:spPr>
          <a:xfrm>
            <a:off x="4732867" y="241300"/>
            <a:ext cx="3100706" cy="2417318"/>
          </a:xfrm>
          <a:custGeom>
            <a:avLst/>
            <a:gdLst/>
            <a:ahLst/>
            <a:cxnLst/>
            <a:rect l="0" t="0" r="0" b="0"/>
            <a:pathLst>
              <a:path w="3506471" h="5191507">
                <a:moveTo>
                  <a:pt x="584454" y="0"/>
                </a:moveTo>
                <a:lnTo>
                  <a:pt x="2980182" y="0"/>
                </a:lnTo>
                <a:lnTo>
                  <a:pt x="3038856" y="17653"/>
                </a:lnTo>
                <a:lnTo>
                  <a:pt x="3143885" y="60325"/>
                </a:lnTo>
                <a:lnTo>
                  <a:pt x="3243326" y="147320"/>
                </a:lnTo>
                <a:lnTo>
                  <a:pt x="3290062" y="189992"/>
                </a:lnTo>
                <a:lnTo>
                  <a:pt x="3372104" y="311531"/>
                </a:lnTo>
                <a:lnTo>
                  <a:pt x="3430397" y="449961"/>
                </a:lnTo>
                <a:lnTo>
                  <a:pt x="3459734" y="527939"/>
                </a:lnTo>
                <a:lnTo>
                  <a:pt x="3489071" y="683387"/>
                </a:lnTo>
                <a:lnTo>
                  <a:pt x="3500501" y="770255"/>
                </a:lnTo>
                <a:lnTo>
                  <a:pt x="3500501" y="812927"/>
                </a:lnTo>
                <a:lnTo>
                  <a:pt x="3506470" y="865251"/>
                </a:lnTo>
                <a:lnTo>
                  <a:pt x="3506470" y="4326255"/>
                </a:lnTo>
                <a:lnTo>
                  <a:pt x="3500501" y="4369689"/>
                </a:lnTo>
                <a:lnTo>
                  <a:pt x="3500501" y="4413123"/>
                </a:lnTo>
                <a:lnTo>
                  <a:pt x="3489071" y="4499229"/>
                </a:lnTo>
                <a:lnTo>
                  <a:pt x="3459734" y="4654677"/>
                </a:lnTo>
                <a:lnTo>
                  <a:pt x="3401441" y="4801997"/>
                </a:lnTo>
                <a:lnTo>
                  <a:pt x="3372104" y="4871212"/>
                </a:lnTo>
                <a:lnTo>
                  <a:pt x="3290062" y="4992624"/>
                </a:lnTo>
                <a:lnTo>
                  <a:pt x="3196590" y="5078857"/>
                </a:lnTo>
                <a:lnTo>
                  <a:pt x="3143885" y="5122291"/>
                </a:lnTo>
                <a:lnTo>
                  <a:pt x="3038856" y="5165725"/>
                </a:lnTo>
                <a:lnTo>
                  <a:pt x="2980182" y="5182616"/>
                </a:lnTo>
                <a:lnTo>
                  <a:pt x="2951353" y="5182616"/>
                </a:lnTo>
                <a:lnTo>
                  <a:pt x="2922016" y="5191506"/>
                </a:lnTo>
                <a:lnTo>
                  <a:pt x="584454" y="5191506"/>
                </a:lnTo>
                <a:lnTo>
                  <a:pt x="549148" y="5182616"/>
                </a:lnTo>
                <a:lnTo>
                  <a:pt x="520192" y="5182616"/>
                </a:lnTo>
                <a:lnTo>
                  <a:pt x="461518" y="5165725"/>
                </a:lnTo>
                <a:lnTo>
                  <a:pt x="356616" y="5122291"/>
                </a:lnTo>
                <a:lnTo>
                  <a:pt x="257175" y="5035423"/>
                </a:lnTo>
                <a:lnTo>
                  <a:pt x="210439" y="4992624"/>
                </a:lnTo>
                <a:lnTo>
                  <a:pt x="128778" y="4871212"/>
                </a:lnTo>
                <a:lnTo>
                  <a:pt x="70104" y="4732782"/>
                </a:lnTo>
                <a:lnTo>
                  <a:pt x="40767" y="4654677"/>
                </a:lnTo>
                <a:lnTo>
                  <a:pt x="11938" y="4499229"/>
                </a:lnTo>
                <a:lnTo>
                  <a:pt x="0" y="4413123"/>
                </a:lnTo>
                <a:lnTo>
                  <a:pt x="0" y="770255"/>
                </a:lnTo>
                <a:lnTo>
                  <a:pt x="11938" y="683387"/>
                </a:lnTo>
                <a:lnTo>
                  <a:pt x="40767" y="527939"/>
                </a:lnTo>
                <a:lnTo>
                  <a:pt x="99441" y="380746"/>
                </a:lnTo>
                <a:lnTo>
                  <a:pt x="128778" y="311531"/>
                </a:lnTo>
                <a:lnTo>
                  <a:pt x="210439" y="189992"/>
                </a:lnTo>
                <a:lnTo>
                  <a:pt x="303911" y="103759"/>
                </a:lnTo>
                <a:lnTo>
                  <a:pt x="356616" y="60325"/>
                </a:lnTo>
                <a:lnTo>
                  <a:pt x="461518" y="17653"/>
                </a:lnTo>
                <a:lnTo>
                  <a:pt x="520192" y="0"/>
                </a:lnTo>
                <a:close/>
              </a:path>
            </a:pathLst>
          </a:cu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35698" y="410014"/>
            <a:ext cx="3100705" cy="206210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 - 22"/>
              </a:rPr>
              <a:t>What could cause infertility in females?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BCBF32C-E22F-441A-B878-FCBEDE768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425888"/>
              </p:ext>
            </p:extLst>
          </p:nvPr>
        </p:nvGraphicFramePr>
        <p:xfrm>
          <a:off x="203200" y="3124200"/>
          <a:ext cx="937260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51318417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065898810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240056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Hormone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Normal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Infertility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227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FSH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5-20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Too 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20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Estrogen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20-400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Too 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483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5-20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No surge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357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Progesterone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2-25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Too 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35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55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82371" y="148717"/>
            <a:ext cx="8326248" cy="1239013"/>
          </a:xfrm>
          <a:custGeom>
            <a:avLst/>
            <a:gdLst/>
            <a:ahLst/>
            <a:cxnLst/>
            <a:rect l="0" t="0" r="0" b="0"/>
            <a:pathLst>
              <a:path w="8326248" h="1239013">
                <a:moveTo>
                  <a:pt x="1387729" y="0"/>
                </a:moveTo>
                <a:lnTo>
                  <a:pt x="7076694" y="0"/>
                </a:lnTo>
                <a:lnTo>
                  <a:pt x="7216140" y="4191"/>
                </a:lnTo>
                <a:lnTo>
                  <a:pt x="7465314" y="14351"/>
                </a:lnTo>
                <a:lnTo>
                  <a:pt x="7701534" y="35179"/>
                </a:lnTo>
                <a:lnTo>
                  <a:pt x="7812532" y="45339"/>
                </a:lnTo>
                <a:lnTo>
                  <a:pt x="8007350" y="74295"/>
                </a:lnTo>
                <a:lnTo>
                  <a:pt x="8145526" y="107315"/>
                </a:lnTo>
                <a:lnTo>
                  <a:pt x="8215249" y="125984"/>
                </a:lnTo>
                <a:lnTo>
                  <a:pt x="8284972" y="163068"/>
                </a:lnTo>
                <a:lnTo>
                  <a:pt x="8312150" y="183769"/>
                </a:lnTo>
                <a:lnTo>
                  <a:pt x="8312150" y="193929"/>
                </a:lnTo>
                <a:lnTo>
                  <a:pt x="8326247" y="206502"/>
                </a:lnTo>
                <a:lnTo>
                  <a:pt x="8326247" y="1032510"/>
                </a:lnTo>
                <a:lnTo>
                  <a:pt x="8312150" y="1042797"/>
                </a:lnTo>
                <a:lnTo>
                  <a:pt x="8312150" y="1053211"/>
                </a:lnTo>
                <a:lnTo>
                  <a:pt x="8284972" y="1073785"/>
                </a:lnTo>
                <a:lnTo>
                  <a:pt x="8215249" y="1110869"/>
                </a:lnTo>
                <a:lnTo>
                  <a:pt x="8077073" y="1146048"/>
                </a:lnTo>
                <a:lnTo>
                  <a:pt x="8007350" y="1162558"/>
                </a:lnTo>
                <a:lnTo>
                  <a:pt x="7812532" y="1191514"/>
                </a:lnTo>
                <a:lnTo>
                  <a:pt x="7590536" y="1212088"/>
                </a:lnTo>
                <a:lnTo>
                  <a:pt x="7465314" y="1222502"/>
                </a:lnTo>
                <a:lnTo>
                  <a:pt x="7216140" y="1232789"/>
                </a:lnTo>
                <a:lnTo>
                  <a:pt x="7076694" y="1236853"/>
                </a:lnTo>
                <a:lnTo>
                  <a:pt x="7008241" y="1236853"/>
                </a:lnTo>
                <a:lnTo>
                  <a:pt x="6938518" y="1239012"/>
                </a:lnTo>
                <a:lnTo>
                  <a:pt x="1387729" y="1239012"/>
                </a:lnTo>
                <a:lnTo>
                  <a:pt x="1303909" y="1236853"/>
                </a:lnTo>
                <a:lnTo>
                  <a:pt x="1235329" y="1236853"/>
                </a:lnTo>
                <a:lnTo>
                  <a:pt x="1096010" y="1232789"/>
                </a:lnTo>
                <a:lnTo>
                  <a:pt x="846836" y="1222502"/>
                </a:lnTo>
                <a:lnTo>
                  <a:pt x="610616" y="1201674"/>
                </a:lnTo>
                <a:lnTo>
                  <a:pt x="499618" y="1191514"/>
                </a:lnTo>
                <a:lnTo>
                  <a:pt x="305943" y="1162558"/>
                </a:lnTo>
                <a:lnTo>
                  <a:pt x="166497" y="1129538"/>
                </a:lnTo>
                <a:lnTo>
                  <a:pt x="96901" y="1110869"/>
                </a:lnTo>
                <a:lnTo>
                  <a:pt x="28321" y="1073785"/>
                </a:lnTo>
                <a:lnTo>
                  <a:pt x="0" y="1053211"/>
                </a:lnTo>
                <a:lnTo>
                  <a:pt x="0" y="183769"/>
                </a:lnTo>
                <a:lnTo>
                  <a:pt x="28321" y="163068"/>
                </a:lnTo>
                <a:lnTo>
                  <a:pt x="96901" y="125984"/>
                </a:lnTo>
                <a:lnTo>
                  <a:pt x="236220" y="90805"/>
                </a:lnTo>
                <a:lnTo>
                  <a:pt x="305943" y="74295"/>
                </a:lnTo>
                <a:lnTo>
                  <a:pt x="499618" y="45339"/>
                </a:lnTo>
                <a:lnTo>
                  <a:pt x="721614" y="24765"/>
                </a:lnTo>
                <a:lnTo>
                  <a:pt x="846836" y="14351"/>
                </a:lnTo>
                <a:lnTo>
                  <a:pt x="1096010" y="4191"/>
                </a:lnTo>
                <a:lnTo>
                  <a:pt x="1235329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1100" y="241300"/>
            <a:ext cx="7722235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Arial - 36"/>
              </a:rPr>
              <a:t>Health Issues Related to Female Reproductive System</a:t>
            </a:r>
          </a:p>
        </p:txBody>
      </p:sp>
      <p:sp>
        <p:nvSpPr>
          <p:cNvPr id="4" name="Freeform 3"/>
          <p:cNvSpPr/>
          <p:nvPr/>
        </p:nvSpPr>
        <p:spPr>
          <a:xfrm>
            <a:off x="434594" y="1697482"/>
            <a:ext cx="4239006" cy="5191507"/>
          </a:xfrm>
          <a:custGeom>
            <a:avLst/>
            <a:gdLst/>
            <a:ahLst/>
            <a:cxnLst/>
            <a:rect l="0" t="0" r="0" b="0"/>
            <a:pathLst>
              <a:path w="3506471" h="5191507">
                <a:moveTo>
                  <a:pt x="584454" y="0"/>
                </a:moveTo>
                <a:lnTo>
                  <a:pt x="2980182" y="0"/>
                </a:lnTo>
                <a:lnTo>
                  <a:pt x="3038856" y="17653"/>
                </a:lnTo>
                <a:lnTo>
                  <a:pt x="3143885" y="60325"/>
                </a:lnTo>
                <a:lnTo>
                  <a:pt x="3243326" y="147320"/>
                </a:lnTo>
                <a:lnTo>
                  <a:pt x="3290062" y="189992"/>
                </a:lnTo>
                <a:lnTo>
                  <a:pt x="3372104" y="311531"/>
                </a:lnTo>
                <a:lnTo>
                  <a:pt x="3430397" y="449961"/>
                </a:lnTo>
                <a:lnTo>
                  <a:pt x="3459734" y="527939"/>
                </a:lnTo>
                <a:lnTo>
                  <a:pt x="3489071" y="683387"/>
                </a:lnTo>
                <a:lnTo>
                  <a:pt x="3500501" y="770255"/>
                </a:lnTo>
                <a:lnTo>
                  <a:pt x="3500501" y="812927"/>
                </a:lnTo>
                <a:lnTo>
                  <a:pt x="3506470" y="865251"/>
                </a:lnTo>
                <a:lnTo>
                  <a:pt x="3506470" y="4326255"/>
                </a:lnTo>
                <a:lnTo>
                  <a:pt x="3500501" y="4369689"/>
                </a:lnTo>
                <a:lnTo>
                  <a:pt x="3500501" y="4413123"/>
                </a:lnTo>
                <a:lnTo>
                  <a:pt x="3489071" y="4499229"/>
                </a:lnTo>
                <a:lnTo>
                  <a:pt x="3459734" y="4654677"/>
                </a:lnTo>
                <a:lnTo>
                  <a:pt x="3401441" y="4801997"/>
                </a:lnTo>
                <a:lnTo>
                  <a:pt x="3372104" y="4871212"/>
                </a:lnTo>
                <a:lnTo>
                  <a:pt x="3290062" y="4992624"/>
                </a:lnTo>
                <a:lnTo>
                  <a:pt x="3196590" y="5078857"/>
                </a:lnTo>
                <a:lnTo>
                  <a:pt x="3143885" y="5122291"/>
                </a:lnTo>
                <a:lnTo>
                  <a:pt x="3038856" y="5165725"/>
                </a:lnTo>
                <a:lnTo>
                  <a:pt x="2980182" y="5182616"/>
                </a:lnTo>
                <a:lnTo>
                  <a:pt x="2951353" y="5182616"/>
                </a:lnTo>
                <a:lnTo>
                  <a:pt x="2922016" y="5191506"/>
                </a:lnTo>
                <a:lnTo>
                  <a:pt x="584454" y="5191506"/>
                </a:lnTo>
                <a:lnTo>
                  <a:pt x="549148" y="5182616"/>
                </a:lnTo>
                <a:lnTo>
                  <a:pt x="520192" y="5182616"/>
                </a:lnTo>
                <a:lnTo>
                  <a:pt x="461518" y="5165725"/>
                </a:lnTo>
                <a:lnTo>
                  <a:pt x="356616" y="5122291"/>
                </a:lnTo>
                <a:lnTo>
                  <a:pt x="257175" y="5035423"/>
                </a:lnTo>
                <a:lnTo>
                  <a:pt x="210439" y="4992624"/>
                </a:lnTo>
                <a:lnTo>
                  <a:pt x="128778" y="4871212"/>
                </a:lnTo>
                <a:lnTo>
                  <a:pt x="70104" y="4732782"/>
                </a:lnTo>
                <a:lnTo>
                  <a:pt x="40767" y="4654677"/>
                </a:lnTo>
                <a:lnTo>
                  <a:pt x="11938" y="4499229"/>
                </a:lnTo>
                <a:lnTo>
                  <a:pt x="0" y="4413123"/>
                </a:lnTo>
                <a:lnTo>
                  <a:pt x="0" y="770255"/>
                </a:lnTo>
                <a:lnTo>
                  <a:pt x="11938" y="683387"/>
                </a:lnTo>
                <a:lnTo>
                  <a:pt x="40767" y="527939"/>
                </a:lnTo>
                <a:lnTo>
                  <a:pt x="99441" y="380746"/>
                </a:lnTo>
                <a:lnTo>
                  <a:pt x="128778" y="311531"/>
                </a:lnTo>
                <a:lnTo>
                  <a:pt x="210439" y="189992"/>
                </a:lnTo>
                <a:lnTo>
                  <a:pt x="303911" y="103759"/>
                </a:lnTo>
                <a:lnTo>
                  <a:pt x="356616" y="60325"/>
                </a:lnTo>
                <a:lnTo>
                  <a:pt x="461518" y="17653"/>
                </a:lnTo>
                <a:lnTo>
                  <a:pt x="520192" y="0"/>
                </a:lnTo>
                <a:close/>
              </a:path>
            </a:pathLst>
          </a:cu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0400" y="1955800"/>
            <a:ext cx="4013200" cy="39703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u="sng" dirty="0">
                <a:solidFill>
                  <a:srgbClr val="000000"/>
                </a:solidFill>
                <a:latin typeface="Arial - 22"/>
              </a:rPr>
              <a:t>Endometriosis</a:t>
            </a:r>
          </a:p>
          <a:p>
            <a:endParaRPr lang="en-US" sz="2800" b="1" u="sng" dirty="0">
              <a:solidFill>
                <a:srgbClr val="000000"/>
              </a:solidFill>
              <a:latin typeface="Arial - 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- 22"/>
              </a:rPr>
              <a:t>Endometrial lining on the outside of the uterus and fallopian tubes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- 22"/>
              </a:rPr>
              <a:t>Causes pressure and pain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- 22"/>
              </a:rPr>
              <a:t>Can reduce fertility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2514600"/>
            <a:ext cx="4749800" cy="3835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50820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82371" y="148717"/>
            <a:ext cx="8326248" cy="1239013"/>
          </a:xfrm>
          <a:custGeom>
            <a:avLst/>
            <a:gdLst/>
            <a:ahLst/>
            <a:cxnLst/>
            <a:rect l="0" t="0" r="0" b="0"/>
            <a:pathLst>
              <a:path w="8326248" h="1239013">
                <a:moveTo>
                  <a:pt x="1387729" y="0"/>
                </a:moveTo>
                <a:lnTo>
                  <a:pt x="7076694" y="0"/>
                </a:lnTo>
                <a:lnTo>
                  <a:pt x="7216140" y="4191"/>
                </a:lnTo>
                <a:lnTo>
                  <a:pt x="7465314" y="14351"/>
                </a:lnTo>
                <a:lnTo>
                  <a:pt x="7701534" y="35179"/>
                </a:lnTo>
                <a:lnTo>
                  <a:pt x="7812532" y="45339"/>
                </a:lnTo>
                <a:lnTo>
                  <a:pt x="8007350" y="74295"/>
                </a:lnTo>
                <a:lnTo>
                  <a:pt x="8145526" y="107315"/>
                </a:lnTo>
                <a:lnTo>
                  <a:pt x="8215249" y="125984"/>
                </a:lnTo>
                <a:lnTo>
                  <a:pt x="8284972" y="163068"/>
                </a:lnTo>
                <a:lnTo>
                  <a:pt x="8312150" y="183769"/>
                </a:lnTo>
                <a:lnTo>
                  <a:pt x="8312150" y="193929"/>
                </a:lnTo>
                <a:lnTo>
                  <a:pt x="8326247" y="206502"/>
                </a:lnTo>
                <a:lnTo>
                  <a:pt x="8326247" y="1032510"/>
                </a:lnTo>
                <a:lnTo>
                  <a:pt x="8312150" y="1042797"/>
                </a:lnTo>
                <a:lnTo>
                  <a:pt x="8312150" y="1053211"/>
                </a:lnTo>
                <a:lnTo>
                  <a:pt x="8284972" y="1073785"/>
                </a:lnTo>
                <a:lnTo>
                  <a:pt x="8215249" y="1110869"/>
                </a:lnTo>
                <a:lnTo>
                  <a:pt x="8077073" y="1146048"/>
                </a:lnTo>
                <a:lnTo>
                  <a:pt x="8007350" y="1162558"/>
                </a:lnTo>
                <a:lnTo>
                  <a:pt x="7812532" y="1191514"/>
                </a:lnTo>
                <a:lnTo>
                  <a:pt x="7590536" y="1212088"/>
                </a:lnTo>
                <a:lnTo>
                  <a:pt x="7465314" y="1222502"/>
                </a:lnTo>
                <a:lnTo>
                  <a:pt x="7216140" y="1232789"/>
                </a:lnTo>
                <a:lnTo>
                  <a:pt x="7076694" y="1236853"/>
                </a:lnTo>
                <a:lnTo>
                  <a:pt x="7008241" y="1236853"/>
                </a:lnTo>
                <a:lnTo>
                  <a:pt x="6938518" y="1239012"/>
                </a:lnTo>
                <a:lnTo>
                  <a:pt x="1387729" y="1239012"/>
                </a:lnTo>
                <a:lnTo>
                  <a:pt x="1303909" y="1236853"/>
                </a:lnTo>
                <a:lnTo>
                  <a:pt x="1235329" y="1236853"/>
                </a:lnTo>
                <a:lnTo>
                  <a:pt x="1096010" y="1232789"/>
                </a:lnTo>
                <a:lnTo>
                  <a:pt x="846836" y="1222502"/>
                </a:lnTo>
                <a:lnTo>
                  <a:pt x="610616" y="1201674"/>
                </a:lnTo>
                <a:lnTo>
                  <a:pt x="499618" y="1191514"/>
                </a:lnTo>
                <a:lnTo>
                  <a:pt x="305943" y="1162558"/>
                </a:lnTo>
                <a:lnTo>
                  <a:pt x="166497" y="1129538"/>
                </a:lnTo>
                <a:lnTo>
                  <a:pt x="96901" y="1110869"/>
                </a:lnTo>
                <a:lnTo>
                  <a:pt x="28321" y="1073785"/>
                </a:lnTo>
                <a:lnTo>
                  <a:pt x="0" y="1053211"/>
                </a:lnTo>
                <a:lnTo>
                  <a:pt x="0" y="183769"/>
                </a:lnTo>
                <a:lnTo>
                  <a:pt x="28321" y="163068"/>
                </a:lnTo>
                <a:lnTo>
                  <a:pt x="96901" y="125984"/>
                </a:lnTo>
                <a:lnTo>
                  <a:pt x="236220" y="90805"/>
                </a:lnTo>
                <a:lnTo>
                  <a:pt x="305943" y="74295"/>
                </a:lnTo>
                <a:lnTo>
                  <a:pt x="499618" y="45339"/>
                </a:lnTo>
                <a:lnTo>
                  <a:pt x="721614" y="24765"/>
                </a:lnTo>
                <a:lnTo>
                  <a:pt x="846836" y="14351"/>
                </a:lnTo>
                <a:lnTo>
                  <a:pt x="1096010" y="4191"/>
                </a:lnTo>
                <a:lnTo>
                  <a:pt x="1235329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1100" y="241300"/>
            <a:ext cx="7722235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Arial - 36"/>
              </a:rPr>
              <a:t>Health Issues Related to Female Reproductive System</a:t>
            </a:r>
          </a:p>
        </p:txBody>
      </p:sp>
      <p:sp>
        <p:nvSpPr>
          <p:cNvPr id="4" name="Freeform 3"/>
          <p:cNvSpPr/>
          <p:nvPr/>
        </p:nvSpPr>
        <p:spPr>
          <a:xfrm>
            <a:off x="434594" y="1697482"/>
            <a:ext cx="3908806" cy="5191507"/>
          </a:xfrm>
          <a:custGeom>
            <a:avLst/>
            <a:gdLst/>
            <a:ahLst/>
            <a:cxnLst/>
            <a:rect l="0" t="0" r="0" b="0"/>
            <a:pathLst>
              <a:path w="3506471" h="5191507">
                <a:moveTo>
                  <a:pt x="584454" y="0"/>
                </a:moveTo>
                <a:lnTo>
                  <a:pt x="2980182" y="0"/>
                </a:lnTo>
                <a:lnTo>
                  <a:pt x="3038856" y="17653"/>
                </a:lnTo>
                <a:lnTo>
                  <a:pt x="3143885" y="60325"/>
                </a:lnTo>
                <a:lnTo>
                  <a:pt x="3243326" y="147320"/>
                </a:lnTo>
                <a:lnTo>
                  <a:pt x="3290062" y="189992"/>
                </a:lnTo>
                <a:lnTo>
                  <a:pt x="3372104" y="311531"/>
                </a:lnTo>
                <a:lnTo>
                  <a:pt x="3430397" y="449961"/>
                </a:lnTo>
                <a:lnTo>
                  <a:pt x="3459734" y="527939"/>
                </a:lnTo>
                <a:lnTo>
                  <a:pt x="3489071" y="683387"/>
                </a:lnTo>
                <a:lnTo>
                  <a:pt x="3500501" y="770255"/>
                </a:lnTo>
                <a:lnTo>
                  <a:pt x="3500501" y="812927"/>
                </a:lnTo>
                <a:lnTo>
                  <a:pt x="3506470" y="865251"/>
                </a:lnTo>
                <a:lnTo>
                  <a:pt x="3506470" y="4326255"/>
                </a:lnTo>
                <a:lnTo>
                  <a:pt x="3500501" y="4369689"/>
                </a:lnTo>
                <a:lnTo>
                  <a:pt x="3500501" y="4413123"/>
                </a:lnTo>
                <a:lnTo>
                  <a:pt x="3489071" y="4499229"/>
                </a:lnTo>
                <a:lnTo>
                  <a:pt x="3459734" y="4654677"/>
                </a:lnTo>
                <a:lnTo>
                  <a:pt x="3401441" y="4801997"/>
                </a:lnTo>
                <a:lnTo>
                  <a:pt x="3372104" y="4871212"/>
                </a:lnTo>
                <a:lnTo>
                  <a:pt x="3290062" y="4992624"/>
                </a:lnTo>
                <a:lnTo>
                  <a:pt x="3196590" y="5078857"/>
                </a:lnTo>
                <a:lnTo>
                  <a:pt x="3143885" y="5122291"/>
                </a:lnTo>
                <a:lnTo>
                  <a:pt x="3038856" y="5165725"/>
                </a:lnTo>
                <a:lnTo>
                  <a:pt x="2980182" y="5182616"/>
                </a:lnTo>
                <a:lnTo>
                  <a:pt x="2951353" y="5182616"/>
                </a:lnTo>
                <a:lnTo>
                  <a:pt x="2922016" y="5191506"/>
                </a:lnTo>
                <a:lnTo>
                  <a:pt x="584454" y="5191506"/>
                </a:lnTo>
                <a:lnTo>
                  <a:pt x="549148" y="5182616"/>
                </a:lnTo>
                <a:lnTo>
                  <a:pt x="520192" y="5182616"/>
                </a:lnTo>
                <a:lnTo>
                  <a:pt x="461518" y="5165725"/>
                </a:lnTo>
                <a:lnTo>
                  <a:pt x="356616" y="5122291"/>
                </a:lnTo>
                <a:lnTo>
                  <a:pt x="257175" y="5035423"/>
                </a:lnTo>
                <a:lnTo>
                  <a:pt x="210439" y="4992624"/>
                </a:lnTo>
                <a:lnTo>
                  <a:pt x="128778" y="4871212"/>
                </a:lnTo>
                <a:lnTo>
                  <a:pt x="70104" y="4732782"/>
                </a:lnTo>
                <a:lnTo>
                  <a:pt x="40767" y="4654677"/>
                </a:lnTo>
                <a:lnTo>
                  <a:pt x="11938" y="4499229"/>
                </a:lnTo>
                <a:lnTo>
                  <a:pt x="0" y="4413123"/>
                </a:lnTo>
                <a:lnTo>
                  <a:pt x="0" y="770255"/>
                </a:lnTo>
                <a:lnTo>
                  <a:pt x="11938" y="683387"/>
                </a:lnTo>
                <a:lnTo>
                  <a:pt x="40767" y="527939"/>
                </a:lnTo>
                <a:lnTo>
                  <a:pt x="99441" y="380746"/>
                </a:lnTo>
                <a:lnTo>
                  <a:pt x="128778" y="311531"/>
                </a:lnTo>
                <a:lnTo>
                  <a:pt x="210439" y="189992"/>
                </a:lnTo>
                <a:lnTo>
                  <a:pt x="303911" y="103759"/>
                </a:lnTo>
                <a:lnTo>
                  <a:pt x="356616" y="60325"/>
                </a:lnTo>
                <a:lnTo>
                  <a:pt x="461518" y="17653"/>
                </a:lnTo>
                <a:lnTo>
                  <a:pt x="520192" y="0"/>
                </a:lnTo>
                <a:close/>
              </a:path>
            </a:pathLst>
          </a:cu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0400" y="1955800"/>
            <a:ext cx="3886200" cy="48320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u="sng" dirty="0">
                <a:solidFill>
                  <a:srgbClr val="000000"/>
                </a:solidFill>
                <a:latin typeface="Arial - 22"/>
              </a:rPr>
              <a:t>Ovarian Cysts</a:t>
            </a:r>
          </a:p>
          <a:p>
            <a:endParaRPr lang="en-US" sz="2800" b="1" u="sng" dirty="0">
              <a:solidFill>
                <a:srgbClr val="000000"/>
              </a:solidFill>
              <a:latin typeface="Arial - 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- 22"/>
              </a:rPr>
              <a:t>Fluid filled pockets in the ovary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- 22"/>
              </a:rPr>
              <a:t>Inflammation and pain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- 22"/>
              </a:rPr>
              <a:t>Most disappear on 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- 22"/>
              </a:rPr>
              <a:t>Some can rupture (need medical intervention)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06" y="2254885"/>
            <a:ext cx="5080000" cy="4076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90133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32841" y="656717"/>
            <a:ext cx="8747507" cy="6232272"/>
          </a:xfrm>
          <a:custGeom>
            <a:avLst/>
            <a:gdLst/>
            <a:ahLst/>
            <a:cxnLst/>
            <a:rect l="0" t="0" r="0" b="0"/>
            <a:pathLst>
              <a:path w="8747507" h="6232272">
                <a:moveTo>
                  <a:pt x="1457960" y="0"/>
                </a:moveTo>
                <a:lnTo>
                  <a:pt x="7434707" y="0"/>
                </a:lnTo>
                <a:lnTo>
                  <a:pt x="7581138" y="21209"/>
                </a:lnTo>
                <a:lnTo>
                  <a:pt x="7843012" y="72517"/>
                </a:lnTo>
                <a:lnTo>
                  <a:pt x="8091170" y="176784"/>
                </a:lnTo>
                <a:lnTo>
                  <a:pt x="8207756" y="228092"/>
                </a:lnTo>
                <a:lnTo>
                  <a:pt x="8412480" y="373888"/>
                </a:lnTo>
                <a:lnTo>
                  <a:pt x="8557641" y="540131"/>
                </a:lnTo>
                <a:lnTo>
                  <a:pt x="8630920" y="633857"/>
                </a:lnTo>
                <a:lnTo>
                  <a:pt x="8704072" y="820293"/>
                </a:lnTo>
                <a:lnTo>
                  <a:pt x="8732647" y="924687"/>
                </a:lnTo>
                <a:lnTo>
                  <a:pt x="8732647" y="975868"/>
                </a:lnTo>
                <a:lnTo>
                  <a:pt x="8747506" y="1038733"/>
                </a:lnTo>
                <a:lnTo>
                  <a:pt x="8747506" y="5193538"/>
                </a:lnTo>
                <a:lnTo>
                  <a:pt x="8732647" y="5245735"/>
                </a:lnTo>
                <a:lnTo>
                  <a:pt x="8732647" y="5297805"/>
                </a:lnTo>
                <a:lnTo>
                  <a:pt x="8704072" y="5401310"/>
                </a:lnTo>
                <a:lnTo>
                  <a:pt x="8630920" y="5587873"/>
                </a:lnTo>
                <a:lnTo>
                  <a:pt x="8485759" y="5764657"/>
                </a:lnTo>
                <a:lnTo>
                  <a:pt x="8412480" y="5847715"/>
                </a:lnTo>
                <a:lnTo>
                  <a:pt x="8207756" y="5993638"/>
                </a:lnTo>
                <a:lnTo>
                  <a:pt x="7974457" y="6097016"/>
                </a:lnTo>
                <a:lnTo>
                  <a:pt x="7843012" y="6149213"/>
                </a:lnTo>
                <a:lnTo>
                  <a:pt x="7581138" y="6201283"/>
                </a:lnTo>
                <a:lnTo>
                  <a:pt x="7434707" y="6221603"/>
                </a:lnTo>
                <a:lnTo>
                  <a:pt x="7362825" y="6221603"/>
                </a:lnTo>
                <a:lnTo>
                  <a:pt x="7289546" y="6232271"/>
                </a:lnTo>
                <a:lnTo>
                  <a:pt x="1457960" y="6232271"/>
                </a:lnTo>
                <a:lnTo>
                  <a:pt x="1369822" y="6221603"/>
                </a:lnTo>
                <a:lnTo>
                  <a:pt x="1297813" y="6221603"/>
                </a:lnTo>
                <a:lnTo>
                  <a:pt x="1151382" y="6201283"/>
                </a:lnTo>
                <a:lnTo>
                  <a:pt x="889635" y="6149213"/>
                </a:lnTo>
                <a:lnTo>
                  <a:pt x="641477" y="6044819"/>
                </a:lnTo>
                <a:lnTo>
                  <a:pt x="524891" y="5993638"/>
                </a:lnTo>
                <a:lnTo>
                  <a:pt x="321310" y="5847715"/>
                </a:lnTo>
                <a:lnTo>
                  <a:pt x="174879" y="5681472"/>
                </a:lnTo>
                <a:lnTo>
                  <a:pt x="101727" y="5587873"/>
                </a:lnTo>
                <a:lnTo>
                  <a:pt x="29718" y="5401310"/>
                </a:lnTo>
                <a:lnTo>
                  <a:pt x="0" y="5297805"/>
                </a:lnTo>
                <a:lnTo>
                  <a:pt x="0" y="924687"/>
                </a:lnTo>
                <a:lnTo>
                  <a:pt x="29718" y="820293"/>
                </a:lnTo>
                <a:lnTo>
                  <a:pt x="101727" y="633857"/>
                </a:lnTo>
                <a:lnTo>
                  <a:pt x="248158" y="456946"/>
                </a:lnTo>
                <a:lnTo>
                  <a:pt x="321310" y="373888"/>
                </a:lnTo>
                <a:lnTo>
                  <a:pt x="524891" y="228092"/>
                </a:lnTo>
                <a:lnTo>
                  <a:pt x="758063" y="124587"/>
                </a:lnTo>
                <a:lnTo>
                  <a:pt x="889635" y="72517"/>
                </a:lnTo>
                <a:lnTo>
                  <a:pt x="1151382" y="21209"/>
                </a:lnTo>
                <a:lnTo>
                  <a:pt x="1297813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6300" y="1181100"/>
            <a:ext cx="8180705" cy="49398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 - 20"/>
              </a:rPr>
              <a:t>1.  Draw the various parts of the female reproductive system: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 - 20"/>
              </a:rPr>
              <a:t>ovary (with various stages of follicle and oocyte)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 - 20"/>
              </a:rPr>
              <a:t>fimbriae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 - 20"/>
              </a:rPr>
              <a:t>fallopian tubules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 - 20"/>
              </a:rPr>
              <a:t>uterus (with perimetrium, myometrium, endometrium)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 - 20"/>
              </a:rPr>
              <a:t>cervix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 - 20"/>
              </a:rPr>
              <a:t>vagina</a:t>
            </a:r>
          </a:p>
          <a:p>
            <a:endParaRPr lang="en-US" sz="2000" b="1" dirty="0">
              <a:solidFill>
                <a:srgbClr val="000000"/>
              </a:solidFill>
              <a:latin typeface="Arial - 20"/>
            </a:endParaRPr>
          </a:p>
          <a:p>
            <a:endParaRPr lang="en-US" sz="2000" b="1" dirty="0">
              <a:solidFill>
                <a:srgbClr val="000000"/>
              </a:solidFill>
              <a:latin typeface="Arial - 2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Arial - 20"/>
              </a:rPr>
              <a:t>2.  Draw the female hormone feedback loop for the following</a:t>
            </a:r>
            <a:r>
              <a:rPr lang="en-US" sz="2000" b="1" dirty="0">
                <a:solidFill>
                  <a:srgbClr val="000000"/>
                </a:solidFill>
                <a:latin typeface="Arial - 2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- 20"/>
              </a:rPr>
              <a:t>GnRH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- 20"/>
              </a:rPr>
              <a:t>LH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- 20"/>
              </a:rPr>
              <a:t>FSH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- 20"/>
              </a:rPr>
              <a:t>Estrogen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- 20"/>
              </a:rPr>
              <a:t>Progesterone</a:t>
            </a:r>
          </a:p>
          <a:p>
            <a:endParaRPr lang="en-US" sz="1500" b="1" dirty="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163566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835787" y="447421"/>
            <a:ext cx="8553324" cy="1291337"/>
          </a:xfrm>
          <a:custGeom>
            <a:avLst/>
            <a:gdLst/>
            <a:ahLst/>
            <a:cxnLst/>
            <a:rect l="0" t="0" r="0" b="0"/>
            <a:pathLst>
              <a:path w="8553324" h="1291337">
                <a:moveTo>
                  <a:pt x="1425575" y="0"/>
                </a:moveTo>
                <a:lnTo>
                  <a:pt x="7269734" y="0"/>
                </a:lnTo>
                <a:lnTo>
                  <a:pt x="7412863" y="4445"/>
                </a:lnTo>
                <a:lnTo>
                  <a:pt x="7668895" y="15113"/>
                </a:lnTo>
                <a:lnTo>
                  <a:pt x="7911592" y="36703"/>
                </a:lnTo>
                <a:lnTo>
                  <a:pt x="8025638" y="47371"/>
                </a:lnTo>
                <a:lnTo>
                  <a:pt x="8225790" y="77597"/>
                </a:lnTo>
                <a:lnTo>
                  <a:pt x="8367776" y="112014"/>
                </a:lnTo>
                <a:lnTo>
                  <a:pt x="8439277" y="131445"/>
                </a:lnTo>
                <a:lnTo>
                  <a:pt x="8510905" y="170053"/>
                </a:lnTo>
                <a:lnTo>
                  <a:pt x="8538845" y="191643"/>
                </a:lnTo>
                <a:lnTo>
                  <a:pt x="8538845" y="202311"/>
                </a:lnTo>
                <a:lnTo>
                  <a:pt x="8553323" y="215265"/>
                </a:lnTo>
                <a:lnTo>
                  <a:pt x="8553323" y="1076198"/>
                </a:lnTo>
                <a:lnTo>
                  <a:pt x="8538845" y="1086993"/>
                </a:lnTo>
                <a:lnTo>
                  <a:pt x="8538845" y="1097788"/>
                </a:lnTo>
                <a:lnTo>
                  <a:pt x="8510905" y="1119251"/>
                </a:lnTo>
                <a:lnTo>
                  <a:pt x="8439277" y="1157859"/>
                </a:lnTo>
                <a:lnTo>
                  <a:pt x="8297418" y="1194435"/>
                </a:lnTo>
                <a:lnTo>
                  <a:pt x="8225790" y="1211707"/>
                </a:lnTo>
                <a:lnTo>
                  <a:pt x="8025638" y="1241933"/>
                </a:lnTo>
                <a:lnTo>
                  <a:pt x="7797546" y="1263396"/>
                </a:lnTo>
                <a:lnTo>
                  <a:pt x="7668895" y="1274191"/>
                </a:lnTo>
                <a:lnTo>
                  <a:pt x="7412863" y="1284986"/>
                </a:lnTo>
                <a:lnTo>
                  <a:pt x="7269734" y="1289177"/>
                </a:lnTo>
                <a:lnTo>
                  <a:pt x="7199376" y="1289177"/>
                </a:lnTo>
                <a:lnTo>
                  <a:pt x="7127748" y="1291336"/>
                </a:lnTo>
                <a:lnTo>
                  <a:pt x="1425575" y="1291336"/>
                </a:lnTo>
                <a:lnTo>
                  <a:pt x="1339469" y="1289177"/>
                </a:lnTo>
                <a:lnTo>
                  <a:pt x="1269111" y="1289177"/>
                </a:lnTo>
                <a:lnTo>
                  <a:pt x="1125855" y="1284986"/>
                </a:lnTo>
                <a:lnTo>
                  <a:pt x="869950" y="1274191"/>
                </a:lnTo>
                <a:lnTo>
                  <a:pt x="627253" y="1252601"/>
                </a:lnTo>
                <a:lnTo>
                  <a:pt x="513207" y="1241933"/>
                </a:lnTo>
                <a:lnTo>
                  <a:pt x="314198" y="1211707"/>
                </a:lnTo>
                <a:lnTo>
                  <a:pt x="171069" y="1177290"/>
                </a:lnTo>
                <a:lnTo>
                  <a:pt x="99568" y="1157859"/>
                </a:lnTo>
                <a:lnTo>
                  <a:pt x="29083" y="1119251"/>
                </a:lnTo>
                <a:lnTo>
                  <a:pt x="0" y="1097788"/>
                </a:lnTo>
                <a:lnTo>
                  <a:pt x="0" y="191643"/>
                </a:lnTo>
                <a:lnTo>
                  <a:pt x="29083" y="170053"/>
                </a:lnTo>
                <a:lnTo>
                  <a:pt x="99568" y="131445"/>
                </a:lnTo>
                <a:lnTo>
                  <a:pt x="242697" y="94742"/>
                </a:lnTo>
                <a:lnTo>
                  <a:pt x="314198" y="77597"/>
                </a:lnTo>
                <a:lnTo>
                  <a:pt x="513207" y="47371"/>
                </a:lnTo>
                <a:lnTo>
                  <a:pt x="741299" y="25908"/>
                </a:lnTo>
                <a:lnTo>
                  <a:pt x="869950" y="15113"/>
                </a:lnTo>
                <a:lnTo>
                  <a:pt x="1125855" y="4445"/>
                </a:lnTo>
                <a:lnTo>
                  <a:pt x="1269111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4600" y="736600"/>
            <a:ext cx="761911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Ravie - 48"/>
              </a:rPr>
              <a:t>Gametes - Ovum</a:t>
            </a:r>
          </a:p>
        </p:txBody>
      </p:sp>
      <p:sp>
        <p:nvSpPr>
          <p:cNvPr id="4" name="Freeform 3"/>
          <p:cNvSpPr/>
          <p:nvPr/>
        </p:nvSpPr>
        <p:spPr>
          <a:xfrm>
            <a:off x="201295" y="2033142"/>
            <a:ext cx="4611752" cy="5586857"/>
          </a:xfrm>
          <a:custGeom>
            <a:avLst/>
            <a:gdLst/>
            <a:ahLst/>
            <a:cxnLst/>
            <a:rect l="0" t="0" r="0" b="0"/>
            <a:pathLst>
              <a:path w="4611752" h="5027804">
                <a:moveTo>
                  <a:pt x="768604" y="0"/>
                </a:moveTo>
                <a:lnTo>
                  <a:pt x="3919601" y="0"/>
                </a:lnTo>
                <a:lnTo>
                  <a:pt x="3996817" y="17018"/>
                </a:lnTo>
                <a:lnTo>
                  <a:pt x="4134866" y="58420"/>
                </a:lnTo>
                <a:lnTo>
                  <a:pt x="4265676" y="142621"/>
                </a:lnTo>
                <a:lnTo>
                  <a:pt x="4327144" y="184023"/>
                </a:lnTo>
                <a:lnTo>
                  <a:pt x="4435094" y="301625"/>
                </a:lnTo>
                <a:lnTo>
                  <a:pt x="4511675" y="435737"/>
                </a:lnTo>
                <a:lnTo>
                  <a:pt x="4550156" y="511302"/>
                </a:lnTo>
                <a:lnTo>
                  <a:pt x="4588764" y="661797"/>
                </a:lnTo>
                <a:lnTo>
                  <a:pt x="4603877" y="745871"/>
                </a:lnTo>
                <a:lnTo>
                  <a:pt x="4603877" y="787273"/>
                </a:lnTo>
                <a:lnTo>
                  <a:pt x="4611751" y="837946"/>
                </a:lnTo>
                <a:lnTo>
                  <a:pt x="4611751" y="4189730"/>
                </a:lnTo>
                <a:lnTo>
                  <a:pt x="4603877" y="4231894"/>
                </a:lnTo>
                <a:lnTo>
                  <a:pt x="4603877" y="4273931"/>
                </a:lnTo>
                <a:lnTo>
                  <a:pt x="4588764" y="4357370"/>
                </a:lnTo>
                <a:lnTo>
                  <a:pt x="4550156" y="4507865"/>
                </a:lnTo>
                <a:lnTo>
                  <a:pt x="4473702" y="4650486"/>
                </a:lnTo>
                <a:lnTo>
                  <a:pt x="4435094" y="4717542"/>
                </a:lnTo>
                <a:lnTo>
                  <a:pt x="4327144" y="4835144"/>
                </a:lnTo>
                <a:lnTo>
                  <a:pt x="4204208" y="4918583"/>
                </a:lnTo>
                <a:lnTo>
                  <a:pt x="4134866" y="4960747"/>
                </a:lnTo>
                <a:lnTo>
                  <a:pt x="3996817" y="5002784"/>
                </a:lnTo>
                <a:lnTo>
                  <a:pt x="3919601" y="5019167"/>
                </a:lnTo>
                <a:lnTo>
                  <a:pt x="3881628" y="5019167"/>
                </a:lnTo>
                <a:lnTo>
                  <a:pt x="3843147" y="5027803"/>
                </a:lnTo>
                <a:lnTo>
                  <a:pt x="768604" y="5027803"/>
                </a:lnTo>
                <a:lnTo>
                  <a:pt x="722249" y="5019167"/>
                </a:lnTo>
                <a:lnTo>
                  <a:pt x="684276" y="5019167"/>
                </a:lnTo>
                <a:lnTo>
                  <a:pt x="607060" y="5002784"/>
                </a:lnTo>
                <a:lnTo>
                  <a:pt x="469011" y="4960747"/>
                </a:lnTo>
                <a:lnTo>
                  <a:pt x="338201" y="4876546"/>
                </a:lnTo>
                <a:lnTo>
                  <a:pt x="276733" y="4835144"/>
                </a:lnTo>
                <a:lnTo>
                  <a:pt x="169418" y="4717542"/>
                </a:lnTo>
                <a:lnTo>
                  <a:pt x="92202" y="4583430"/>
                </a:lnTo>
                <a:lnTo>
                  <a:pt x="53721" y="4507865"/>
                </a:lnTo>
                <a:lnTo>
                  <a:pt x="15748" y="4357370"/>
                </a:lnTo>
                <a:lnTo>
                  <a:pt x="0" y="4273931"/>
                </a:lnTo>
                <a:lnTo>
                  <a:pt x="0" y="745871"/>
                </a:lnTo>
                <a:lnTo>
                  <a:pt x="15748" y="661797"/>
                </a:lnTo>
                <a:lnTo>
                  <a:pt x="53721" y="511302"/>
                </a:lnTo>
                <a:lnTo>
                  <a:pt x="130810" y="368681"/>
                </a:lnTo>
                <a:lnTo>
                  <a:pt x="169418" y="301625"/>
                </a:lnTo>
                <a:lnTo>
                  <a:pt x="276733" y="184023"/>
                </a:lnTo>
                <a:lnTo>
                  <a:pt x="399669" y="100584"/>
                </a:lnTo>
                <a:lnTo>
                  <a:pt x="469011" y="58420"/>
                </a:lnTo>
                <a:lnTo>
                  <a:pt x="607060" y="17018"/>
                </a:lnTo>
                <a:lnTo>
                  <a:pt x="684276" y="0"/>
                </a:lnTo>
                <a:close/>
              </a:path>
            </a:pathLst>
          </a:cu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700" y="2133600"/>
            <a:ext cx="4330700" cy="60016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- 22"/>
              </a:rPr>
              <a:t>1. Nucleus houses the chromosomes of the female</a:t>
            </a:r>
          </a:p>
          <a:p>
            <a:endParaRPr lang="en-US" sz="2400" dirty="0">
              <a:solidFill>
                <a:srgbClr val="000000"/>
              </a:solidFill>
              <a:latin typeface="Arial - 22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 - 22"/>
              </a:rPr>
              <a:t>2. Humans are </a:t>
            </a:r>
            <a:r>
              <a:rPr lang="en-US" sz="2400" b="1" dirty="0" err="1">
                <a:solidFill>
                  <a:srgbClr val="0000FF"/>
                </a:solidFill>
                <a:latin typeface="Arial - 22"/>
              </a:rPr>
              <a:t>viviparious</a:t>
            </a:r>
            <a:r>
              <a:rPr lang="en-US" sz="2400" dirty="0">
                <a:solidFill>
                  <a:srgbClr val="000000"/>
                </a:solidFill>
                <a:latin typeface="Arial - 22"/>
              </a:rPr>
              <a:t> - embryo develops INSIDE the female and gets nutrients from placenta</a:t>
            </a:r>
          </a:p>
          <a:p>
            <a:endParaRPr lang="en-US" sz="2400" dirty="0">
              <a:solidFill>
                <a:srgbClr val="000000"/>
              </a:solidFill>
              <a:latin typeface="Arial - 22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 - 22"/>
              </a:rPr>
              <a:t>3. Girls start making "eggs" in ovaries at 9 weeks gestation (in utero)</a:t>
            </a:r>
          </a:p>
          <a:p>
            <a:endParaRPr lang="en-US" sz="2400" dirty="0">
              <a:solidFill>
                <a:srgbClr val="000000"/>
              </a:solidFill>
              <a:latin typeface="Arial - 22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 - 22"/>
              </a:rPr>
              <a:t>4.  A ovum is 26 x larger than a RBC (it's BIG for a cell)</a:t>
            </a:r>
          </a:p>
          <a:p>
            <a:endParaRPr lang="en-US" sz="2400" dirty="0">
              <a:solidFill>
                <a:srgbClr val="000000"/>
              </a:solidFill>
              <a:latin typeface="Arial - 22"/>
            </a:endParaRPr>
          </a:p>
          <a:p>
            <a:endParaRPr lang="en-US" sz="2400" dirty="0">
              <a:solidFill>
                <a:srgbClr val="000000"/>
              </a:solidFill>
              <a:latin typeface="Arial - 22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2813050"/>
            <a:ext cx="4503928" cy="24768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9721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835787" y="447421"/>
            <a:ext cx="8553324" cy="1291337"/>
          </a:xfrm>
          <a:custGeom>
            <a:avLst/>
            <a:gdLst/>
            <a:ahLst/>
            <a:cxnLst/>
            <a:rect l="0" t="0" r="0" b="0"/>
            <a:pathLst>
              <a:path w="8553324" h="1291337">
                <a:moveTo>
                  <a:pt x="1425575" y="0"/>
                </a:moveTo>
                <a:lnTo>
                  <a:pt x="7269734" y="0"/>
                </a:lnTo>
                <a:lnTo>
                  <a:pt x="7412863" y="4445"/>
                </a:lnTo>
                <a:lnTo>
                  <a:pt x="7668895" y="15113"/>
                </a:lnTo>
                <a:lnTo>
                  <a:pt x="7911592" y="36703"/>
                </a:lnTo>
                <a:lnTo>
                  <a:pt x="8025638" y="47371"/>
                </a:lnTo>
                <a:lnTo>
                  <a:pt x="8225790" y="77597"/>
                </a:lnTo>
                <a:lnTo>
                  <a:pt x="8367776" y="112014"/>
                </a:lnTo>
                <a:lnTo>
                  <a:pt x="8439277" y="131445"/>
                </a:lnTo>
                <a:lnTo>
                  <a:pt x="8510905" y="170053"/>
                </a:lnTo>
                <a:lnTo>
                  <a:pt x="8538845" y="191643"/>
                </a:lnTo>
                <a:lnTo>
                  <a:pt x="8538845" y="202311"/>
                </a:lnTo>
                <a:lnTo>
                  <a:pt x="8553323" y="215265"/>
                </a:lnTo>
                <a:lnTo>
                  <a:pt x="8553323" y="1076198"/>
                </a:lnTo>
                <a:lnTo>
                  <a:pt x="8538845" y="1086993"/>
                </a:lnTo>
                <a:lnTo>
                  <a:pt x="8538845" y="1097788"/>
                </a:lnTo>
                <a:lnTo>
                  <a:pt x="8510905" y="1119251"/>
                </a:lnTo>
                <a:lnTo>
                  <a:pt x="8439277" y="1157859"/>
                </a:lnTo>
                <a:lnTo>
                  <a:pt x="8297418" y="1194435"/>
                </a:lnTo>
                <a:lnTo>
                  <a:pt x="8225790" y="1211707"/>
                </a:lnTo>
                <a:lnTo>
                  <a:pt x="8025638" y="1241933"/>
                </a:lnTo>
                <a:lnTo>
                  <a:pt x="7797546" y="1263396"/>
                </a:lnTo>
                <a:lnTo>
                  <a:pt x="7668895" y="1274191"/>
                </a:lnTo>
                <a:lnTo>
                  <a:pt x="7412863" y="1284986"/>
                </a:lnTo>
                <a:lnTo>
                  <a:pt x="7269734" y="1289177"/>
                </a:lnTo>
                <a:lnTo>
                  <a:pt x="7199376" y="1289177"/>
                </a:lnTo>
                <a:lnTo>
                  <a:pt x="7127748" y="1291336"/>
                </a:lnTo>
                <a:lnTo>
                  <a:pt x="1425575" y="1291336"/>
                </a:lnTo>
                <a:lnTo>
                  <a:pt x="1339469" y="1289177"/>
                </a:lnTo>
                <a:lnTo>
                  <a:pt x="1269111" y="1289177"/>
                </a:lnTo>
                <a:lnTo>
                  <a:pt x="1125855" y="1284986"/>
                </a:lnTo>
                <a:lnTo>
                  <a:pt x="869950" y="1274191"/>
                </a:lnTo>
                <a:lnTo>
                  <a:pt x="627253" y="1252601"/>
                </a:lnTo>
                <a:lnTo>
                  <a:pt x="513207" y="1241933"/>
                </a:lnTo>
                <a:lnTo>
                  <a:pt x="314198" y="1211707"/>
                </a:lnTo>
                <a:lnTo>
                  <a:pt x="171069" y="1177290"/>
                </a:lnTo>
                <a:lnTo>
                  <a:pt x="99568" y="1157859"/>
                </a:lnTo>
                <a:lnTo>
                  <a:pt x="29083" y="1119251"/>
                </a:lnTo>
                <a:lnTo>
                  <a:pt x="0" y="1097788"/>
                </a:lnTo>
                <a:lnTo>
                  <a:pt x="0" y="191643"/>
                </a:lnTo>
                <a:lnTo>
                  <a:pt x="29083" y="170053"/>
                </a:lnTo>
                <a:lnTo>
                  <a:pt x="99568" y="131445"/>
                </a:lnTo>
                <a:lnTo>
                  <a:pt x="242697" y="94742"/>
                </a:lnTo>
                <a:lnTo>
                  <a:pt x="314198" y="77597"/>
                </a:lnTo>
                <a:lnTo>
                  <a:pt x="513207" y="47371"/>
                </a:lnTo>
                <a:lnTo>
                  <a:pt x="741299" y="25908"/>
                </a:lnTo>
                <a:lnTo>
                  <a:pt x="869950" y="15113"/>
                </a:lnTo>
                <a:lnTo>
                  <a:pt x="1125855" y="4445"/>
                </a:lnTo>
                <a:lnTo>
                  <a:pt x="1269111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4600" y="736600"/>
            <a:ext cx="761911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Ravie - 48"/>
              </a:rPr>
              <a:t>Gametes - Ovum</a:t>
            </a:r>
          </a:p>
        </p:txBody>
      </p:sp>
      <p:pic>
        <p:nvPicPr>
          <p:cNvPr id="1026" name="Picture 2" descr="Image result for human ova and sperm">
            <a:extLst>
              <a:ext uri="{FF2B5EF4-FFF2-40B4-BE49-F238E27FC236}">
                <a16:creationId xmlns:a16="http://schemas.microsoft.com/office/drawing/2014/main" id="{103D4019-19EB-435C-8783-C715448D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397695"/>
            <a:ext cx="60388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529025-BE91-4F56-9FAF-42BCE6CC310E}"/>
              </a:ext>
            </a:extLst>
          </p:cNvPr>
          <p:cNvSpPr/>
          <p:nvPr/>
        </p:nvSpPr>
        <p:spPr>
          <a:xfrm>
            <a:off x="431800" y="3124200"/>
            <a:ext cx="2667000" cy="403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human ova with sperm trying to fertilize it</a:t>
            </a:r>
          </a:p>
        </p:txBody>
      </p:sp>
    </p:spTree>
    <p:extLst>
      <p:ext uri="{BB962C8B-B14F-4D97-AF65-F5344CB8AC3E}">
        <p14:creationId xmlns:p14="http://schemas.microsoft.com/office/powerpoint/2010/main" val="47765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835787" y="447421"/>
            <a:ext cx="8553324" cy="1291337"/>
          </a:xfrm>
          <a:custGeom>
            <a:avLst/>
            <a:gdLst/>
            <a:ahLst/>
            <a:cxnLst/>
            <a:rect l="0" t="0" r="0" b="0"/>
            <a:pathLst>
              <a:path w="8553324" h="1291337">
                <a:moveTo>
                  <a:pt x="1425575" y="0"/>
                </a:moveTo>
                <a:lnTo>
                  <a:pt x="7269734" y="0"/>
                </a:lnTo>
                <a:lnTo>
                  <a:pt x="7412863" y="4445"/>
                </a:lnTo>
                <a:lnTo>
                  <a:pt x="7668895" y="15113"/>
                </a:lnTo>
                <a:lnTo>
                  <a:pt x="7911592" y="36703"/>
                </a:lnTo>
                <a:lnTo>
                  <a:pt x="8025638" y="47371"/>
                </a:lnTo>
                <a:lnTo>
                  <a:pt x="8225790" y="77597"/>
                </a:lnTo>
                <a:lnTo>
                  <a:pt x="8367776" y="112014"/>
                </a:lnTo>
                <a:lnTo>
                  <a:pt x="8439277" y="131445"/>
                </a:lnTo>
                <a:lnTo>
                  <a:pt x="8510905" y="170053"/>
                </a:lnTo>
                <a:lnTo>
                  <a:pt x="8538845" y="191643"/>
                </a:lnTo>
                <a:lnTo>
                  <a:pt x="8538845" y="202311"/>
                </a:lnTo>
                <a:lnTo>
                  <a:pt x="8553323" y="215265"/>
                </a:lnTo>
                <a:lnTo>
                  <a:pt x="8553323" y="1076198"/>
                </a:lnTo>
                <a:lnTo>
                  <a:pt x="8538845" y="1086993"/>
                </a:lnTo>
                <a:lnTo>
                  <a:pt x="8538845" y="1097788"/>
                </a:lnTo>
                <a:lnTo>
                  <a:pt x="8510905" y="1119251"/>
                </a:lnTo>
                <a:lnTo>
                  <a:pt x="8439277" y="1157859"/>
                </a:lnTo>
                <a:lnTo>
                  <a:pt x="8297418" y="1194435"/>
                </a:lnTo>
                <a:lnTo>
                  <a:pt x="8225790" y="1211707"/>
                </a:lnTo>
                <a:lnTo>
                  <a:pt x="8025638" y="1241933"/>
                </a:lnTo>
                <a:lnTo>
                  <a:pt x="7797546" y="1263396"/>
                </a:lnTo>
                <a:lnTo>
                  <a:pt x="7668895" y="1274191"/>
                </a:lnTo>
                <a:lnTo>
                  <a:pt x="7412863" y="1284986"/>
                </a:lnTo>
                <a:lnTo>
                  <a:pt x="7269734" y="1289177"/>
                </a:lnTo>
                <a:lnTo>
                  <a:pt x="7199376" y="1289177"/>
                </a:lnTo>
                <a:lnTo>
                  <a:pt x="7127748" y="1291336"/>
                </a:lnTo>
                <a:lnTo>
                  <a:pt x="1425575" y="1291336"/>
                </a:lnTo>
                <a:lnTo>
                  <a:pt x="1339469" y="1289177"/>
                </a:lnTo>
                <a:lnTo>
                  <a:pt x="1269111" y="1289177"/>
                </a:lnTo>
                <a:lnTo>
                  <a:pt x="1125855" y="1284986"/>
                </a:lnTo>
                <a:lnTo>
                  <a:pt x="869950" y="1274191"/>
                </a:lnTo>
                <a:lnTo>
                  <a:pt x="627253" y="1252601"/>
                </a:lnTo>
                <a:lnTo>
                  <a:pt x="513207" y="1241933"/>
                </a:lnTo>
                <a:lnTo>
                  <a:pt x="314198" y="1211707"/>
                </a:lnTo>
                <a:lnTo>
                  <a:pt x="171069" y="1177290"/>
                </a:lnTo>
                <a:lnTo>
                  <a:pt x="99568" y="1157859"/>
                </a:lnTo>
                <a:lnTo>
                  <a:pt x="29083" y="1119251"/>
                </a:lnTo>
                <a:lnTo>
                  <a:pt x="0" y="1097788"/>
                </a:lnTo>
                <a:lnTo>
                  <a:pt x="0" y="191643"/>
                </a:lnTo>
                <a:lnTo>
                  <a:pt x="29083" y="170053"/>
                </a:lnTo>
                <a:lnTo>
                  <a:pt x="99568" y="131445"/>
                </a:lnTo>
                <a:lnTo>
                  <a:pt x="242697" y="94742"/>
                </a:lnTo>
                <a:lnTo>
                  <a:pt x="314198" y="77597"/>
                </a:lnTo>
                <a:lnTo>
                  <a:pt x="513207" y="47371"/>
                </a:lnTo>
                <a:lnTo>
                  <a:pt x="741299" y="25908"/>
                </a:lnTo>
                <a:lnTo>
                  <a:pt x="869950" y="15113"/>
                </a:lnTo>
                <a:lnTo>
                  <a:pt x="1125855" y="4445"/>
                </a:lnTo>
                <a:lnTo>
                  <a:pt x="1269111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4600" y="736600"/>
            <a:ext cx="761911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Ravie - 48"/>
              </a:rPr>
              <a:t>Oogenesis</a:t>
            </a:r>
          </a:p>
        </p:txBody>
      </p:sp>
      <p:sp>
        <p:nvSpPr>
          <p:cNvPr id="4" name="Freeform 3"/>
          <p:cNvSpPr/>
          <p:nvPr/>
        </p:nvSpPr>
        <p:spPr>
          <a:xfrm>
            <a:off x="125095" y="1880742"/>
            <a:ext cx="4611752" cy="5739257"/>
          </a:xfrm>
          <a:custGeom>
            <a:avLst/>
            <a:gdLst/>
            <a:ahLst/>
            <a:cxnLst/>
            <a:rect l="0" t="0" r="0" b="0"/>
            <a:pathLst>
              <a:path w="4611752" h="5027804">
                <a:moveTo>
                  <a:pt x="768604" y="0"/>
                </a:moveTo>
                <a:lnTo>
                  <a:pt x="3919601" y="0"/>
                </a:lnTo>
                <a:lnTo>
                  <a:pt x="3996817" y="17018"/>
                </a:lnTo>
                <a:lnTo>
                  <a:pt x="4134866" y="58420"/>
                </a:lnTo>
                <a:lnTo>
                  <a:pt x="4265676" y="142621"/>
                </a:lnTo>
                <a:lnTo>
                  <a:pt x="4327144" y="184023"/>
                </a:lnTo>
                <a:lnTo>
                  <a:pt x="4435094" y="301625"/>
                </a:lnTo>
                <a:lnTo>
                  <a:pt x="4511675" y="435737"/>
                </a:lnTo>
                <a:lnTo>
                  <a:pt x="4550156" y="511302"/>
                </a:lnTo>
                <a:lnTo>
                  <a:pt x="4588764" y="661797"/>
                </a:lnTo>
                <a:lnTo>
                  <a:pt x="4603877" y="745871"/>
                </a:lnTo>
                <a:lnTo>
                  <a:pt x="4603877" y="787273"/>
                </a:lnTo>
                <a:lnTo>
                  <a:pt x="4611751" y="837946"/>
                </a:lnTo>
                <a:lnTo>
                  <a:pt x="4611751" y="4189730"/>
                </a:lnTo>
                <a:lnTo>
                  <a:pt x="4603877" y="4231894"/>
                </a:lnTo>
                <a:lnTo>
                  <a:pt x="4603877" y="4273931"/>
                </a:lnTo>
                <a:lnTo>
                  <a:pt x="4588764" y="4357370"/>
                </a:lnTo>
                <a:lnTo>
                  <a:pt x="4550156" y="4507865"/>
                </a:lnTo>
                <a:lnTo>
                  <a:pt x="4473702" y="4650486"/>
                </a:lnTo>
                <a:lnTo>
                  <a:pt x="4435094" y="4717542"/>
                </a:lnTo>
                <a:lnTo>
                  <a:pt x="4327144" y="4835144"/>
                </a:lnTo>
                <a:lnTo>
                  <a:pt x="4204208" y="4918583"/>
                </a:lnTo>
                <a:lnTo>
                  <a:pt x="4134866" y="4960747"/>
                </a:lnTo>
                <a:lnTo>
                  <a:pt x="3996817" y="5002784"/>
                </a:lnTo>
                <a:lnTo>
                  <a:pt x="3919601" y="5019167"/>
                </a:lnTo>
                <a:lnTo>
                  <a:pt x="3881628" y="5019167"/>
                </a:lnTo>
                <a:lnTo>
                  <a:pt x="3843147" y="5027803"/>
                </a:lnTo>
                <a:lnTo>
                  <a:pt x="768604" y="5027803"/>
                </a:lnTo>
                <a:lnTo>
                  <a:pt x="722249" y="5019167"/>
                </a:lnTo>
                <a:lnTo>
                  <a:pt x="684276" y="5019167"/>
                </a:lnTo>
                <a:lnTo>
                  <a:pt x="607060" y="5002784"/>
                </a:lnTo>
                <a:lnTo>
                  <a:pt x="469011" y="4960747"/>
                </a:lnTo>
                <a:lnTo>
                  <a:pt x="338201" y="4876546"/>
                </a:lnTo>
                <a:lnTo>
                  <a:pt x="276733" y="4835144"/>
                </a:lnTo>
                <a:lnTo>
                  <a:pt x="169418" y="4717542"/>
                </a:lnTo>
                <a:lnTo>
                  <a:pt x="92202" y="4583430"/>
                </a:lnTo>
                <a:lnTo>
                  <a:pt x="53721" y="4507865"/>
                </a:lnTo>
                <a:lnTo>
                  <a:pt x="15748" y="4357370"/>
                </a:lnTo>
                <a:lnTo>
                  <a:pt x="0" y="4273931"/>
                </a:lnTo>
                <a:lnTo>
                  <a:pt x="0" y="745871"/>
                </a:lnTo>
                <a:lnTo>
                  <a:pt x="15748" y="661797"/>
                </a:lnTo>
                <a:lnTo>
                  <a:pt x="53721" y="511302"/>
                </a:lnTo>
                <a:lnTo>
                  <a:pt x="130810" y="368681"/>
                </a:lnTo>
                <a:lnTo>
                  <a:pt x="169418" y="301625"/>
                </a:lnTo>
                <a:lnTo>
                  <a:pt x="276733" y="184023"/>
                </a:lnTo>
                <a:lnTo>
                  <a:pt x="399669" y="100584"/>
                </a:lnTo>
                <a:lnTo>
                  <a:pt x="469011" y="58420"/>
                </a:lnTo>
                <a:lnTo>
                  <a:pt x="607060" y="17018"/>
                </a:lnTo>
                <a:lnTo>
                  <a:pt x="684276" y="0"/>
                </a:lnTo>
                <a:close/>
              </a:path>
            </a:pathLst>
          </a:cu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374900"/>
            <a:ext cx="4330700" cy="48936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- 22"/>
              </a:rPr>
              <a:t>1.  Two stages of meiosis creates a haploid ovum (one copy of each chromosome)</a:t>
            </a:r>
          </a:p>
          <a:p>
            <a:endParaRPr lang="en-US" sz="2400" dirty="0">
              <a:solidFill>
                <a:srgbClr val="000000"/>
              </a:solidFill>
              <a:latin typeface="Arial - 22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 - 22"/>
              </a:rPr>
              <a:t>2.  Female ova are already formed in the ovaries and stay as primary oocytes until menstruation starts</a:t>
            </a:r>
          </a:p>
          <a:p>
            <a:endParaRPr lang="en-US" sz="2400" dirty="0">
              <a:solidFill>
                <a:srgbClr val="000000"/>
              </a:solidFill>
              <a:latin typeface="Arial - 22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 - 22"/>
              </a:rPr>
              <a:t>3. One follicle and oocyte gets matured each cycle (sometimes more than one, younger women) 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070100"/>
            <a:ext cx="5060315" cy="34127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2833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609600"/>
            <a:ext cx="9372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40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823087" y="90551"/>
            <a:ext cx="8425435" cy="1368045"/>
          </a:xfrm>
          <a:custGeom>
            <a:avLst/>
            <a:gdLst/>
            <a:ahLst/>
            <a:cxnLst/>
            <a:rect l="0" t="0" r="0" b="0"/>
            <a:pathLst>
              <a:path w="8425435" h="1368045">
                <a:moveTo>
                  <a:pt x="1404239" y="0"/>
                </a:moveTo>
                <a:lnTo>
                  <a:pt x="7161022" y="0"/>
                </a:lnTo>
                <a:lnTo>
                  <a:pt x="7301992" y="4572"/>
                </a:lnTo>
                <a:lnTo>
                  <a:pt x="7554214" y="15875"/>
                </a:lnTo>
                <a:lnTo>
                  <a:pt x="7793228" y="38735"/>
                </a:lnTo>
                <a:lnTo>
                  <a:pt x="7905496" y="50038"/>
                </a:lnTo>
                <a:lnTo>
                  <a:pt x="8102727" y="82042"/>
                </a:lnTo>
                <a:lnTo>
                  <a:pt x="8242554" y="118491"/>
                </a:lnTo>
                <a:lnTo>
                  <a:pt x="8313039" y="139065"/>
                </a:lnTo>
                <a:lnTo>
                  <a:pt x="8383524" y="180086"/>
                </a:lnTo>
                <a:lnTo>
                  <a:pt x="8411083" y="202946"/>
                </a:lnTo>
                <a:lnTo>
                  <a:pt x="8411083" y="214249"/>
                </a:lnTo>
                <a:lnTo>
                  <a:pt x="8425434" y="227965"/>
                </a:lnTo>
                <a:lnTo>
                  <a:pt x="8425434" y="1139952"/>
                </a:lnTo>
                <a:lnTo>
                  <a:pt x="8411083" y="1151382"/>
                </a:lnTo>
                <a:lnTo>
                  <a:pt x="8411083" y="1162939"/>
                </a:lnTo>
                <a:lnTo>
                  <a:pt x="8383524" y="1185545"/>
                </a:lnTo>
                <a:lnTo>
                  <a:pt x="8313039" y="1226566"/>
                </a:lnTo>
                <a:lnTo>
                  <a:pt x="8173212" y="1265301"/>
                </a:lnTo>
                <a:lnTo>
                  <a:pt x="8102727" y="1283589"/>
                </a:lnTo>
                <a:lnTo>
                  <a:pt x="7905496" y="1315593"/>
                </a:lnTo>
                <a:lnTo>
                  <a:pt x="7680833" y="1338326"/>
                </a:lnTo>
                <a:lnTo>
                  <a:pt x="7554214" y="1349756"/>
                </a:lnTo>
                <a:lnTo>
                  <a:pt x="7301992" y="1361186"/>
                </a:lnTo>
                <a:lnTo>
                  <a:pt x="7161022" y="1365631"/>
                </a:lnTo>
                <a:lnTo>
                  <a:pt x="7091680" y="1365631"/>
                </a:lnTo>
                <a:lnTo>
                  <a:pt x="7021195" y="1368044"/>
                </a:lnTo>
                <a:lnTo>
                  <a:pt x="1404239" y="1368044"/>
                </a:lnTo>
                <a:lnTo>
                  <a:pt x="1319276" y="1365631"/>
                </a:lnTo>
                <a:lnTo>
                  <a:pt x="1250061" y="1365631"/>
                </a:lnTo>
                <a:lnTo>
                  <a:pt x="1108964" y="1361186"/>
                </a:lnTo>
                <a:lnTo>
                  <a:pt x="856869" y="1349756"/>
                </a:lnTo>
                <a:lnTo>
                  <a:pt x="617855" y="1326896"/>
                </a:lnTo>
                <a:lnTo>
                  <a:pt x="505460" y="1315593"/>
                </a:lnTo>
                <a:lnTo>
                  <a:pt x="309499" y="1283589"/>
                </a:lnTo>
                <a:lnTo>
                  <a:pt x="168402" y="1247140"/>
                </a:lnTo>
                <a:lnTo>
                  <a:pt x="97917" y="1226566"/>
                </a:lnTo>
                <a:lnTo>
                  <a:pt x="28575" y="1185545"/>
                </a:lnTo>
                <a:lnTo>
                  <a:pt x="0" y="1162939"/>
                </a:lnTo>
                <a:lnTo>
                  <a:pt x="0" y="202946"/>
                </a:lnTo>
                <a:lnTo>
                  <a:pt x="28575" y="180086"/>
                </a:lnTo>
                <a:lnTo>
                  <a:pt x="97917" y="139065"/>
                </a:lnTo>
                <a:lnTo>
                  <a:pt x="239014" y="100330"/>
                </a:lnTo>
                <a:lnTo>
                  <a:pt x="309499" y="82042"/>
                </a:lnTo>
                <a:lnTo>
                  <a:pt x="505460" y="50038"/>
                </a:lnTo>
                <a:lnTo>
                  <a:pt x="730123" y="27305"/>
                </a:lnTo>
                <a:lnTo>
                  <a:pt x="856869" y="15875"/>
                </a:lnTo>
                <a:lnTo>
                  <a:pt x="1108964" y="4572"/>
                </a:lnTo>
                <a:lnTo>
                  <a:pt x="1250061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5600" y="406400"/>
            <a:ext cx="680085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Eras Bold ITC" panose="020B0907030504020204" pitchFamily="34" charset="0"/>
              </a:rPr>
              <a:t>Path of the Ova</a:t>
            </a:r>
          </a:p>
        </p:txBody>
      </p:sp>
      <p:sp>
        <p:nvSpPr>
          <p:cNvPr id="4" name="Freeform 3"/>
          <p:cNvSpPr/>
          <p:nvPr/>
        </p:nvSpPr>
        <p:spPr>
          <a:xfrm>
            <a:off x="-4572" y="1536065"/>
            <a:ext cx="4618610" cy="6047995"/>
          </a:xfrm>
          <a:custGeom>
            <a:avLst/>
            <a:gdLst/>
            <a:ahLst/>
            <a:cxnLst/>
            <a:rect l="0" t="0" r="0" b="0"/>
            <a:pathLst>
              <a:path w="4618610" h="6047995">
                <a:moveTo>
                  <a:pt x="769747" y="0"/>
                </a:moveTo>
                <a:lnTo>
                  <a:pt x="3925443" y="0"/>
                </a:lnTo>
                <a:lnTo>
                  <a:pt x="4002786" y="20447"/>
                </a:lnTo>
                <a:lnTo>
                  <a:pt x="4140962" y="70358"/>
                </a:lnTo>
                <a:lnTo>
                  <a:pt x="4272026" y="171450"/>
                </a:lnTo>
                <a:lnTo>
                  <a:pt x="4333621" y="221361"/>
                </a:lnTo>
                <a:lnTo>
                  <a:pt x="4441571" y="362839"/>
                </a:lnTo>
                <a:lnTo>
                  <a:pt x="4518279" y="524129"/>
                </a:lnTo>
                <a:lnTo>
                  <a:pt x="4556887" y="615061"/>
                </a:lnTo>
                <a:lnTo>
                  <a:pt x="4595622" y="796036"/>
                </a:lnTo>
                <a:lnTo>
                  <a:pt x="4610735" y="897255"/>
                </a:lnTo>
                <a:lnTo>
                  <a:pt x="4610735" y="947039"/>
                </a:lnTo>
                <a:lnTo>
                  <a:pt x="4618609" y="1007999"/>
                </a:lnTo>
                <a:lnTo>
                  <a:pt x="4618609" y="5039995"/>
                </a:lnTo>
                <a:lnTo>
                  <a:pt x="4610735" y="5090668"/>
                </a:lnTo>
                <a:lnTo>
                  <a:pt x="4610735" y="5141214"/>
                </a:lnTo>
                <a:lnTo>
                  <a:pt x="4595622" y="5241544"/>
                </a:lnTo>
                <a:lnTo>
                  <a:pt x="4556887" y="5422519"/>
                </a:lnTo>
                <a:lnTo>
                  <a:pt x="4480306" y="5594223"/>
                </a:lnTo>
                <a:lnTo>
                  <a:pt x="4441571" y="5674741"/>
                </a:lnTo>
                <a:lnTo>
                  <a:pt x="4333621" y="5816346"/>
                </a:lnTo>
                <a:lnTo>
                  <a:pt x="4210431" y="5916803"/>
                </a:lnTo>
                <a:lnTo>
                  <a:pt x="4140962" y="5967349"/>
                </a:lnTo>
                <a:lnTo>
                  <a:pt x="4002786" y="6017895"/>
                </a:lnTo>
                <a:lnTo>
                  <a:pt x="3925443" y="6037707"/>
                </a:lnTo>
                <a:lnTo>
                  <a:pt x="3887470" y="6037707"/>
                </a:lnTo>
                <a:lnTo>
                  <a:pt x="3848862" y="6047994"/>
                </a:lnTo>
                <a:lnTo>
                  <a:pt x="769747" y="6047994"/>
                </a:lnTo>
                <a:lnTo>
                  <a:pt x="723392" y="6037707"/>
                </a:lnTo>
                <a:lnTo>
                  <a:pt x="685292" y="6037707"/>
                </a:lnTo>
                <a:lnTo>
                  <a:pt x="608076" y="6017895"/>
                </a:lnTo>
                <a:lnTo>
                  <a:pt x="469773" y="5967349"/>
                </a:lnTo>
                <a:lnTo>
                  <a:pt x="338709" y="5866130"/>
                </a:lnTo>
                <a:lnTo>
                  <a:pt x="277241" y="5816346"/>
                </a:lnTo>
                <a:lnTo>
                  <a:pt x="169799" y="5674741"/>
                </a:lnTo>
                <a:lnTo>
                  <a:pt x="92456" y="5513578"/>
                </a:lnTo>
                <a:lnTo>
                  <a:pt x="53721" y="5422519"/>
                </a:lnTo>
                <a:lnTo>
                  <a:pt x="15748" y="5241544"/>
                </a:lnTo>
                <a:lnTo>
                  <a:pt x="0" y="5141214"/>
                </a:lnTo>
                <a:lnTo>
                  <a:pt x="0" y="897255"/>
                </a:lnTo>
                <a:lnTo>
                  <a:pt x="15748" y="796036"/>
                </a:lnTo>
                <a:lnTo>
                  <a:pt x="53721" y="615061"/>
                </a:lnTo>
                <a:lnTo>
                  <a:pt x="131064" y="443484"/>
                </a:lnTo>
                <a:lnTo>
                  <a:pt x="169799" y="362839"/>
                </a:lnTo>
                <a:lnTo>
                  <a:pt x="277241" y="221361"/>
                </a:lnTo>
                <a:lnTo>
                  <a:pt x="400304" y="120904"/>
                </a:lnTo>
                <a:lnTo>
                  <a:pt x="469773" y="70358"/>
                </a:lnTo>
                <a:lnTo>
                  <a:pt x="608076" y="20447"/>
                </a:lnTo>
                <a:lnTo>
                  <a:pt x="685292" y="0"/>
                </a:lnTo>
                <a:close/>
              </a:path>
            </a:pathLst>
          </a:custGeom>
          <a:solidFill>
            <a:srgbClr val="FFC0C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1993900"/>
            <a:ext cx="5047488" cy="50930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208549" y="1768801"/>
            <a:ext cx="4419600" cy="59093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- 20"/>
              </a:rPr>
              <a:t>1.  primary oocyte starts to develop in the ovary</a:t>
            </a:r>
          </a:p>
          <a:p>
            <a:endParaRPr lang="en-US" b="1" dirty="0">
              <a:solidFill>
                <a:srgbClr val="000000"/>
              </a:solidFill>
              <a:latin typeface="Arial - 2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 - 20"/>
              </a:rPr>
              <a:t>2.  mature secondary oocyte will erupt from the ovary, moved by </a:t>
            </a:r>
            <a:r>
              <a:rPr lang="en-US" b="1" dirty="0" err="1">
                <a:solidFill>
                  <a:srgbClr val="000000"/>
                </a:solidFill>
                <a:latin typeface="Arial - 20"/>
              </a:rPr>
              <a:t>fimbrae</a:t>
            </a:r>
            <a:r>
              <a:rPr lang="en-US" b="1" dirty="0">
                <a:solidFill>
                  <a:srgbClr val="000000"/>
                </a:solidFill>
                <a:latin typeface="Arial - 20"/>
              </a:rPr>
              <a:t>, and start to travel down the fallopian tube (cilia)</a:t>
            </a:r>
          </a:p>
          <a:p>
            <a:endParaRPr lang="en-US" b="1" dirty="0">
              <a:solidFill>
                <a:srgbClr val="000000"/>
              </a:solidFill>
              <a:latin typeface="Arial - 2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 - 20"/>
              </a:rPr>
              <a:t>3.  fertilization takes place up at the top of the fallopian tube near the ovary</a:t>
            </a:r>
          </a:p>
          <a:p>
            <a:endParaRPr lang="en-US" b="1" dirty="0">
              <a:solidFill>
                <a:srgbClr val="000000"/>
              </a:solidFill>
              <a:latin typeface="Arial - 2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 - 20"/>
              </a:rPr>
              <a:t>4.  If the ovum is fertilized, the ovum will implant itself into the endometrial lining and start to grow a placental lining</a:t>
            </a:r>
          </a:p>
          <a:p>
            <a:endParaRPr lang="en-US" b="1" dirty="0">
              <a:solidFill>
                <a:srgbClr val="000000"/>
              </a:solidFill>
              <a:latin typeface="Arial - 2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 - 20"/>
              </a:rPr>
              <a:t>5.  If the ovum is not fertilized, the ovum will be cleared away with menses as the endometrial lining sloughs off</a:t>
            </a:r>
          </a:p>
          <a:p>
            <a:endParaRPr lang="en-US" b="1" dirty="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185209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823087" y="90551"/>
            <a:ext cx="8425435" cy="1368045"/>
          </a:xfrm>
          <a:custGeom>
            <a:avLst/>
            <a:gdLst/>
            <a:ahLst/>
            <a:cxnLst/>
            <a:rect l="0" t="0" r="0" b="0"/>
            <a:pathLst>
              <a:path w="8425435" h="1368045">
                <a:moveTo>
                  <a:pt x="1404239" y="0"/>
                </a:moveTo>
                <a:lnTo>
                  <a:pt x="7161022" y="0"/>
                </a:lnTo>
                <a:lnTo>
                  <a:pt x="7301992" y="4572"/>
                </a:lnTo>
                <a:lnTo>
                  <a:pt x="7554214" y="15875"/>
                </a:lnTo>
                <a:lnTo>
                  <a:pt x="7793228" y="38735"/>
                </a:lnTo>
                <a:lnTo>
                  <a:pt x="7905496" y="50038"/>
                </a:lnTo>
                <a:lnTo>
                  <a:pt x="8102727" y="82042"/>
                </a:lnTo>
                <a:lnTo>
                  <a:pt x="8242554" y="118491"/>
                </a:lnTo>
                <a:lnTo>
                  <a:pt x="8313039" y="139065"/>
                </a:lnTo>
                <a:lnTo>
                  <a:pt x="8383524" y="180086"/>
                </a:lnTo>
                <a:lnTo>
                  <a:pt x="8411083" y="202946"/>
                </a:lnTo>
                <a:lnTo>
                  <a:pt x="8411083" y="214249"/>
                </a:lnTo>
                <a:lnTo>
                  <a:pt x="8425434" y="227965"/>
                </a:lnTo>
                <a:lnTo>
                  <a:pt x="8425434" y="1139952"/>
                </a:lnTo>
                <a:lnTo>
                  <a:pt x="8411083" y="1151382"/>
                </a:lnTo>
                <a:lnTo>
                  <a:pt x="8411083" y="1162939"/>
                </a:lnTo>
                <a:lnTo>
                  <a:pt x="8383524" y="1185545"/>
                </a:lnTo>
                <a:lnTo>
                  <a:pt x="8313039" y="1226566"/>
                </a:lnTo>
                <a:lnTo>
                  <a:pt x="8173212" y="1265301"/>
                </a:lnTo>
                <a:lnTo>
                  <a:pt x="8102727" y="1283589"/>
                </a:lnTo>
                <a:lnTo>
                  <a:pt x="7905496" y="1315593"/>
                </a:lnTo>
                <a:lnTo>
                  <a:pt x="7680833" y="1338326"/>
                </a:lnTo>
                <a:lnTo>
                  <a:pt x="7554214" y="1349756"/>
                </a:lnTo>
                <a:lnTo>
                  <a:pt x="7301992" y="1361186"/>
                </a:lnTo>
                <a:lnTo>
                  <a:pt x="7161022" y="1365631"/>
                </a:lnTo>
                <a:lnTo>
                  <a:pt x="7091680" y="1365631"/>
                </a:lnTo>
                <a:lnTo>
                  <a:pt x="7021195" y="1368044"/>
                </a:lnTo>
                <a:lnTo>
                  <a:pt x="1404239" y="1368044"/>
                </a:lnTo>
                <a:lnTo>
                  <a:pt x="1319276" y="1365631"/>
                </a:lnTo>
                <a:lnTo>
                  <a:pt x="1250061" y="1365631"/>
                </a:lnTo>
                <a:lnTo>
                  <a:pt x="1108964" y="1361186"/>
                </a:lnTo>
                <a:lnTo>
                  <a:pt x="856869" y="1349756"/>
                </a:lnTo>
                <a:lnTo>
                  <a:pt x="617855" y="1326896"/>
                </a:lnTo>
                <a:lnTo>
                  <a:pt x="505460" y="1315593"/>
                </a:lnTo>
                <a:lnTo>
                  <a:pt x="309499" y="1283589"/>
                </a:lnTo>
                <a:lnTo>
                  <a:pt x="168402" y="1247140"/>
                </a:lnTo>
                <a:lnTo>
                  <a:pt x="97917" y="1226566"/>
                </a:lnTo>
                <a:lnTo>
                  <a:pt x="28575" y="1185545"/>
                </a:lnTo>
                <a:lnTo>
                  <a:pt x="0" y="1162939"/>
                </a:lnTo>
                <a:lnTo>
                  <a:pt x="0" y="202946"/>
                </a:lnTo>
                <a:lnTo>
                  <a:pt x="28575" y="180086"/>
                </a:lnTo>
                <a:lnTo>
                  <a:pt x="97917" y="139065"/>
                </a:lnTo>
                <a:lnTo>
                  <a:pt x="239014" y="100330"/>
                </a:lnTo>
                <a:lnTo>
                  <a:pt x="309499" y="82042"/>
                </a:lnTo>
                <a:lnTo>
                  <a:pt x="505460" y="50038"/>
                </a:lnTo>
                <a:lnTo>
                  <a:pt x="730123" y="27305"/>
                </a:lnTo>
                <a:lnTo>
                  <a:pt x="856869" y="15875"/>
                </a:lnTo>
                <a:lnTo>
                  <a:pt x="1108964" y="4572"/>
                </a:lnTo>
                <a:lnTo>
                  <a:pt x="1250061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5600" y="406400"/>
            <a:ext cx="680085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Eras Bold ITC" panose="020B0907030504020204" pitchFamily="34" charset="0"/>
              </a:rPr>
              <a:t>Path of the Ova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8D674A8-638F-4894-96FE-20FF2391C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1896533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4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804799" y="119888"/>
            <a:ext cx="8239507" cy="1375284"/>
          </a:xfrm>
          <a:custGeom>
            <a:avLst/>
            <a:gdLst/>
            <a:ahLst/>
            <a:cxnLst/>
            <a:rect l="0" t="0" r="0" b="0"/>
            <a:pathLst>
              <a:path w="8239507" h="1375284">
                <a:moveTo>
                  <a:pt x="1373251" y="0"/>
                </a:moveTo>
                <a:lnTo>
                  <a:pt x="7002907" y="0"/>
                </a:lnTo>
                <a:lnTo>
                  <a:pt x="7140829" y="4699"/>
                </a:lnTo>
                <a:lnTo>
                  <a:pt x="7387463" y="16002"/>
                </a:lnTo>
                <a:lnTo>
                  <a:pt x="7621143" y="38989"/>
                </a:lnTo>
                <a:lnTo>
                  <a:pt x="7731125" y="50292"/>
                </a:lnTo>
                <a:lnTo>
                  <a:pt x="7923911" y="82550"/>
                </a:lnTo>
                <a:lnTo>
                  <a:pt x="8060690" y="119126"/>
                </a:lnTo>
                <a:lnTo>
                  <a:pt x="8129651" y="139827"/>
                </a:lnTo>
                <a:lnTo>
                  <a:pt x="8198612" y="180975"/>
                </a:lnTo>
                <a:lnTo>
                  <a:pt x="8225409" y="204089"/>
                </a:lnTo>
                <a:lnTo>
                  <a:pt x="8225409" y="215392"/>
                </a:lnTo>
                <a:lnTo>
                  <a:pt x="8239506" y="229235"/>
                </a:lnTo>
                <a:lnTo>
                  <a:pt x="8239506" y="1146048"/>
                </a:lnTo>
                <a:lnTo>
                  <a:pt x="8225409" y="1157605"/>
                </a:lnTo>
                <a:lnTo>
                  <a:pt x="8225409" y="1169162"/>
                </a:lnTo>
                <a:lnTo>
                  <a:pt x="8198612" y="1191895"/>
                </a:lnTo>
                <a:lnTo>
                  <a:pt x="8129651" y="1233043"/>
                </a:lnTo>
                <a:lnTo>
                  <a:pt x="7992872" y="1272159"/>
                </a:lnTo>
                <a:lnTo>
                  <a:pt x="7923911" y="1290447"/>
                </a:lnTo>
                <a:lnTo>
                  <a:pt x="7731125" y="1322578"/>
                </a:lnTo>
                <a:lnTo>
                  <a:pt x="7511288" y="1345438"/>
                </a:lnTo>
                <a:lnTo>
                  <a:pt x="7387463" y="1356995"/>
                </a:lnTo>
                <a:lnTo>
                  <a:pt x="7140829" y="1368425"/>
                </a:lnTo>
                <a:lnTo>
                  <a:pt x="7002907" y="1372997"/>
                </a:lnTo>
                <a:lnTo>
                  <a:pt x="6935216" y="1372997"/>
                </a:lnTo>
                <a:lnTo>
                  <a:pt x="6866255" y="1375283"/>
                </a:lnTo>
                <a:lnTo>
                  <a:pt x="1373251" y="1375283"/>
                </a:lnTo>
                <a:lnTo>
                  <a:pt x="1290193" y="1372997"/>
                </a:lnTo>
                <a:lnTo>
                  <a:pt x="1222375" y="1372997"/>
                </a:lnTo>
                <a:lnTo>
                  <a:pt x="1084580" y="1368425"/>
                </a:lnTo>
                <a:lnTo>
                  <a:pt x="837946" y="1356995"/>
                </a:lnTo>
                <a:lnTo>
                  <a:pt x="604139" y="1334008"/>
                </a:lnTo>
                <a:lnTo>
                  <a:pt x="494284" y="1322578"/>
                </a:lnTo>
                <a:lnTo>
                  <a:pt x="302641" y="1290447"/>
                </a:lnTo>
                <a:lnTo>
                  <a:pt x="164719" y="1253744"/>
                </a:lnTo>
                <a:lnTo>
                  <a:pt x="95758" y="1233043"/>
                </a:lnTo>
                <a:lnTo>
                  <a:pt x="27940" y="1191895"/>
                </a:lnTo>
                <a:lnTo>
                  <a:pt x="0" y="1169162"/>
                </a:lnTo>
                <a:lnTo>
                  <a:pt x="0" y="204089"/>
                </a:lnTo>
                <a:lnTo>
                  <a:pt x="27940" y="180975"/>
                </a:lnTo>
                <a:lnTo>
                  <a:pt x="95758" y="139827"/>
                </a:lnTo>
                <a:lnTo>
                  <a:pt x="233680" y="100838"/>
                </a:lnTo>
                <a:lnTo>
                  <a:pt x="302641" y="82550"/>
                </a:lnTo>
                <a:lnTo>
                  <a:pt x="494284" y="50292"/>
                </a:lnTo>
                <a:lnTo>
                  <a:pt x="713994" y="27432"/>
                </a:lnTo>
                <a:lnTo>
                  <a:pt x="837946" y="16002"/>
                </a:lnTo>
                <a:lnTo>
                  <a:pt x="1084580" y="4699"/>
                </a:lnTo>
                <a:lnTo>
                  <a:pt x="1222375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1900" y="127000"/>
            <a:ext cx="7177024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>
                <a:solidFill>
                  <a:srgbClr val="3CB371"/>
                </a:solidFill>
                <a:latin typeface="Britannic Bold - 48"/>
              </a:rPr>
              <a:t>Hormones of Female Reproductive System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663700"/>
            <a:ext cx="10160000" cy="48101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853900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771</Words>
  <Application>Microsoft Office PowerPoint</Application>
  <PresentationFormat>Custom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7" baseType="lpstr">
      <vt:lpstr>Arial Black - 36</vt:lpstr>
      <vt:lpstr>Arial - 26</vt:lpstr>
      <vt:lpstr>Century Gothic</vt:lpstr>
      <vt:lpstr>Arial Black - 20</vt:lpstr>
      <vt:lpstr>Arial - 36</vt:lpstr>
      <vt:lpstr>Arial - 22</vt:lpstr>
      <vt:lpstr>Ravie - 48</vt:lpstr>
      <vt:lpstr>Eras Bold ITC</vt:lpstr>
      <vt:lpstr>Arial Black - 28</vt:lpstr>
      <vt:lpstr>Wingdings 3</vt:lpstr>
      <vt:lpstr>Arial Black - 48</vt:lpstr>
      <vt:lpstr>Arial - 20</vt:lpstr>
      <vt:lpstr>Georgia</vt:lpstr>
      <vt:lpstr>Footlight MT Light</vt:lpstr>
      <vt:lpstr>Arial Black - 22</vt:lpstr>
      <vt:lpstr>Britannic Bold - 48</vt:lpstr>
      <vt:lpstr>Arial Black - 26</vt:lpstr>
      <vt:lpstr>Elephant</vt:lpstr>
      <vt:lpstr>Arial - 24</vt:lpstr>
      <vt:lpstr>Arial</vt:lpstr>
      <vt:lpstr>Arial Black - 24</vt:lpstr>
      <vt:lpstr>Albertus Extra Bold</vt:lpstr>
      <vt:lpstr>Arial - 28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Becker, Shona</dc:creator>
  <cp:lastModifiedBy>Becker, Shona</cp:lastModifiedBy>
  <cp:revision>6</cp:revision>
  <dcterms:created xsi:type="dcterms:W3CDTF">2021-01-18T19:22:15Z</dcterms:created>
  <dcterms:modified xsi:type="dcterms:W3CDTF">2021-01-18T20:57:32Z</dcterms:modified>
</cp:coreProperties>
</file>