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5" r:id="rId8"/>
    <p:sldId id="264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9970-68BF-431A-9952-5912E717D10B}" type="datetimeFigureOut">
              <a:rPr lang="en-CA" smtClean="0"/>
              <a:t>2019-10-15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83FEA-2085-4BEA-99B5-E08FD1214D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4853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9970-68BF-431A-9952-5912E717D10B}" type="datetimeFigureOut">
              <a:rPr lang="en-CA" smtClean="0"/>
              <a:t>2019-10-15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83FEA-2085-4BEA-99B5-E08FD1214D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614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9970-68BF-431A-9952-5912E717D10B}" type="datetimeFigureOut">
              <a:rPr lang="en-CA" smtClean="0"/>
              <a:t>2019-10-15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83FEA-2085-4BEA-99B5-E08FD1214D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122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9970-68BF-431A-9952-5912E717D10B}" type="datetimeFigureOut">
              <a:rPr lang="en-CA" smtClean="0"/>
              <a:t>2019-10-15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83FEA-2085-4BEA-99B5-E08FD1214D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6033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9970-68BF-431A-9952-5912E717D10B}" type="datetimeFigureOut">
              <a:rPr lang="en-CA" smtClean="0"/>
              <a:t>2019-10-15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83FEA-2085-4BEA-99B5-E08FD1214D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9678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9970-68BF-431A-9952-5912E717D10B}" type="datetimeFigureOut">
              <a:rPr lang="en-CA" smtClean="0"/>
              <a:t>2019-10-15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83FEA-2085-4BEA-99B5-E08FD1214D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1134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9970-68BF-431A-9952-5912E717D10B}" type="datetimeFigureOut">
              <a:rPr lang="en-CA" smtClean="0"/>
              <a:t>2019-10-15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83FEA-2085-4BEA-99B5-E08FD1214D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830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9970-68BF-431A-9952-5912E717D10B}" type="datetimeFigureOut">
              <a:rPr lang="en-CA" smtClean="0"/>
              <a:t>2019-10-15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83FEA-2085-4BEA-99B5-E08FD1214D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6712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9970-68BF-431A-9952-5912E717D10B}" type="datetimeFigureOut">
              <a:rPr lang="en-CA" smtClean="0"/>
              <a:t>2019-10-15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83FEA-2085-4BEA-99B5-E08FD1214D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4851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9970-68BF-431A-9952-5912E717D10B}" type="datetimeFigureOut">
              <a:rPr lang="en-CA" smtClean="0"/>
              <a:t>2019-10-15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83FEA-2085-4BEA-99B5-E08FD1214D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7078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9970-68BF-431A-9952-5912E717D10B}" type="datetimeFigureOut">
              <a:rPr lang="en-CA" smtClean="0"/>
              <a:t>2019-10-15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83FEA-2085-4BEA-99B5-E08FD1214D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6996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19970-68BF-431A-9952-5912E717D10B}" type="datetimeFigureOut">
              <a:rPr lang="en-CA" smtClean="0"/>
              <a:t>2019-10-15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83FEA-2085-4BEA-99B5-E08FD1214D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0829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Autofit/>
          </a:bodyPr>
          <a:lstStyle/>
          <a:p>
            <a:r>
              <a:rPr lang="en-CA" sz="6000" b="1" dirty="0"/>
              <a:t>Factors Affecting Enzymatic Speed</a:t>
            </a:r>
            <a:br>
              <a:rPr lang="en-CA" sz="6000" b="1" dirty="0"/>
            </a:br>
            <a:r>
              <a:rPr lang="en-CA" sz="6000" b="1" dirty="0"/>
              <a:t>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Bi 12</a:t>
            </a:r>
          </a:p>
          <a:p>
            <a:r>
              <a:rPr lang="en-CA" dirty="0"/>
              <a:t>Enzymes and Biochemistry Unit</a:t>
            </a:r>
          </a:p>
        </p:txBody>
      </p:sp>
    </p:spTree>
    <p:extLst>
      <p:ext uri="{BB962C8B-B14F-4D97-AF65-F5344CB8AC3E}">
        <p14:creationId xmlns:p14="http://schemas.microsoft.com/office/powerpoint/2010/main" val="668016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rgbClr val="FF0000"/>
                </a:solidFill>
              </a:rPr>
              <a:t>The Lab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 reaction you will see:</a:t>
            </a:r>
          </a:p>
        </p:txBody>
      </p:sp>
      <p:pic>
        <p:nvPicPr>
          <p:cNvPr id="1026" name="Picture 2" descr="Image result for catalase reaction">
            <a:extLst>
              <a:ext uri="{FF2B5EF4-FFF2-40B4-BE49-F238E27FC236}">
                <a16:creationId xmlns:a16="http://schemas.microsoft.com/office/drawing/2014/main" id="{E84E6F6F-BCEA-4794-AE1D-A54028CB1B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48880"/>
            <a:ext cx="819401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C384DB90-4AD0-49FA-8ABD-A36932B873DE}"/>
              </a:ext>
            </a:extLst>
          </p:cNvPr>
          <p:cNvSpPr/>
          <p:nvPr/>
        </p:nvSpPr>
        <p:spPr>
          <a:xfrm>
            <a:off x="6921715" y="2185294"/>
            <a:ext cx="1800200" cy="216024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DA0AC1E-5561-453E-B0A7-29C2529C848F}"/>
              </a:ext>
            </a:extLst>
          </p:cNvPr>
          <p:cNvCxnSpPr/>
          <p:nvPr/>
        </p:nvCxnSpPr>
        <p:spPr>
          <a:xfrm flipV="1">
            <a:off x="4932040" y="4345534"/>
            <a:ext cx="2232248" cy="95567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5F976C8-4AE6-48BC-B948-209E527E0755}"/>
              </a:ext>
            </a:extLst>
          </p:cNvPr>
          <p:cNvSpPr/>
          <p:nvPr/>
        </p:nvSpPr>
        <p:spPr>
          <a:xfrm>
            <a:off x="2555776" y="5661248"/>
            <a:ext cx="5040560" cy="9221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How do you collect evidence </a:t>
            </a:r>
            <a:r>
              <a:rPr lang="en-US" sz="2800" b="1" dirty="0" err="1"/>
              <a:t>ofr</a:t>
            </a:r>
            <a:r>
              <a:rPr lang="en-US" sz="2800" b="1" dirty="0"/>
              <a:t> the presence of oxygen gas?</a:t>
            </a:r>
          </a:p>
        </p:txBody>
      </p:sp>
    </p:spTree>
    <p:extLst>
      <p:ext uri="{BB962C8B-B14F-4D97-AF65-F5344CB8AC3E}">
        <p14:creationId xmlns:p14="http://schemas.microsoft.com/office/powerpoint/2010/main" val="1700445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A65A6-C0BC-4A46-9DFA-696C9028B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Your Control Data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71098C9-F6E9-483F-9538-2B4B07AFEBF7}"/>
              </a:ext>
            </a:extLst>
          </p:cNvPr>
          <p:cNvSpPr/>
          <p:nvPr/>
        </p:nvSpPr>
        <p:spPr>
          <a:xfrm>
            <a:off x="3779912" y="1511758"/>
            <a:ext cx="2242592" cy="45259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Test Sand and H</a:t>
            </a:r>
            <a:r>
              <a:rPr lang="en-US" sz="3600" baseline="-25000" dirty="0">
                <a:solidFill>
                  <a:srgbClr val="FFFF00"/>
                </a:solidFill>
              </a:rPr>
              <a:t>2</a:t>
            </a:r>
            <a:r>
              <a:rPr lang="en-US" sz="3600" dirty="0">
                <a:solidFill>
                  <a:srgbClr val="FFFF00"/>
                </a:solidFill>
              </a:rPr>
              <a:t>O</a:t>
            </a:r>
            <a:r>
              <a:rPr lang="en-US" sz="3600" baseline="-25000" dirty="0">
                <a:solidFill>
                  <a:srgbClr val="FFFF00"/>
                </a:solidFill>
              </a:rPr>
              <a:t>2</a:t>
            </a:r>
          </a:p>
          <a:p>
            <a:pPr algn="ctr"/>
            <a:endParaRPr lang="en-US" sz="3600" baseline="-25000" dirty="0"/>
          </a:p>
          <a:p>
            <a:pPr algn="ctr"/>
            <a:r>
              <a:rPr lang="en-US" sz="3600" baseline="-25000" dirty="0"/>
              <a:t>This is your negative control</a:t>
            </a:r>
          </a:p>
          <a:p>
            <a:pPr algn="ctr"/>
            <a:endParaRPr lang="en-US" sz="3600" baseline="-25000" dirty="0"/>
          </a:p>
          <a:p>
            <a:pPr algn="ctr"/>
            <a:r>
              <a:rPr lang="en-US" sz="3600" baseline="-25000" dirty="0"/>
              <a:t>= 0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53BE44-6B5C-4866-BA72-A355764BB506}"/>
              </a:ext>
            </a:extLst>
          </p:cNvPr>
          <p:cNvSpPr/>
          <p:nvPr/>
        </p:nvSpPr>
        <p:spPr>
          <a:xfrm>
            <a:off x="6310536" y="1506080"/>
            <a:ext cx="2376264" cy="45316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Test Manganese and H</a:t>
            </a:r>
            <a:r>
              <a:rPr lang="en-US" sz="3200" b="1" baseline="-25000" dirty="0">
                <a:solidFill>
                  <a:srgbClr val="7030A0"/>
                </a:solidFill>
              </a:rPr>
              <a:t>2</a:t>
            </a:r>
            <a:r>
              <a:rPr lang="en-US" sz="3200" b="1" dirty="0">
                <a:solidFill>
                  <a:srgbClr val="7030A0"/>
                </a:solidFill>
              </a:rPr>
              <a:t>O</a:t>
            </a:r>
            <a:r>
              <a:rPr lang="en-US" sz="3200" b="1" baseline="-25000" dirty="0">
                <a:solidFill>
                  <a:srgbClr val="7030A0"/>
                </a:solidFill>
              </a:rPr>
              <a:t>2</a:t>
            </a:r>
          </a:p>
          <a:p>
            <a:pPr algn="ctr"/>
            <a:endParaRPr lang="en-US" sz="2800" b="1" baseline="-25000" dirty="0">
              <a:solidFill>
                <a:srgbClr val="7030A0"/>
              </a:solidFill>
            </a:endParaRPr>
          </a:p>
          <a:p>
            <a:pPr algn="ctr"/>
            <a:r>
              <a:rPr lang="en-US" sz="2800" baseline="-25000" dirty="0"/>
              <a:t>This is your positive control</a:t>
            </a:r>
          </a:p>
          <a:p>
            <a:pPr algn="ctr"/>
            <a:endParaRPr lang="en-US" sz="2800" baseline="-25000" dirty="0"/>
          </a:p>
          <a:p>
            <a:pPr algn="ctr"/>
            <a:r>
              <a:rPr lang="en-US" sz="2800" baseline="-25000" dirty="0"/>
              <a:t>= 4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093C2CF-7A47-4D85-8F07-14CBB1A4D798}"/>
              </a:ext>
            </a:extLst>
          </p:cNvPr>
          <p:cNvSpPr/>
          <p:nvPr/>
        </p:nvSpPr>
        <p:spPr>
          <a:xfrm>
            <a:off x="457200" y="1417638"/>
            <a:ext cx="2242592" cy="452596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00"/>
                </a:solidFill>
              </a:rPr>
              <a:t>Use a LIKERT SCALE to collect your data:</a:t>
            </a:r>
          </a:p>
          <a:p>
            <a:pPr algn="ctr"/>
            <a:r>
              <a:rPr lang="en-US" sz="2800" baseline="-25000" dirty="0">
                <a:solidFill>
                  <a:srgbClr val="FFFF00"/>
                </a:solidFill>
              </a:rPr>
              <a:t>0 = no </a:t>
            </a:r>
            <a:r>
              <a:rPr lang="en-US" sz="2800" baseline="-25000" dirty="0" err="1">
                <a:solidFill>
                  <a:srgbClr val="FFFF00"/>
                </a:solidFill>
              </a:rPr>
              <a:t>rxn</a:t>
            </a:r>
            <a:endParaRPr lang="en-US" sz="2800" baseline="-25000" dirty="0">
              <a:solidFill>
                <a:srgbClr val="FFFF00"/>
              </a:solidFill>
            </a:endParaRPr>
          </a:p>
          <a:p>
            <a:pPr algn="ctr"/>
            <a:r>
              <a:rPr lang="en-US" sz="2800" baseline="-25000" dirty="0">
                <a:solidFill>
                  <a:srgbClr val="FFFF00"/>
                </a:solidFill>
              </a:rPr>
              <a:t>1 = mild </a:t>
            </a:r>
            <a:r>
              <a:rPr lang="en-US" sz="2800" baseline="-25000" dirty="0" err="1">
                <a:solidFill>
                  <a:srgbClr val="FFFF00"/>
                </a:solidFill>
              </a:rPr>
              <a:t>rxn</a:t>
            </a:r>
            <a:endParaRPr lang="en-US" sz="2800" baseline="-25000" dirty="0">
              <a:solidFill>
                <a:srgbClr val="FFFF00"/>
              </a:solidFill>
            </a:endParaRPr>
          </a:p>
          <a:p>
            <a:pPr algn="ctr"/>
            <a:r>
              <a:rPr lang="en-US" sz="2800" baseline="-25000" dirty="0">
                <a:solidFill>
                  <a:srgbClr val="FFFF00"/>
                </a:solidFill>
              </a:rPr>
              <a:t>2 = medium </a:t>
            </a:r>
            <a:r>
              <a:rPr lang="en-US" sz="2800" baseline="-25000" dirty="0" err="1">
                <a:solidFill>
                  <a:srgbClr val="FFFF00"/>
                </a:solidFill>
              </a:rPr>
              <a:t>rxn</a:t>
            </a:r>
            <a:endParaRPr lang="en-US" sz="2800" baseline="-25000" dirty="0">
              <a:solidFill>
                <a:srgbClr val="FFFF00"/>
              </a:solidFill>
            </a:endParaRPr>
          </a:p>
          <a:p>
            <a:pPr algn="ctr"/>
            <a:r>
              <a:rPr lang="en-US" sz="2800" baseline="-25000" dirty="0">
                <a:solidFill>
                  <a:srgbClr val="FFFF00"/>
                </a:solidFill>
              </a:rPr>
              <a:t>3 = strong </a:t>
            </a:r>
            <a:r>
              <a:rPr lang="en-US" sz="2800" baseline="-25000" dirty="0" err="1">
                <a:solidFill>
                  <a:srgbClr val="FFFF00"/>
                </a:solidFill>
              </a:rPr>
              <a:t>rxn</a:t>
            </a:r>
            <a:endParaRPr lang="en-US" sz="2800" baseline="-25000" dirty="0">
              <a:solidFill>
                <a:srgbClr val="FFFF00"/>
              </a:solidFill>
            </a:endParaRPr>
          </a:p>
          <a:p>
            <a:pPr algn="ctr"/>
            <a:r>
              <a:rPr lang="en-US" sz="2800" baseline="-25000" dirty="0">
                <a:solidFill>
                  <a:srgbClr val="FFFF00"/>
                </a:solidFill>
              </a:rPr>
              <a:t>4 = very strong </a:t>
            </a:r>
            <a:r>
              <a:rPr lang="en-US" sz="2800" baseline="-25000" dirty="0" err="1">
                <a:solidFill>
                  <a:srgbClr val="FFFF00"/>
                </a:solidFill>
              </a:rPr>
              <a:t>rxn</a:t>
            </a:r>
            <a:endParaRPr lang="en-US" sz="2800" baseline="-25000" dirty="0"/>
          </a:p>
        </p:txBody>
      </p:sp>
    </p:spTree>
    <p:extLst>
      <p:ext uri="{BB962C8B-B14F-4D97-AF65-F5344CB8AC3E}">
        <p14:creationId xmlns:p14="http://schemas.microsoft.com/office/powerpoint/2010/main" val="199412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A65A6-C0BC-4A46-9DFA-696C9028B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Your BASELINE Data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71098C9-F6E9-483F-9538-2B4B07AFEBF7}"/>
              </a:ext>
            </a:extLst>
          </p:cNvPr>
          <p:cNvSpPr/>
          <p:nvPr/>
        </p:nvSpPr>
        <p:spPr>
          <a:xfrm>
            <a:off x="3779912" y="1511758"/>
            <a:ext cx="2242592" cy="45259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ANIMAL CELLS</a:t>
            </a:r>
          </a:p>
          <a:p>
            <a:pPr algn="ctr"/>
            <a:endParaRPr lang="en-US" sz="3600" baseline="-25000" dirty="0">
              <a:solidFill>
                <a:srgbClr val="FFFF00"/>
              </a:solidFill>
            </a:endParaRPr>
          </a:p>
          <a:p>
            <a:pPr algn="ctr"/>
            <a:r>
              <a:rPr lang="en-US" sz="3600" baseline="-25000" dirty="0">
                <a:solidFill>
                  <a:srgbClr val="FFFF00"/>
                </a:solidFill>
              </a:rPr>
              <a:t>Liver</a:t>
            </a:r>
          </a:p>
          <a:p>
            <a:pPr algn="ctr"/>
            <a:endParaRPr lang="en-US" sz="3600" baseline="-25000" dirty="0"/>
          </a:p>
          <a:p>
            <a:pPr algn="ctr"/>
            <a:r>
              <a:rPr lang="en-US" sz="3600" baseline="-25000" dirty="0"/>
              <a:t>What is your reaction on a 0 – 4 scale?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53BE44-6B5C-4866-BA72-A355764BB506}"/>
              </a:ext>
            </a:extLst>
          </p:cNvPr>
          <p:cNvSpPr/>
          <p:nvPr/>
        </p:nvSpPr>
        <p:spPr>
          <a:xfrm>
            <a:off x="6310536" y="1506080"/>
            <a:ext cx="2376264" cy="45316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PLANT CELLS</a:t>
            </a:r>
          </a:p>
          <a:p>
            <a:pPr algn="ctr"/>
            <a:endParaRPr lang="en-US" sz="3200" baseline="-25000" dirty="0">
              <a:solidFill>
                <a:srgbClr val="FFFF00"/>
              </a:solidFill>
            </a:endParaRPr>
          </a:p>
          <a:p>
            <a:pPr algn="ctr"/>
            <a:r>
              <a:rPr lang="en-US" sz="3200" baseline="-25000" dirty="0">
                <a:solidFill>
                  <a:srgbClr val="FFFF00"/>
                </a:solidFill>
              </a:rPr>
              <a:t>Potato</a:t>
            </a:r>
          </a:p>
          <a:p>
            <a:pPr algn="ctr"/>
            <a:endParaRPr lang="en-US" sz="3200" baseline="-25000" dirty="0"/>
          </a:p>
          <a:p>
            <a:pPr algn="ctr"/>
            <a:r>
              <a:rPr lang="en-US" sz="3200" baseline="-25000" dirty="0"/>
              <a:t>What is your reaction on a</a:t>
            </a:r>
          </a:p>
          <a:p>
            <a:pPr algn="ctr"/>
            <a:r>
              <a:rPr lang="en-US" sz="3200" baseline="-25000" dirty="0"/>
              <a:t> 0 – 4 scale?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093C2CF-7A47-4D85-8F07-14CBB1A4D798}"/>
              </a:ext>
            </a:extLst>
          </p:cNvPr>
          <p:cNvSpPr/>
          <p:nvPr/>
        </p:nvSpPr>
        <p:spPr>
          <a:xfrm>
            <a:off x="457200" y="1417638"/>
            <a:ext cx="2242592" cy="452596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00"/>
                </a:solidFill>
              </a:rPr>
              <a:t>Use a LIKERT SCALE to collect your data:</a:t>
            </a:r>
          </a:p>
          <a:p>
            <a:pPr algn="ctr"/>
            <a:r>
              <a:rPr lang="en-US" sz="2800" baseline="-25000" dirty="0">
                <a:solidFill>
                  <a:srgbClr val="FFFF00"/>
                </a:solidFill>
              </a:rPr>
              <a:t>0 = no </a:t>
            </a:r>
            <a:r>
              <a:rPr lang="en-US" sz="2800" baseline="-25000" dirty="0" err="1">
                <a:solidFill>
                  <a:srgbClr val="FFFF00"/>
                </a:solidFill>
              </a:rPr>
              <a:t>rxn</a:t>
            </a:r>
            <a:endParaRPr lang="en-US" sz="2800" baseline="-25000" dirty="0">
              <a:solidFill>
                <a:srgbClr val="FFFF00"/>
              </a:solidFill>
            </a:endParaRPr>
          </a:p>
          <a:p>
            <a:pPr algn="ctr"/>
            <a:r>
              <a:rPr lang="en-US" sz="2800" baseline="-25000" dirty="0">
                <a:solidFill>
                  <a:srgbClr val="FFFF00"/>
                </a:solidFill>
              </a:rPr>
              <a:t>1 = mild </a:t>
            </a:r>
            <a:r>
              <a:rPr lang="en-US" sz="2800" baseline="-25000" dirty="0" err="1">
                <a:solidFill>
                  <a:srgbClr val="FFFF00"/>
                </a:solidFill>
              </a:rPr>
              <a:t>rxn</a:t>
            </a:r>
            <a:endParaRPr lang="en-US" sz="2800" baseline="-25000" dirty="0">
              <a:solidFill>
                <a:srgbClr val="FFFF00"/>
              </a:solidFill>
            </a:endParaRPr>
          </a:p>
          <a:p>
            <a:pPr algn="ctr"/>
            <a:r>
              <a:rPr lang="en-US" sz="2800" baseline="-25000" dirty="0">
                <a:solidFill>
                  <a:srgbClr val="FFFF00"/>
                </a:solidFill>
              </a:rPr>
              <a:t>2 = medium </a:t>
            </a:r>
            <a:r>
              <a:rPr lang="en-US" sz="2800" baseline="-25000" dirty="0" err="1">
                <a:solidFill>
                  <a:srgbClr val="FFFF00"/>
                </a:solidFill>
              </a:rPr>
              <a:t>rxn</a:t>
            </a:r>
            <a:endParaRPr lang="en-US" sz="2800" baseline="-25000" dirty="0">
              <a:solidFill>
                <a:srgbClr val="FFFF00"/>
              </a:solidFill>
            </a:endParaRPr>
          </a:p>
          <a:p>
            <a:pPr algn="ctr"/>
            <a:r>
              <a:rPr lang="en-US" sz="2800" baseline="-25000" dirty="0">
                <a:solidFill>
                  <a:srgbClr val="FFFF00"/>
                </a:solidFill>
              </a:rPr>
              <a:t>3 = strong </a:t>
            </a:r>
            <a:r>
              <a:rPr lang="en-US" sz="2800" baseline="-25000" dirty="0" err="1">
                <a:solidFill>
                  <a:srgbClr val="FFFF00"/>
                </a:solidFill>
              </a:rPr>
              <a:t>rxn</a:t>
            </a:r>
            <a:endParaRPr lang="en-US" sz="2800" baseline="-25000" dirty="0">
              <a:solidFill>
                <a:srgbClr val="FFFF00"/>
              </a:solidFill>
            </a:endParaRPr>
          </a:p>
          <a:p>
            <a:pPr algn="ctr"/>
            <a:r>
              <a:rPr lang="en-US" sz="2800" baseline="-25000" dirty="0">
                <a:solidFill>
                  <a:srgbClr val="FFFF00"/>
                </a:solidFill>
              </a:rPr>
              <a:t>4 = very strong </a:t>
            </a:r>
            <a:r>
              <a:rPr lang="en-US" sz="2800" baseline="-25000" dirty="0" err="1">
                <a:solidFill>
                  <a:srgbClr val="FFFF00"/>
                </a:solidFill>
              </a:rPr>
              <a:t>rxn</a:t>
            </a:r>
            <a:endParaRPr lang="en-US" sz="2800" baseline="-25000" dirty="0"/>
          </a:p>
        </p:txBody>
      </p:sp>
    </p:spTree>
    <p:extLst>
      <p:ext uri="{BB962C8B-B14F-4D97-AF65-F5344CB8AC3E}">
        <p14:creationId xmlns:p14="http://schemas.microsoft.com/office/powerpoint/2010/main" val="58878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BA065-B5BA-43C0-A0F4-C7F52762E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Your Independent Variables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290B227-50FB-490B-A026-3FB56265EE49}"/>
              </a:ext>
            </a:extLst>
          </p:cNvPr>
          <p:cNvSpPr/>
          <p:nvPr/>
        </p:nvSpPr>
        <p:spPr>
          <a:xfrm>
            <a:off x="395536" y="1417638"/>
            <a:ext cx="3096344" cy="15073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Change the amount of enzyme (catalase)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More or less than baseline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8C28AAD-300A-4B12-9147-C415E601A35E}"/>
              </a:ext>
            </a:extLst>
          </p:cNvPr>
          <p:cNvSpPr/>
          <p:nvPr/>
        </p:nvSpPr>
        <p:spPr>
          <a:xfrm>
            <a:off x="5499720" y="1570038"/>
            <a:ext cx="3096344" cy="15073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Change the amount of substrate (H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More or less than baseline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564D9B5-6102-4212-8464-C299EC79B518}"/>
              </a:ext>
            </a:extLst>
          </p:cNvPr>
          <p:cNvSpPr/>
          <p:nvPr/>
        </p:nvSpPr>
        <p:spPr>
          <a:xfrm>
            <a:off x="1547664" y="3179404"/>
            <a:ext cx="3096344" cy="15073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Change the surface area of the material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Mash up the liver and potato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463B582-0AEB-4E70-8264-C648CA749783}"/>
              </a:ext>
            </a:extLst>
          </p:cNvPr>
          <p:cNvSpPr/>
          <p:nvPr/>
        </p:nvSpPr>
        <p:spPr>
          <a:xfrm>
            <a:off x="4860032" y="3229744"/>
            <a:ext cx="3096344" cy="15073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Change the temperature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Hot water bath or cold water bath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2E2E9B7-8F24-46C8-938D-4E02314C49C0}"/>
              </a:ext>
            </a:extLst>
          </p:cNvPr>
          <p:cNvSpPr/>
          <p:nvPr/>
        </p:nvSpPr>
        <p:spPr>
          <a:xfrm>
            <a:off x="457200" y="4869160"/>
            <a:ext cx="3096344" cy="15073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Change the pH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Add and acid or a base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00D7BD8-52F2-4B33-B74E-5D9D9E0F41CD}"/>
              </a:ext>
            </a:extLst>
          </p:cNvPr>
          <p:cNvSpPr/>
          <p:nvPr/>
        </p:nvSpPr>
        <p:spPr>
          <a:xfrm>
            <a:off x="5590456" y="5022781"/>
            <a:ext cx="3096344" cy="15073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Add an inhibitor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Add Lead nitrate</a:t>
            </a:r>
          </a:p>
        </p:txBody>
      </p:sp>
    </p:spTree>
    <p:extLst>
      <p:ext uri="{BB962C8B-B14F-4D97-AF65-F5344CB8AC3E}">
        <p14:creationId xmlns:p14="http://schemas.microsoft.com/office/powerpoint/2010/main" val="40708635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5E4FF-045E-4CE9-AD0A-3E339FB05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How to Stay Safe in the Lab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A812E-201D-4214-9038-530715433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Wear goggles</a:t>
            </a:r>
          </a:p>
          <a:p>
            <a:endParaRPr lang="en-US" dirty="0"/>
          </a:p>
          <a:p>
            <a:r>
              <a:rPr lang="en-US" dirty="0"/>
              <a:t>If you spill lead make sure you wash your hands with lots of water RIGHT AWAY</a:t>
            </a:r>
          </a:p>
          <a:p>
            <a:endParaRPr lang="en-US" dirty="0"/>
          </a:p>
          <a:p>
            <a:r>
              <a:rPr lang="en-US" dirty="0"/>
              <a:t>No lead can go down the sink.  Please place in the LEAD beaker in the </a:t>
            </a:r>
            <a:r>
              <a:rPr lang="en-US" dirty="0" err="1"/>
              <a:t>fumehood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CLEAN UP and PUT AWAY all equipment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475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b="1" dirty="0">
                <a:solidFill>
                  <a:srgbClr val="FF0000"/>
                </a:solidFill>
              </a:rPr>
              <a:t>Reminder…</a:t>
            </a:r>
            <a:br>
              <a:rPr lang="en-CA" b="1" dirty="0">
                <a:solidFill>
                  <a:srgbClr val="FF0000"/>
                </a:solidFill>
              </a:rPr>
            </a:br>
            <a:r>
              <a:rPr lang="en-CA" b="1" dirty="0">
                <a:solidFill>
                  <a:srgbClr val="7030A0"/>
                </a:solidFill>
              </a:rPr>
              <a:t>What changes how fast an ENZYME causes a reaction?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492896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dirty="0"/>
              <a:t>Substrate Concentration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Enzyme Concentration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Temperature &amp; pH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Enzyme Inhibition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Enzyme Cofactors</a:t>
            </a:r>
          </a:p>
        </p:txBody>
      </p:sp>
    </p:spTree>
    <p:extLst>
      <p:ext uri="{BB962C8B-B14F-4D97-AF65-F5344CB8AC3E}">
        <p14:creationId xmlns:p14="http://schemas.microsoft.com/office/powerpoint/2010/main" val="3805615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rgbClr val="FF0000"/>
                </a:solidFill>
              </a:rPr>
              <a:t>Substrate Concentration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Enzyme activity increases as substrate concentration increases because there are more collisions</a:t>
            </a:r>
          </a:p>
        </p:txBody>
      </p:sp>
      <p:sp>
        <p:nvSpPr>
          <p:cNvPr id="4" name="AutoShape 2" descr="data:image/jpeg;base64,/9j/4AAQSkZJRgABAQAAAQABAAD/2wCEAAkGBxQREhESEhISFRUUDRAZFxIYFhYaGhYWFxcYGxkcGBsYKCkgGRoxHhcZJT0mJiksLjouHx8zODMuNygtLi0BCgoKDg0OGhAQGywkHiQ0LCwsLC0rLCssLCwsLCwsLTcsLywsLCwsNCwsLCwsLCwsLCwsLC0sLCwsLCwsLC8sLP/AABEIAMoA+gMBIgACEQEDEQH/xAAbAAEAAwEBAQEAAAAAAAAAAAAABAUGBwMCAf/EAEIQAAIBAwIEAgUJBgUDBQAAAAECAwAEERIhBQYTMSJBFBVRVWEjMjRzkZPC0tMWF0JScYEHJDNioVOxwUNUY4Pw/8QAGQEBAAMBAQAAAAAAAAAAAAAAAAECAwQF/8QALBEBAAIBAgUEAQMFAQAAAAAAAAECEQMSBBMhMVEVQZLRcTJhwVKBobHwFP/aAAwDAQACEQMRAD8A7jSlKBVXwLi3pNvFPo0dRM6dWcbkd8DPb2VaVmeRvoFr9T+I1nqWmI6LVjLQ9X4U6vwrzqm4zdS27C4B1wBQJYtsoM/6iHz77isbatojJeYrGZXvV+FOr8KoeDXcty5nzot9LLHHgZk33dz/AA9thVhxG4eNC0cRlbI+TDomQe5y+BSura3WCsxaMwndX4U6vwqn4XxCaRysto0KhCQ5mifJyNsISfMnPbao3EeNzLcm1t7YSuLRJi7S9NAGd00k6WOrwbYBzvnGN7b7eVsQ0PV+FOr8KykXNbT9FLW3Mk0kUzvHJIIlhEUnScSOA/i6gZQFU50k5A3pb8fE8ll4Jo3N1exPF1AAkkMb6hIFyJV2ypyO6t8KbroxDV9X4U6vwrHcI5wkmWxkks+lDe4WJ+srMJDG8gDoFGEIjbDAk9sqM4EvkXiM9xbu9yqhhe3igq+rwpPIoHzVwF06R7QAds4pusYhpur8KdX4Vk5+bWVZbgWxNnDNIj3HVGv5NykjpFp8UasG3LBvCSFO2fDgEs83E+ImXV04HijjAuJCihoY3HyIARiwcsWOSDhRkDNN1vJiGz6vwp1fhWV4hzSyXMttDAsrQrGXQzrHK4dQ3+XjYfKgA9yyjORnIr65h5kltjKy2yGKGMM0stwsOvbURACrdQgfzFRk4z3w3XMQ1HV+FOr8Kw03M8y3V0/TDWsXAorpV6gDHImbONOzHRoxqIAUH+IgX9xxsI9qmgn0iGZ86vmdOMPjtvnOPKm65iF11fhTq/Cslw7me4mt47hbAgTCIwgzrjS6MxeZtOIkGBgjUTqXYHIFdxLm2d4H6EcSzQ8WsYJQs4eMiWSI+CQJ4gwcIcqCuWO5GC3XMQ33V+FOr8KyJ5h6Ut2vTleU8QtoY4erlWke0ilIQkAQxhdRPfsx7tppec3tBHcde1IngNoTBHIHEiXMwiRonYLnxahhgu647EGm65iGu6vwp1fhVDwnjUklxLbTwCGVII5Rpl6itE7OoOdK6WDIQRg+WCauqjfZOIenV+FOr8K86U5lvJth6dX4U6vwrzpTmW8m2Hp1fhXrUapNaadpnOVbRgpSlaqlZnkb6Ba/U/iNaaszyN9AtfqfxGstXstVe1V3/CjPKhlfMKAEQY2aTPznP8QG2BVpSueYie61qxaMSq7LhRgmZom0wyAloMbCTbxJ/LnzH/4S7+winQxzxRyoSCUdQykjts21SaUiIjsVrFYxCt4by/a2zF7e1t4WKFS8cSISpIOCVAOMgHHwFUt9b3R4m72zxoPVMCkyxO8bHrTYwVZcOuc4z2Y5AyCNZSrZThl7XleS26MltOnVWKZJTLGWWbqymZmwjAo3UZiMEjDEewj1seWTG9tI0wd47q7mlbRjqSToynSMnQoyMDJ2A3860dKZkwzlrywUg4XD1QfQZYmLaf8AU0QyRYAz4f8AUz59qmct8KktVljaRHQ3dxJGQpVlWaR5Cr5JDEFyMjG3lVvSmTDJT8qTGOa0W4jFnNPKzL0j1lSaQySxK+rTpLMwDFcgEjc4NXPDOE9Ge9m1Ai5mgYLjGjpwpFjPn8zP96tKUyYZTmnlaW86yGS2aKWMBRNbiSS2OnSzQOGXB8xns2+SPDXhfcmO8lyyywH0iNF60sHVnhURCMrG5YDBxq7bMzHDVsqU3SYZT9lHJAaZDHJwWOznGhgxCLIA8R1YXeU7EHYDevu05euTJbPcXMLi2gmjVY4WTX1Iwmtyzt4tl2GB375GNRSmZMMld8os1rw63EkTmyEWUliLwz6IjH40BGDvqBycEDY15nk+Xp3QE8Ikmu7KdNMBWKN7YxELoDZKHpAfOzuTWxpTdJhl7nleRnlmWZFna+t7iNumSiPHbJAysuoFkZQ/YgjUN8ivi65VlnFw888ZmmexAKRlY44rWcTKgBYszEl8sT5jAGN9XSmZMKxOFEXr3esYaxih0Y7FJZH1Z/8AsxjHlVnSlQFKUokpSlAqTUapNbaXupYqlXm6wLBBf2ZYsFCieIksTjAGe+asOK23Vgmi3+UgkTZtJ8SkbNvpO/fFYzgHFJ1MVp6NwkyRJGrpFerqUKACVh6WVwATpz/etlG9rM8jfQLX6n8RrTVmeRvoFr9T+I1lq9lqr2lKVg0KUpQKUpQKUpQKUpQKUpQKUpQKUpQKUpQKUpQKUpQKUpQKUpQKk1GqTW2l7qWRuJwNJDMkb6HeGRUk/kZlIVv7Eg1hUsDJDbWkfCXt5YpbY9YiARwGN1Lukqtrc4DYwMtnDYBNabm2BzF1IrSO5lRJgis2nSHjZWx/NnZSMjIPesVbcFiPo5i4Rw2KR50CSmeNgGRsyaFUamdQr7A5BG/Y1so6lWZ5G+gWv1P4jWmrM8jfQLX6n8RrLV7LVXtKUrBoUpSgUpSgUpSgUpSgUpSgUpSgUpSgUpSgUpSgUpSgUpSgUpSgVJqNUmttL3UsjcTtjLDNEGKGSGRA47qWUgMPiM5rESRzSQ29k1jBbiGW2/zHXgMUXSkRi0CqerrOk4BVdzufbteLQPJBPHG2h3glVH/lZlIU/wBiQa5l+zCo8Rj4RoaROHmMiOA+jTwSsJjM4J8BQI2RnVv/ABGtlHWKzPI30C1+p/Ea01Znkb6Ba/U/iNZavZaq9pSlYNClKUClKUClKUClKUClKUClKUClKUClKUClKUClKUClKUClKUCpNRqk1tpe6lkbiayGGYQkLKYZOmx7B9J0k/DOK5dYWy9RooLW+jnM3DXV3jnUpPGXFxJNM3gcaGYE6iHDYXORXUuI2omiliOMSROhznGGUjfBBxv5Ef1FZ/hPBuIQJDEb+2dI1jXeyYMyLgYyJsA4HfT/AGrZRqKzPI30C1+p/Ea01Znkb6Ba/U/iNZavZaq9pSlYNClKUClKUClKUClQeL8R9HQSFGZA4Dle8a7+MjuQDjt/WvK740imFIx1nm0lEQj5h7uT2CgefnVZtEKTqVjpMrOlMUxVlilMUxQKUxTFApTFMUClMUxQKUxTFApTFMUClMUxQKk1GqTW2l7q2UPNPDbqULJZ3AikSG4XQ4Zo5OoFwSFZcOpQaWOcam2Oaz/CeY55JYofWfCnYsFKLBNlyPnKj9bSz7Htn+lbXidr1oZotRTqQyJrHddSkZHxGc1kjaXk0EFk9jDCsbWuq4WZGiVYXVswIAH1eAYDBQMjc432UbaszyN9AtfqfxGtNWZ5G+gWv1P4jWWr2WqvaUpWDQpSlApSvxjgEnYAbn2Cg/aynNPPdvZExj5aYf8ApKdlP+9vL+gyfhVFzBzfNeymy4YCc5D3A228yp/gT/d3Pl5ZveUuR4bIB2xLP3MpGyn/AOMHt/Xv/TtUPRrw2noVi/E957UjvP58R/ll55+M3mliskEUjhQiDQcHJyT89Rgd2IHsr74jyTdQhDFO4y6qzQ68qpI3Kgguufs9ldQpVLacTOXJq69r6kalIiu39MREdPPfvn3z/bDnH7AXvvSX7ZfzU/YC996S/bL+auj0q+IdPqfEeY+Nfpzj9gL33pL9sv5qfsBe+9Jftl/NXR6UxB6nxHmPjX6c4/YC996S/bL+an7AXvvSX7ZfzV0elMQep8R5j41+nN35CvACTxWQAAknMuwHc/Or5t+RruREdOLSMrorKwMuCrDII8fbBrRf4lrctw65jtIy8kiFD4kXREQeoxLkZ8II2ycsNqjf4Srcrwy3S6jKsijptqRtcDANGfATjZtODg+EVO2MZR6pxGe8fGv0qv3f3vvWX7Zfz0/d/e+9Zftl/PXRqVGIT6nxHmPjX6c5/d/e+9Zftl/PT939771l+2X89dGpTEHqfEeY+Nfpzn939771l+2X89P3f3vvWX7Zfz10alMQep8R5j41+nOf3f3vvWX7Zfz0/d/e+9Zftl/PXRqUxB6nxHmPjX6YjgXJt1BPFLJxCSVEYkxkyYbYjzYjzz2roFRqk1tox3cfE699a0Wv3/ER/p4X92sMUkz50RxO7Y3OlAScDz2FZODmq6HUaa1hVUeyZkWUsyQ3OoZJKhWkVguVG2NWCTjN9zLxFreB3W1lufCw6UYQ7aSfEHI8O2Nsnfsawdlw0Bo2i4bxYkvbaYp54/R0EbAoW+VZyqAsVUg7gbDAxu5nUazPI30C1+p/Ea01Znkb6Ba/U/iNZavZaq9pSlYNClKUH4zAAknAAySfIVzHmDjk3FpjY2JIhB+Vm3wwB3JP/T9g7sa++buPS8Rn9W2JypJE0o7ED5247RjzPmdh/u2/LfAYrGERRD4u57u3tP8A4HlUPTpSvB0jUvGdSf0x4/ef4j/o/OW+X4bGIRxDc41yH5zt7T8PYPKralKl5172vabWnMyUpSipSlKBSqLmq6eP0LQzLr4rao2DjUja8qfgcCocnN7DrP6JJ0IL5oJJtadxIE1IndlBYZ7Eb4zipwjLU0rPXfMjh7gQ2ks8dtIEldGXVr0qzLDH3lKqwJG3sGo7V5Sc3aWvCbeQQWbSLLPqTd1RXCxx/OZiHUeW7DvvhiTK+4hGXilVRktDIAPaSpAqPy9bNFa2sTjDx2dujDIOGWNQRkbHcGq6z5mJlEM0DRu1vJLGEkSbWI8a0xHuJRqXw7g52Jwa+bbmduvBDPbNCbhZDH8ojuCiGQrKi7o2kN21DIxntTEmWjpWc5e5nN4I3S3IhliZkmWWOTTgZCzKv+k532y24IODUPhHMrtHZxQQTTvLwuKcNJKgOjZflXxu+SOy7knYAE0xJlr6Vm4Oa+stsLe3eSSeGSQxs6oIkjYI/UbffWdIAByc9gM1Y8u8Y9LiaTpPEVuJo2jcqWVonKNnSSO4PYmmDKzpSlQkpSlAqTUapNbaXupZE4sJOhP0cdXoS9PP/U0nR/ziuWm2jR4iDxMtKvD3t1kkviZJVmZbmKVWOlfmqx1YGGJHhFbrmnqyzWdrHcSW6zG4aSSIJ1CsSDCqXDBcs4JOM+HHnVLy/Fe3upJ7pkgtb6eLVHhZrswTMAZWAxGmFVSqjLHXuAQK2Ub2szyN9AtfqfxGtNWZ5G+gWv1P4jWWr2WqvaUpWDQrAf4g8zOXHDrPLTykK5Xuob+AHyYjcnyH/Ftz7zULGLTHvcSgiNe+kdi5H/YeZ/oajf4e8qG1Q3FxvczAkk7mNW3wSf4z3J/t7cw9HhtOujT/ANGrGf6Y8z5/ELPk7llLCHQMNK+DLJ/MfYP9o8vt86v6UqXDqaltS83vOZkpSlFCleV1cLEjySMFREZmY9lVRkk/DAqki5uhwxmjuLdRbSTK80YUSRIAWZdJJBAYHSwVt+1ThDQUqjsuZkd9Dw3MDNDJJGsyKvVRMaimljgjUPC2lt+3evPhXNsVw9uoiuEW5jLQSyRhUlwmshdywOnJ8QGQCVyN6Ykym8c4Ybj0bDBejfQzHIzqCasgew71XT8tM1rd2/UXM99JMGwcKGmWTBHmcDFe1nzXFK8YEc4ildliumQCGVgGPhOdQBCthmUKcbE5FLHmuKVoh07hI530wXLoBFM2CQEOdQyFJBdVB8s5GZ6o6PGbglyj3QtriOOO6m6jMyM0kLsqq5i30tkKCNQ2Yk+IbUflUPDxGCSTIvLp5AwXJTMcKrkHZiGiDew9q/YOcoXZMRXIja7MHpBjAiEwkMYUnOrdhjUFK5IBIOQIlnzlpF69xDMqw8UW3j0oGLalQIuFZiz6m9g2Zfjh1Oj8g5TkPUybO3LWU0SvaWyxvrkXHVLnxLjyVSO5yx2x48K5LeKWzkAsoRbGTK28BQyl4HiLs7EnPiBAIPnknbFvJzOBgLaXrv0VkkiWOPVCrFgOpqcKWOhvChY48t6iJzSZLu2iiR2t5+FS3AmCr/NFpbxMCFAcgjTnLL5Zw6nR48N5TkW5huJWtepEJdc8MJjlutSFB18HTjcMRvlgpGkDFTeXOXGtWtiZFbo8JitjgEamRgdQ9g27V52HNC9G0Crc3cslhBM3TijD9N1GJJAWCISc+EEnZsA4r2l5uh/y/SSedrmGZ4kiTJIiKhw2sqI2BbHjI3BGc4BdTooprQ8OazxMEcQXaNM8LvbsjzCQIxRg0cuWyudiA474q5/w/hlW1ZpiS0t7eShijRllkmcq3TbxRgjBCncAgVb8G4ol1Es0eoAs6lWUqyujFHVh5MGUj+1ZvjnN/gX0dJwG4jawi66amJz6SkcygkkgaRIuoqFz81s4p1nodmxpVBdc2wxtJ8nO0UMpSW6VAYYnBAYMc6iATglVIG+SMHH3xHmeOF5UEVxKIADPLFGGSHK6vFkgsdJDEIGIBGQMioxKcrylUV7zTGjMqRXE4SGOSSSFFdY0kBKk5YM2VBOEDHHluKvFbIBHYiowP2pNRqk1tpe6tlVxvgEN2YzKZQYteho5ZYmGsANvGQSNhVdZ8jW0R1RveL8qXI9MusM5OolhrwxJ757+daalbKFZnkb6Ba/U/iNaaszyN9AtfqfxGstXstVe1W8wcajsoHnlOw2VfN3PZR8f/AJ8qnzSqiszEKqqSzE4AAGSSfZXLVD8evsnUtlbn4jUPztj+y/Hvg7+E4eNSZvqdKV6zP8AEfvKZyLwWS9nbil4MkvmFD227MB5KvYfEZ8snpNfMUYUBVACqoAUbAAbAAeQr6opxPETr33do7RHiClKUc5SlKCBx/hvpVtcW+rT1reWPVjOnWpGcefftVHf8PvryF7eYW9uhtHVmR2l6k/h0MAVXRGCpJByTnG2Mmwg5stHkSNZSS8pjVunKEMoJBj6hXQJMqfCTn7RX3+1Fr1el1TnrdLX05Ol1c46fW09PqZ206s5277VbqhXy8PurqWGS4jhhFvDcaVSVpDJNLGY850rpjCs3fJJI2GN/m05elWLgqNo/wAlGBNgn/2ckJ0bb+Jh7NqsOWuYBeekYSROjdSR+KOVcqpIBzIqgscElRuuwPxLzVamQRCRstP0hJ0puk0ucaBNp6ZbUMYDd9u+1OqOit4Rw29jht7JhAsMKdN7gOzNLAqFUCxlRoc+HJLEDBxnO1fwPlKWL0OJ7e202zxarkzTuZBCMRmOE4EchIUnJIXBwGzUKfn6YsenlRJxNreMNYXrGNEDlnbGOrIdH+koVhnJ+aa2FrzNbPIsIlJcu0YfpSrFJKudSxykdNm2bwhidiPI1M5g6KtOXZhZR2/g1rxcTnc46fp5uO+PnaD29teM3L1wzzrpi6bcesrtJNZyURojIpXGzARbbnOfLG9w/NdqJDH1GJEjpqEUxRpFBLRpIF0PL4SNCktkEYztTlnmFbuzW7ZWjGhi6lJBpwMnSXUF1x/Eowd8dsVGZOit43wS4luZXKrPC0MSxI1zLEkLDV1C8SDEucg5O+2nbvXhwfl65tzw46Ym6PB5bSb5QjSSYmDp4fGMxYxt3z5Yq3Tm+0ZBIsjspkCpphmYysVLfJKF1SjAJygIGDmvVuZ7YRJN1CVeVkVVjkaQyLnUnSVTJrGDkacjBzinU6KPgnBLuxELRRwzE8JsreWNpTHpltlcKytpYMh6hB2BGARnOBK4Dy5Lby2juyN07XiPVK5A611cRTEID/ACHG++Me2rEc0Wpi63VOnr9LT05ep1sZ6fR09TqY306c437b1DbnKFprSKISOJ5pkc9GfVE6LnS66co2SuQ2ML4jsc06nRP5Z4e9vHIj6ctfXsgwc+GWeSRf74YVn34FeLbxWSpAYor63cTmVgzQx3KTBdGnaTAwTqwcZ89rW35qhWG3aWUSSSwlwIIJ3LKDguI1DSKmcDLbZ86kT802qCI9Uv1oTJEIkklaRAQCUWIEtjIzttvntTqdFJd8Du+heWMawGG5muiLlpGDRx3Ts0oaLSdTrrYLhgD4c4wa8eI8qSrJeGGCGYXDq6PJcTR9J+kkZEiIPlE8AbYgnJXbY1rbbisMkAuUkDQmNn6gB+audW3cEYIIxnIIxmq1OcrRlDLI76mIQJBOzSYAJaNVUtIgBGWUFRkb70zJiFJxnlWViBFb25KWUUUFzFPNaywMilcMU1F4gcMBk43GD3ra2kbLHGrvrdY0DPjGtgAC2B2yd6oJecITLYpEHkW6lmXWIpjoMYbIYBfC2sYIbGkZJ23qZbcz2skoiSUlmkdFbpyCN3TOpY5SvTdhg7KxOx9hpOSMLipNRqk1ppe6LFKUrZQrM8jfQLX6n8RrTVy245p9C4XaRxHNxNAQgG5QFmBfHt8h8f6GstXs34bRtrakUp3l+8+cYkvJ14XZnJL/LOO2RvpJ8lXufjgeRB2/AODx2cCQRDZRu3m7Hux+J/7YHlVH/h9yt6HEZJRm4mGXJ3KKdwmfb5n4/0Fa2ud3cXrViI0NL9Nff+qfefopSlS4ClKUCgpSgxUPBJxY20XSPUTjaTMuV2jHEGlLZzj/TOrHfy77VHPDLn0QcM9Ff6QP8AOaouj0xcdXqY1dTq48tHz9843re0q25GFFyxBJE17HJE6g8QnlSTKFJElYsNOCWBHmGA8sZrJScLvpVgWWC7MsfE7aSQ9W3S1CJcq56McbAyDTuBIudiSdQAPSqVGTDFrwSfMHyZGnmW7nY6l2hdLgK/f2uu3fftVbwXl+eNLO0kt7tvR7iDVK10otdMD6lkjUMXLeFSEKDBOCcDNdGpU7kYY/gUd1bx29l6GW6VwNV27RGExCRm6igN1OsRjbRs5znAzUjluzmXhhtpIXjljt5otLFCJDpOGQqSNJ1eeDsdq1FKjKcMLd8DmSPhMgjnb0Xh5hlhglSOVdccO6EsFbDQ4I1DY5GcYMdeG3cYR0gukSW9uJJlSaCS7wY444mLynQmQh1BGJA0YPzq6FSp3Iw51wvgt1BIbk20zaOLyzCBpo5Jnhls0h1B2bT1VYbqWxjUFJGnNswuXuLS6azKKt7ODGpi6qxSQrGsk3i0k6gchWJC6e5yK19KbjDBctWFzYdKRrSWbXwy2hdImh1xSQyTNgiR1Uowm7qxwV3G9SuVuAzwXNvJKiqPQuJF9LArHJc3kc6xjzOF1DIGNj7RWzpTcnDM8J4ZKnDriBkxI7cU0pld+rNO0e4ONw6n++9Qbyzuo14cqx3HSj4folW2NuswlCxBVLSkYiwrfMYbhc7VtKVGTDn3CeD3MJtma3lOji3EGYCVHdYrlGCSFnbx41DJznYkA158F5fnRbK1kt7s+jTW5aVrpfRsQHKyRKrFySVXCFBjJydt+i0qdyMFSajVJrTS90WKUpWyj8PwrjPKPLN7bz9a74dPO0W0Wia10ggnDDqSA4AxgY+PcV2elVtWLd22lr30otFOmYxP4Zf13d+6bv76y/Vp67u/dN399Zfq1qKVXl1Z7pZf13d+6bv76y/Vp67u/dN399Zfq1ppWIBIGSFOB7T7K57wDj9zcCKROIW73JaMzcLeNIjGpYdVFBPWV1BPibUCV7YOzl1N0rz13d+6bv76y/Vp67u/dN399Zfq1ZzcfiRL2Q6tNkW6238sKzHT7fA4/vVOeayl3dxNHPKkcFrIqxRFjGjq5ZmI77jZRljg4Bwacupul6+u7v3Td/fWX6tPXd37pu/vrL9WpNzzZCuOms049FjnJhjLhYZNWhz2znQ2FXLbdqhyc3abueMxv6PFwmO56oTchuqSdz83TGABgHVqz5U5dTdL79d3fum7++sv1aeu7v3Td/fWX6te8PN8TpG6Q3R6rkQp0iGmAQPrQMRiPSfnNpH2iofEecsLbtBDMxfiQt5YzHh4yFLMpBIGsjSQckEHPspy6m6Xr67u/dN399Zfq09d3fum7++sv1alXfNkEbSZWYxxSaJbkITFE+2Qzd8DIyQCF3yRg4tOJ8Qjt4nmlbSiDJOCTucAADdmJIAA3JIFOXU3SofXd37pu/vrL9Wnru7903f31l+rUn9roFEvVWeFokjYxyRnWyyNoTphM6yX8OBvkgEDIoebYVS4aVJomt7frPFImH6W/jTBKuPCRsdjscZFOXU3Sjeu7v3Td/fWX6tPXd37pu/vrL9WpllzTDI7IyzQ4tmmVpozGHhUgM6k9gNS5DYYZGRXxbc3QNjWs0KtbySpJNGUWSKMBnZSdxhSDhgDjfHenLqbpRvXd37pu/vrL9Wnru7903f31l+rU2x5mildUMc8ReJnj6sZTqouCxT2EAg6Ww2N8bGo3Dec4Jzb6Y7kLcoxgkeIqkrBC5UE9m0q3fAODgmnLqbpefru7903f31l+rT13d+6bv76y/VqJwnnkG2imuIZg8t9dwxxxxFi5jkl0gKCTnTHgk4GoN2G9WF1zlDGJHaK56cWnrSiIlYSVViH3ySoYZ0hgN89jTl1N0vL13d+6bv76y/Vp67u/dN399Zfq1F4pzS6txVDrhS0tYnS46QfSSCS2kt4/LA22Bq04lzXDC0ylJ3W3AM8scTMkOV1eMjckKQxChiAQTjNOXU3Si+u7v3Td/fWX6tPXd37pu/vrL9WpN/zbDFI8Sx3EzR28crdGMuBE+rDahsfmnYHUfIHermyukmjjljbUkkaOjfzKwBU7/AinLqbpZ313d+6bv76y/Vp67u/dN399Zfq1qKU5dTdLL+u7v3Td/fWX6tacV+0q1axHZEzkpSlWQUpSgUpSg8rqMsjqrlGZGAkABKEjAYA7EjvvtWG4xwa9vYUtri1tOqrRj1iJd00kEzQoE1pLscLkAE/OxW+pQYjjnBbwrxaGGKF0v1YrK0pXplrZIWVl0kk/Jggjbxb4xUpLS9t7i5khgglSa3tVXVMUKyRoVJYaTmPfy327HO2tpQc9n5NkjS1jWBJzBw6KJLmO4ltZ0kXOrU6fOhJIIG+k58LZ297zl28JkB6czT8uC1knL6SLhBMdRXG6s0o3Hbfat3SgyXHOD3LrYqmtooomWeCO4e3Z20KEYSJgsqkP4dQB1A74Aqqs+WbuGFiIYTIvHUulhWZipj6KIV6jrkuDndhvjO2a6FSg53dcmy5uohBHKs91NIsz3VwqKk7l3WWBGGogswAU4YYyVOa1nM/CmuLYxRFQ6yW8kerOkvBKkiq2MkKSgBO5wc71cUoMjxWxvrxSWjghEUlpLDEXLmSaGYSNrdRhIyFCjAJyS22ADE45wG6vheSPHHCzcHuLWGLqayzTFWdpGAAUZjQADP8RONhW5pQZrmXl5ruUbhY24TxK3ZvNWuOgFIHntG3/FRL3h19eW72kyQW6NYzRySK5k1yMmlDGMLpjByx1b9hjzrYUoMRwnlyXrwyPaxxdKKbLtdXE5MroUHRDnCJhmyWBOCBgd6lWPL8yW/BIzp1WTRGbfbw2ksR0+3xOP7VraUGJ4Ly/cRtZrIiBbXi3EZdYfOuK4W6KkDGx1TqMfAmq7mTla8uVv42XqvM0/Qle7lWGOJh4E9HXw9QdskHJ8Rbyro9KDD8w8v3Mw4pGiIVvOHQqjmTGmVFK6WXHY6s6gfKpVzw28h9Pjt4oZFu5XkSV5CvSaSNUcSLpJdQV1DT3zp8OM1rqUGX4Fy41tJOAQYzwvh9vGxPiJt1nUlh5fPX/mrXlexa3srOCTGuGyt42wcjUkaqcHzGRVnSgUpSgUpSg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" name="AutoShape 4" descr="data:image/jpeg;base64,/9j/4AAQSkZJRgABAQAAAQABAAD/2wCEAAkGBxQREhESEhISFRUUDRAZFxIYFhYaGhYWFxcYGxkcGBsYKCkgGRoxHhcZJT0mJiksLjouHx8zODMuNygtLi0BCgoKDg0OGhAQGywkHiQ0LCwsLC0rLCssLCwsLCwsLTcsLywsLCwsNCwsLCwsLCwsLCwsLC0sLCwsLCwsLC8sLP/AABEIAMoA+gMBIgACEQEDEQH/xAAbAAEAAwEBAQEAAAAAAAAAAAAABAUGBwMCAf/EAEIQAAIBAwIEAgUJBgUDBQAAAAECAwAEERIhBQYTMSJBFBVRVWEjMjRzkZPC0tMWF0JScYEHJDNioVOxwUNUY4Pw/8QAGQEBAAMBAQAAAAAAAAAAAAAAAAECAwQF/8QALBEBAAIBAgUEAQMFAQAAAAAAAAECEQMSBBMhMVEVQZLRcTJhwVKBobHwFP/aAAwDAQACEQMRAD8A7jSlKBVXwLi3pNvFPo0dRM6dWcbkd8DPb2VaVmeRvoFr9T+I1nqWmI6LVjLQ9X4U6vwrzqm4zdS27C4B1wBQJYtsoM/6iHz77isbatojJeYrGZXvV+FOr8KoeDXcty5nzot9LLHHgZk33dz/AA9thVhxG4eNC0cRlbI+TDomQe5y+BSura3WCsxaMwndX4U6vwqn4XxCaRysto0KhCQ5mifJyNsISfMnPbao3EeNzLcm1t7YSuLRJi7S9NAGd00k6WOrwbYBzvnGN7b7eVsQ0PV+FOr8KykXNbT9FLW3Mk0kUzvHJIIlhEUnScSOA/i6gZQFU50k5A3pb8fE8ll4Jo3N1exPF1AAkkMb6hIFyJV2ypyO6t8KbroxDV9X4U6vwrHcI5wkmWxkks+lDe4WJ+srMJDG8gDoFGEIjbDAk9sqM4EvkXiM9xbu9yqhhe3igq+rwpPIoHzVwF06R7QAds4pusYhpur8KdX4Vk5+bWVZbgWxNnDNIj3HVGv5NykjpFp8UasG3LBvCSFO2fDgEs83E+ImXV04HijjAuJCihoY3HyIARiwcsWOSDhRkDNN1vJiGz6vwp1fhWV4hzSyXMttDAsrQrGXQzrHK4dQ3+XjYfKgA9yyjORnIr65h5kltjKy2yGKGMM0stwsOvbURACrdQgfzFRk4z3w3XMQ1HV+FOr8Kw03M8y3V0/TDWsXAorpV6gDHImbONOzHRoxqIAUH+IgX9xxsI9qmgn0iGZ86vmdOMPjtvnOPKm65iF11fhTq/Cslw7me4mt47hbAgTCIwgzrjS6MxeZtOIkGBgjUTqXYHIFdxLm2d4H6EcSzQ8WsYJQs4eMiWSI+CQJ4gwcIcqCuWO5GC3XMQ33V+FOr8KyJ5h6Ut2vTleU8QtoY4erlWke0ilIQkAQxhdRPfsx7tppec3tBHcde1IngNoTBHIHEiXMwiRonYLnxahhgu647EGm65iGu6vwp1fhVDwnjUklxLbTwCGVII5Rpl6itE7OoOdK6WDIQRg+WCauqjfZOIenV+FOr8K86U5lvJth6dX4U6vwrzpTmW8m2Hp1fhXrUapNaadpnOVbRgpSlaqlZnkb6Ba/U/iNaaszyN9AtfqfxGstXstVe1V3/CjPKhlfMKAEQY2aTPznP8QG2BVpSueYie61qxaMSq7LhRgmZom0wyAloMbCTbxJ/LnzH/4S7+winQxzxRyoSCUdQykjts21SaUiIjsVrFYxCt4by/a2zF7e1t4WKFS8cSISpIOCVAOMgHHwFUt9b3R4m72zxoPVMCkyxO8bHrTYwVZcOuc4z2Y5AyCNZSrZThl7XleS26MltOnVWKZJTLGWWbqymZmwjAo3UZiMEjDEewj1seWTG9tI0wd47q7mlbRjqSToynSMnQoyMDJ2A3860dKZkwzlrywUg4XD1QfQZYmLaf8AU0QyRYAz4f8AUz59qmct8KktVljaRHQ3dxJGQpVlWaR5Cr5JDEFyMjG3lVvSmTDJT8qTGOa0W4jFnNPKzL0j1lSaQySxK+rTpLMwDFcgEjc4NXPDOE9Ge9m1Ai5mgYLjGjpwpFjPn8zP96tKUyYZTmnlaW86yGS2aKWMBRNbiSS2OnSzQOGXB8xns2+SPDXhfcmO8lyyywH0iNF60sHVnhURCMrG5YDBxq7bMzHDVsqU3SYZT9lHJAaZDHJwWOznGhgxCLIA8R1YXeU7EHYDevu05euTJbPcXMLi2gmjVY4WTX1Iwmtyzt4tl2GB375GNRSmZMMld8os1rw63EkTmyEWUliLwz6IjH40BGDvqBycEDY15nk+Xp3QE8Ikmu7KdNMBWKN7YxELoDZKHpAfOzuTWxpTdJhl7nleRnlmWZFna+t7iNumSiPHbJAysuoFkZQ/YgjUN8ivi65VlnFw888ZmmexAKRlY44rWcTKgBYszEl8sT5jAGN9XSmZMKxOFEXr3esYaxih0Y7FJZH1Z/8AsxjHlVnSlQFKUokpSlAqTUapNbaXupYqlXm6wLBBf2ZYsFCieIksTjAGe+asOK23Vgmi3+UgkTZtJ8SkbNvpO/fFYzgHFJ1MVp6NwkyRJGrpFerqUKACVh6WVwATpz/etlG9rM8jfQLX6n8RrTVmeRvoFr9T+I1lq9lqr2lKVg0KUpQKUpQKUpQKUpQKUpQKUpQKUpQKUpQKUpQKUpQKUpQKUpQKk1GqTW2l7qWRuJwNJDMkb6HeGRUk/kZlIVv7Eg1hUsDJDbWkfCXt5YpbY9YiARwGN1Lukqtrc4DYwMtnDYBNabm2BzF1IrSO5lRJgis2nSHjZWx/NnZSMjIPesVbcFiPo5i4Rw2KR50CSmeNgGRsyaFUamdQr7A5BG/Y1so6lWZ5G+gWv1P4jWmrM8jfQLX6n8RrLV7LVXtKUrBoUpSgUpSgUpSgUpSgUpSgUpSgUpSgUpSgUpSgUpSgUpSgUpSgVJqNUmttL3UsjcTtjLDNEGKGSGRA47qWUgMPiM5rESRzSQ29k1jBbiGW2/zHXgMUXSkRi0CqerrOk4BVdzufbteLQPJBPHG2h3glVH/lZlIU/wBiQa5l+zCo8Rj4RoaROHmMiOA+jTwSsJjM4J8BQI2RnVv/ABGtlHWKzPI30C1+p/Ea01Znkb6Ba/U/iNZavZaq9pSlYNClKUClKUClKUClKUClKUClKUClKUClKUClKUClKUClKUClKUCpNRqk1tpe6lkbiayGGYQkLKYZOmx7B9J0k/DOK5dYWy9RooLW+jnM3DXV3jnUpPGXFxJNM3gcaGYE6iHDYXORXUuI2omiliOMSROhznGGUjfBBxv5Ef1FZ/hPBuIQJDEb+2dI1jXeyYMyLgYyJsA4HfT/AGrZRqKzPI30C1+p/Ea01Znkb6Ba/U/iNZavZaq9pSlYNClKUClKUClKUClQeL8R9HQSFGZA4Dle8a7+MjuQDjt/WvK740imFIx1nm0lEQj5h7uT2CgefnVZtEKTqVjpMrOlMUxVlilMUxQKUxTFApTFMUClMUxQKUxTFApTFMUClMUxQKk1GqTW2l7q2UPNPDbqULJZ3AikSG4XQ4Zo5OoFwSFZcOpQaWOcam2Oaz/CeY55JYofWfCnYsFKLBNlyPnKj9bSz7Htn+lbXidr1oZotRTqQyJrHddSkZHxGc1kjaXk0EFk9jDCsbWuq4WZGiVYXVswIAH1eAYDBQMjc432UbaszyN9AtfqfxGtNWZ5G+gWv1P4jWWr2WqvaUpWDQpSlApSvxjgEnYAbn2Cg/aynNPPdvZExj5aYf8ApKdlP+9vL+gyfhVFzBzfNeymy4YCc5D3A228yp/gT/d3Pl5ZveUuR4bIB2xLP3MpGyn/AOMHt/Xv/TtUPRrw2noVi/E957UjvP58R/ll55+M3mliskEUjhQiDQcHJyT89Rgd2IHsr74jyTdQhDFO4y6qzQ68qpI3Kgguufs9ldQpVLacTOXJq69r6kalIiu39MREdPPfvn3z/bDnH7AXvvSX7ZfzU/YC996S/bL+auj0q+IdPqfEeY+Nfpzj9gL33pL9sv5qfsBe+9Jftl/NXR6UxB6nxHmPjX6c4/YC996S/bL+an7AXvvSX7ZfzV0elMQep8R5j41+nN35CvACTxWQAAknMuwHc/Or5t+RruREdOLSMrorKwMuCrDII8fbBrRf4lrctw65jtIy8kiFD4kXREQeoxLkZ8II2ycsNqjf4Srcrwy3S6jKsijptqRtcDANGfATjZtODg+EVO2MZR6pxGe8fGv0qv3f3vvWX7Zfz0/d/e+9Zftl/PXRqVGIT6nxHmPjX6c5/d/e+9Zftl/PT939771l+2X89dGpTEHqfEeY+Nfpzn939771l+2X89P3f3vvWX7Zfz10alMQep8R5j41+nOf3f3vvWX7Zfz0/d/e+9Zftl/PXRqUxB6nxHmPjX6YjgXJt1BPFLJxCSVEYkxkyYbYjzYjzz2roFRqk1tox3cfE699a0Wv3/ER/p4X92sMUkz50RxO7Y3OlAScDz2FZODmq6HUaa1hVUeyZkWUsyQ3OoZJKhWkVguVG2NWCTjN9zLxFreB3W1lufCw6UYQ7aSfEHI8O2Nsnfsawdlw0Bo2i4bxYkvbaYp54/R0EbAoW+VZyqAsVUg7gbDAxu5nUazPI30C1+p/Ea01Znkb6Ba/U/iNZavZaq9pSlYNClKUH4zAAknAAySfIVzHmDjk3FpjY2JIhB+Vm3wwB3JP/T9g7sa++buPS8Rn9W2JypJE0o7ED5247RjzPmdh/u2/LfAYrGERRD4u57u3tP8A4HlUPTpSvB0jUvGdSf0x4/ef4j/o/OW+X4bGIRxDc41yH5zt7T8PYPKralKl5172vabWnMyUpSipSlKBSqLmq6eP0LQzLr4rao2DjUja8qfgcCocnN7DrP6JJ0IL5oJJtadxIE1IndlBYZ7Eb4zipwjLU0rPXfMjh7gQ2ks8dtIEldGXVr0qzLDH3lKqwJG3sGo7V5Sc3aWvCbeQQWbSLLPqTd1RXCxx/OZiHUeW7DvvhiTK+4hGXilVRktDIAPaSpAqPy9bNFa2sTjDx2dujDIOGWNQRkbHcGq6z5mJlEM0DRu1vJLGEkSbWI8a0xHuJRqXw7g52Jwa+bbmduvBDPbNCbhZDH8ojuCiGQrKi7o2kN21DIxntTEmWjpWc5e5nN4I3S3IhliZkmWWOTTgZCzKv+k532y24IODUPhHMrtHZxQQTTvLwuKcNJKgOjZflXxu+SOy7knYAE0xJlr6Vm4Oa+stsLe3eSSeGSQxs6oIkjYI/UbffWdIAByc9gM1Y8u8Y9LiaTpPEVuJo2jcqWVonKNnSSO4PYmmDKzpSlQkpSlAqTUapNbaXupZE4sJOhP0cdXoS9PP/U0nR/ziuWm2jR4iDxMtKvD3t1kkviZJVmZbmKVWOlfmqx1YGGJHhFbrmnqyzWdrHcSW6zG4aSSIJ1CsSDCqXDBcs4JOM+HHnVLy/Fe3upJ7pkgtb6eLVHhZrswTMAZWAxGmFVSqjLHXuAQK2Ub2szyN9AtfqfxGtNWZ5G+gWv1P4jWWr2WqvaUpWDQrAf4g8zOXHDrPLTykK5Xuob+AHyYjcnyH/Ftz7zULGLTHvcSgiNe+kdi5H/YeZ/oajf4e8qG1Q3FxvczAkk7mNW3wSf4z3J/t7cw9HhtOujT/ANGrGf6Y8z5/ELPk7llLCHQMNK+DLJ/MfYP9o8vt86v6UqXDqaltS83vOZkpSlFCleV1cLEjySMFREZmY9lVRkk/DAqki5uhwxmjuLdRbSTK80YUSRIAWZdJJBAYHSwVt+1ThDQUqjsuZkd9Dw3MDNDJJGsyKvVRMaimljgjUPC2lt+3evPhXNsVw9uoiuEW5jLQSyRhUlwmshdywOnJ8QGQCVyN6Ykym8c4Ybj0bDBejfQzHIzqCasgew71XT8tM1rd2/UXM99JMGwcKGmWTBHmcDFe1nzXFK8YEc4ildliumQCGVgGPhOdQBCthmUKcbE5FLHmuKVoh07hI530wXLoBFM2CQEOdQyFJBdVB8s5GZ6o6PGbglyj3QtriOOO6m6jMyM0kLsqq5i30tkKCNQ2Yk+IbUflUPDxGCSTIvLp5AwXJTMcKrkHZiGiDew9q/YOcoXZMRXIja7MHpBjAiEwkMYUnOrdhjUFK5IBIOQIlnzlpF69xDMqw8UW3j0oGLalQIuFZiz6m9g2Zfjh1Oj8g5TkPUybO3LWU0SvaWyxvrkXHVLnxLjyVSO5yx2x48K5LeKWzkAsoRbGTK28BQyl4HiLs7EnPiBAIPnknbFvJzOBgLaXrv0VkkiWOPVCrFgOpqcKWOhvChY48t6iJzSZLu2iiR2t5+FS3AmCr/NFpbxMCFAcgjTnLL5Zw6nR48N5TkW5huJWtepEJdc8MJjlutSFB18HTjcMRvlgpGkDFTeXOXGtWtiZFbo8JitjgEamRgdQ9g27V52HNC9G0Crc3cslhBM3TijD9N1GJJAWCISc+EEnZsA4r2l5uh/y/SSedrmGZ4kiTJIiKhw2sqI2BbHjI3BGc4BdTooprQ8OazxMEcQXaNM8LvbsjzCQIxRg0cuWyudiA474q5/w/hlW1ZpiS0t7eShijRllkmcq3TbxRgjBCncAgVb8G4ol1Es0eoAs6lWUqyujFHVh5MGUj+1ZvjnN/gX0dJwG4jawi66amJz6SkcygkkgaRIuoqFz81s4p1nodmxpVBdc2wxtJ8nO0UMpSW6VAYYnBAYMc6iATglVIG+SMHH3xHmeOF5UEVxKIADPLFGGSHK6vFkgsdJDEIGIBGQMioxKcrylUV7zTGjMqRXE4SGOSSSFFdY0kBKk5YM2VBOEDHHluKvFbIBHYiowP2pNRqk1tpe6tlVxvgEN2YzKZQYteho5ZYmGsANvGQSNhVdZ8jW0R1RveL8qXI9MusM5OolhrwxJ757+daalbKFZnkb6Ba/U/iNaaszyN9AtfqfxGstXstVe1W8wcajsoHnlOw2VfN3PZR8f/AJ8qnzSqiszEKqqSzE4AAGSSfZXLVD8evsnUtlbn4jUPztj+y/Hvg7+E4eNSZvqdKV6zP8AEfvKZyLwWS9nbil4MkvmFD227MB5KvYfEZ8snpNfMUYUBVACqoAUbAAbAAeQr6opxPETr33do7RHiClKUc5SlKCBx/hvpVtcW+rT1reWPVjOnWpGcefftVHf8PvryF7eYW9uhtHVmR2l6k/h0MAVXRGCpJByTnG2Mmwg5stHkSNZSS8pjVunKEMoJBj6hXQJMqfCTn7RX3+1Fr1el1TnrdLX05Ol1c46fW09PqZ206s5277VbqhXy8PurqWGS4jhhFvDcaVSVpDJNLGY850rpjCs3fJJI2GN/m05elWLgqNo/wAlGBNgn/2ckJ0bb+Jh7NqsOWuYBeekYSROjdSR+KOVcqpIBzIqgscElRuuwPxLzVamQRCRstP0hJ0puk0ucaBNp6ZbUMYDd9u+1OqOit4Rw29jht7JhAsMKdN7gOzNLAqFUCxlRoc+HJLEDBxnO1fwPlKWL0OJ7e202zxarkzTuZBCMRmOE4EchIUnJIXBwGzUKfn6YsenlRJxNreMNYXrGNEDlnbGOrIdH+koVhnJ+aa2FrzNbPIsIlJcu0YfpSrFJKudSxykdNm2bwhidiPI1M5g6KtOXZhZR2/g1rxcTnc46fp5uO+PnaD29teM3L1wzzrpi6bcesrtJNZyURojIpXGzARbbnOfLG9w/NdqJDH1GJEjpqEUxRpFBLRpIF0PL4SNCktkEYztTlnmFbuzW7ZWjGhi6lJBpwMnSXUF1x/Eowd8dsVGZOit43wS4luZXKrPC0MSxI1zLEkLDV1C8SDEucg5O+2nbvXhwfl65tzw46Ym6PB5bSb5QjSSYmDp4fGMxYxt3z5Yq3Tm+0ZBIsjspkCpphmYysVLfJKF1SjAJygIGDmvVuZ7YRJN1CVeVkVVjkaQyLnUnSVTJrGDkacjBzinU6KPgnBLuxELRRwzE8JsreWNpTHpltlcKytpYMh6hB2BGARnOBK4Dy5Lby2juyN07XiPVK5A611cRTEID/ACHG++Me2rEc0Wpi63VOnr9LT05ep1sZ6fR09TqY306c437b1DbnKFprSKISOJ5pkc9GfVE6LnS66co2SuQ2ML4jsc06nRP5Z4e9vHIj6ctfXsgwc+GWeSRf74YVn34FeLbxWSpAYor63cTmVgzQx3KTBdGnaTAwTqwcZ89rW35qhWG3aWUSSSwlwIIJ3LKDguI1DSKmcDLbZ86kT802qCI9Uv1oTJEIkklaRAQCUWIEtjIzttvntTqdFJd8Du+heWMawGG5muiLlpGDRx3Ts0oaLSdTrrYLhgD4c4wa8eI8qSrJeGGCGYXDq6PJcTR9J+kkZEiIPlE8AbYgnJXbY1rbbisMkAuUkDQmNn6gB+audW3cEYIIxnIIxmq1OcrRlDLI76mIQJBOzSYAJaNVUtIgBGWUFRkb70zJiFJxnlWViBFb25KWUUUFzFPNaywMilcMU1F4gcMBk43GD3ra2kbLHGrvrdY0DPjGtgAC2B2yd6oJecITLYpEHkW6lmXWIpjoMYbIYBfC2sYIbGkZJ23qZbcz2skoiSUlmkdFbpyCN3TOpY5SvTdhg7KxOx9hpOSMLipNRqk1ppe6LFKUrZQrM8jfQLX6n8RrTVy245p9C4XaRxHNxNAQgG5QFmBfHt8h8f6GstXs34bRtrakUp3l+8+cYkvJ14XZnJL/LOO2RvpJ8lXufjgeRB2/AODx2cCQRDZRu3m7Hux+J/7YHlVH/h9yt6HEZJRm4mGXJ3KKdwmfb5n4/0Fa2ud3cXrViI0NL9Nff+qfefopSlS4ClKUCgpSgxUPBJxY20XSPUTjaTMuV2jHEGlLZzj/TOrHfy77VHPDLn0QcM9Ff6QP8AOaouj0xcdXqY1dTq48tHz9843re0q25GFFyxBJE17HJE6g8QnlSTKFJElYsNOCWBHmGA8sZrJScLvpVgWWC7MsfE7aSQ9W3S1CJcq56McbAyDTuBIudiSdQAPSqVGTDFrwSfMHyZGnmW7nY6l2hdLgK/f2uu3fftVbwXl+eNLO0kt7tvR7iDVK10otdMD6lkjUMXLeFSEKDBOCcDNdGpU7kYY/gUd1bx29l6GW6VwNV27RGExCRm6igN1OsRjbRs5znAzUjluzmXhhtpIXjljt5otLFCJDpOGQqSNJ1eeDsdq1FKjKcMLd8DmSPhMgjnb0Xh5hlhglSOVdccO6EsFbDQ4I1DY5GcYMdeG3cYR0gukSW9uJJlSaCS7wY444mLynQmQh1BGJA0YPzq6FSp3Iw51wvgt1BIbk20zaOLyzCBpo5Jnhls0h1B2bT1VYbqWxjUFJGnNswuXuLS6azKKt7ODGpi6qxSQrGsk3i0k6gchWJC6e5yK19KbjDBctWFzYdKRrSWbXwy2hdImh1xSQyTNgiR1Uowm7qxwV3G9SuVuAzwXNvJKiqPQuJF9LArHJc3kc6xjzOF1DIGNj7RWzpTcnDM8J4ZKnDriBkxI7cU0pld+rNO0e4ONw6n++9Qbyzuo14cqx3HSj4folW2NuswlCxBVLSkYiwrfMYbhc7VtKVGTDn3CeD3MJtma3lOji3EGYCVHdYrlGCSFnbx41DJznYkA158F5fnRbK1kt7s+jTW5aVrpfRsQHKyRKrFySVXCFBjJydt+i0qdyMFSajVJrTS90WKUpWyj8PwrjPKPLN7bz9a74dPO0W0Wia10ggnDDqSA4AxgY+PcV2elVtWLd22lr30otFOmYxP4Zf13d+6bv76y/Vp67u/dN399Zfq1qKVXl1Z7pZf13d+6bv76y/Vp67u/dN399Zfq1ppWIBIGSFOB7T7K57wDj9zcCKROIW73JaMzcLeNIjGpYdVFBPWV1BPibUCV7YOzl1N0rz13d+6bv76y/Vp67u/dN399Zfq1ZzcfiRL2Q6tNkW6238sKzHT7fA4/vVOeayl3dxNHPKkcFrIqxRFjGjq5ZmI77jZRljg4Bwacupul6+u7v3Td/fWX6tPXd37pu/vrL9WpNzzZCuOms049FjnJhjLhYZNWhz2znQ2FXLbdqhyc3abueMxv6PFwmO56oTchuqSdz83TGABgHVqz5U5dTdL79d3fum7++sv1aeu7v3Td/fWX6te8PN8TpG6Q3R6rkQp0iGmAQPrQMRiPSfnNpH2iofEecsLbtBDMxfiQt5YzHh4yFLMpBIGsjSQckEHPspy6m6Xr67u/dN399Zfq09d3fum7++sv1alXfNkEbSZWYxxSaJbkITFE+2Qzd8DIyQCF3yRg4tOJ8Qjt4nmlbSiDJOCTucAADdmJIAA3JIFOXU3SofXd37pu/vrL9Wnru7903f31l+rUn9roFEvVWeFokjYxyRnWyyNoTphM6yX8OBvkgEDIoebYVS4aVJomt7frPFImH6W/jTBKuPCRsdjscZFOXU3Sjeu7v3Td/fWX6tPXd37pu/vrL9WpllzTDI7IyzQ4tmmVpozGHhUgM6k9gNS5DYYZGRXxbc3QNjWs0KtbySpJNGUWSKMBnZSdxhSDhgDjfHenLqbpRvXd37pu/vrL9Wnru7903f31l+rU2x5mildUMc8ReJnj6sZTqouCxT2EAg6Ww2N8bGo3Dec4Jzb6Y7kLcoxgkeIqkrBC5UE9m0q3fAODgmnLqbpefru7903f31l+rT13d+6bv76y/VqJwnnkG2imuIZg8t9dwxxxxFi5jkl0gKCTnTHgk4GoN2G9WF1zlDGJHaK56cWnrSiIlYSVViH3ySoYZ0hgN89jTl1N0vL13d+6bv76y/Vp67u/dN399Zfq1F4pzS6txVDrhS0tYnS46QfSSCS2kt4/LA22Bq04lzXDC0ylJ3W3AM8scTMkOV1eMjckKQxChiAQTjNOXU3Si+u7v3Td/fWX6tPXd37pu/vrL9WpN/zbDFI8Sx3EzR28crdGMuBE+rDahsfmnYHUfIHermyukmjjljbUkkaOjfzKwBU7/AinLqbpZ313d+6bv76y/Vp67u/dN399Zfq1qKU5dTdLL+u7v3Td/fWX6tacV+0q1axHZEzkpSlWQUpSgUpSg8rqMsjqrlGZGAkABKEjAYA7EjvvtWG4xwa9vYUtri1tOqrRj1iJd00kEzQoE1pLscLkAE/OxW+pQYjjnBbwrxaGGKF0v1YrK0pXplrZIWVl0kk/Jggjbxb4xUpLS9t7i5khgglSa3tVXVMUKyRoVJYaTmPfy327HO2tpQc9n5NkjS1jWBJzBw6KJLmO4ltZ0kXOrU6fOhJIIG+k58LZ297zl28JkB6czT8uC1knL6SLhBMdRXG6s0o3Hbfat3SgyXHOD3LrYqmtooomWeCO4e3Z20KEYSJgsqkP4dQB1A74Aqqs+WbuGFiIYTIvHUulhWZipj6KIV6jrkuDndhvjO2a6FSg53dcmy5uohBHKs91NIsz3VwqKk7l3WWBGGogswAU4YYyVOa1nM/CmuLYxRFQ6yW8kerOkvBKkiq2MkKSgBO5wc71cUoMjxWxvrxSWjghEUlpLDEXLmSaGYSNrdRhIyFCjAJyS22ADE45wG6vheSPHHCzcHuLWGLqayzTFWdpGAAUZjQADP8RONhW5pQZrmXl5ruUbhY24TxK3ZvNWuOgFIHntG3/FRL3h19eW72kyQW6NYzRySK5k1yMmlDGMLpjByx1b9hjzrYUoMRwnlyXrwyPaxxdKKbLtdXE5MroUHRDnCJhmyWBOCBgd6lWPL8yW/BIzp1WTRGbfbw2ksR0+3xOP7VraUGJ4Ly/cRtZrIiBbXi3EZdYfOuK4W6KkDGx1TqMfAmq7mTla8uVv42XqvM0/Qle7lWGOJh4E9HXw9QdskHJ8Rbyro9KDD8w8v3Mw4pGiIVvOHQqjmTGmVFK6WXHY6s6gfKpVzw28h9Pjt4oZFu5XkSV5CvSaSNUcSLpJdQV1DT3zp8OM1rqUGX4Fy41tJOAQYzwvh9vGxPiJt1nUlh5fPX/mrXlexa3srOCTGuGyt42wcjUkaqcHzGRVnSgUpSgUpSg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0693" y="3045905"/>
            <a:ext cx="4176464" cy="3374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4931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rgbClr val="FF0000"/>
                </a:solidFill>
              </a:rPr>
              <a:t>Enzyme Concentration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Enzymes can be increased by turning on the genes to make more of the protein</a:t>
            </a:r>
          </a:p>
          <a:p>
            <a:r>
              <a:rPr lang="en-CA" dirty="0"/>
              <a:t>Phosphorylation is one way to activate  protein (enzyme)</a:t>
            </a:r>
          </a:p>
        </p:txBody>
      </p:sp>
      <p:sp>
        <p:nvSpPr>
          <p:cNvPr id="4" name="AutoShape 2" descr="data:image/jpeg;base64,/9j/4AAQSkZJRgABAQAAAQABAAD/2wCEAAkGBg8GDBIOBw8OEBARGBIPEBAPEBQQDxAPExUhGxMQEhIjMygqFxwjJR0eIC8gLzMrOC44IR4xNTwqNjItOCkBCQoKDgsNGQ4OGTUkHiQ1NjU0NDUsMSwsKiwsMzUpNTY2NS8zNC01LjUsLCw1MjIsLDY1NSk2NDQ0NCksLDY1Lf/AABEIAMoA+QMBIgACEQEDEQH/xAAbAAEAAwEBAQEAAAAAAAAAAAAAAwUGBAcBAv/EADwQAAEDAgMEBgkDAwQDAAAAAAEAAgMEEQUGEhMhMUEVNUJRYbMUI1NVc3SRldIiMlIHgaEkM2KxFnFy/8QAGQEBAQEBAQEAAAAAAAAAAAAAAAMCBQQB/8QAJBEBAAMAAQIHAQEBAAAAAAAAAAECAxESUQQTMTJBYbHBIXH/2gAMAwEAAhEDEQA/APcUREHFjVecLo56hjQ4wxyzBpNg4xsLgCf7L84XiJr6aGZ7QDLHHKQDcAvYHED6qDN3VVZ8vU+U5R5c6vpfgQeU1S0mYj/Gqxytdt4JtvBRopddu7fTCTbeCbbwUaJ127nTCTbeCbbwUaJ127nTCTbeCbbwUaJ127nTCTbeCbbwUaJ127nTCTbeCbbwUaJ127nTCTbeCbbwUaJ127nTCTbeCbbwUaJ127nTCTbeCbbwUaJ127nTCTbeCbbwUazWdM6RZThsLPqXj1UV+A9pJ3NH+eA5kOu3dTLC214pSOZlLnLPcWU4hcCSd/8Atwh1t3N7z2W/98udrLL2Kz4nSMmxGn9Hkfc7PVqOjsuPdcclisl5KlrZulM0XfO8iSKKQft/jJI3kR2Wct3hb0NOu3d6/FZ4Y1jHP/bR62/kfX2k23gm28FGiddu7wdMJNt4JtvBRonXbudMJNt4KVcwXSq52meeWLRwIiKrKpzd1VWfL1PlOUeXOr6X4EHlNUmbuqqz5ep8pyjy51fS/Ag8pqjr6Q3VYoiKDYiIgIiICIiAiIgIiICIiAiIgIizWdc6xZUhs2z6l49VFfcB7STuaP8APAcyCuWV9rxSkczJnXOsWU4bNs+pePVRX3Ae0k7mj/PAcyKHJWSpaybpTNF3zvIkiikH7f4ySN5EdlnLd4W+5KyVLWTdKZovJO8iSKKQft/jJI3kR2W9nd4W9CR0NdaeEpOGE82n3W/kfX6IiI5QiIgIiIAXSuYLpV8vliyKqqo6KN0tU9scbAXve9waxrRxc5x4BUdB/UHCsUmZBQ11PJLIdLGNcSXHuCnzjhTsawyeCExB7mhzDM7REHscHtdIbO/SC25Ft4uN11R5azjVY3UthbNgEwG+UUdfLLMGDi6OMsGocOdvFWYaDN3VVZ8vU+U5R5c6vpfgQeU1SZu6qrPl6nynKPLnV9L8CDymqOvpDdViiIoNiIiAiIgIiICIiAiIgIiICIsznXOsWVIbNs+pePVRcgPaSdzR/ngOZBXLK+14pSOZl9zrnWLKkNm2fUvHqouQHtJO5o/zwHMiiyVkqWrm6UzReSd5EkUUg3t/jJI3kR2W9nd4WZKyVLVzdKZou+d52kcUg3tPZkkbyP8AFvZ3c7W9CR0NdaeEpOGE82n3W/kfX6IiI5QiIgIiICIiAF0rmC6VfL5YspM40BxjDp6aB8bZHtBDZHaWPDXgmOQ8mPtoJ7nFUG1mzHVULRQCiFLKJ3TSVFK9wa1haaenbG5xcH3sSdItfnZdufqSbYOmw2hw6pcWbOeSscxhbTiRr3MOppDmbi43IAsDvKo8Lw1praM0eH5coy8tqmy08jJ6ialDbk0zdmzjdv6wdwVmGzzd1VWfL1PlOUeXOr6X4EHlNUmbuqqz5ep8pyjy51fS/Ag8pqjr6Q3VYoiKDYiIgIiICIiAiIgIiICIsznXOsWVIbM0vqXj1UXID2knc3/vgOZBXLK+14pSOZkzrnWLKkNm6X1Lx6qLkB7STub/AN8BzIo8lZKlqpulM0XknedpHHIN7T2ZJG8j/FvZ3c7WZKyVLVTdKZovJUPO0jjk4tPKSRvI/wAW9ndztb0JHQ11p4Sk4YTzafdb+R9foiIjlCIiAiIgIiICIiAF0rmC6VfL5Ysp83YSccw6enY9jC5ocHS74rxuDw2UfwOmzvAlZWLGX5oq6SOs6Mpm08zZ2uhxKKqmle1jg2GnYA0gOvvJ5XFlqM5YVJjeGT09IGue8NIY52lsuh4cYXO5B4BYT/yWLw7Lr4MTjdh2HQxD0plaKljqa1LTupg2qon6Tcu13AAuP1NdcWVmG4zd1VWfL1PlOUeXOr6X4EHlNUmbuqqz5ep8pyjy51fS/Ag8pqjr6Q3VYoiKDYiIgIiICIiAiIgIizOdc6x5Uhsyz6l49VFyA9pJ3N8OfDvIK5ZX2vFKRzMmdc6xZUhszS+pePVRcgPaSdzfDnw7yKPJWSZKmbpTM95Kh52kccg3sPKSRvI/xb2d3O1vuSskyVM3SmZ7yVDztI45OLDykkHI/wAW9ndztb0FHQ11p4Sk4YTzM+638j6/RERHKEREBERAREQEREBERAC6VzBdKvl8sWUmdaeWrwuoZROs9zQLbQQl7dQ1xCQ20F7bsDt1i4LC5bw10taxuF4bV0QirX1bZZaf0WKGhdTsZLAP5mRzbaW3G4OJ3Beg5mwQZkoZqR7tAlAbr069BDgQ4NuLkEXH9lX4bgWJ0krHVuLGeNp/XGaGCMyDuL28P/YVmHdm7qqs+XqfKco8udX0vwIPKapM3dVVny9T5TlHlzq+l+BB5TVHX0huqxREUGxERAREQEREBEWZztnaPKkOlml9S8eqi5NHtJO5vhz+pBXLK+14pSOZkztnaPKkOlml9S8eqi5Ae0k7m+HP6kUmSckyVE3SmZ7yVDztI45OLDykkHI/xb2d3O1mSckyVEvSmZ7yVDztI45OLDykkHI9zezu52t6Cjoa7U8LScMJ5mfdb+R9foiIjlCIiAiIgIiICIiAiIgIiIAXSuYLpV8vlizIZ2wKrm11mD4kKLTExkwmaTAIopdptQ8EbMgF1zv1CwNuK4Mt5klxOsiiOMwTB13iF2ETUbqhjRd2xle6zu/dq3b+C1OacGOP0EtNE5rHPDSwvGpmtjw9oe3m0loBHcSqZ1FiWYJ6YYvTUtLFTStqXPiqnVEk0jGuDWxt0N2bTq3kkm27mrMLjN3VVZ8vU+U5R5c6vpfgQeU1SZu6qrPl6nynKPLnV9L8CDymqOvpDdViiIoNiIiAiIgIizOdc7R5Ui0stJUvHqouQHtJO5vhz+pBXLK+14pSOZkztnWPKkOlml9S8eqi5Ae0k7m+HP6kUmSckyTy9J5nvJUPO0jjk4sPKSQcndzezu52syVkmSebpPM95Kh52kccnFh5SSDk7ub2d3O1vQUdDXWnhaThhPMz7rd/qPr9EREcoREQEREBERAREQEREBERAREQAulcwXSr5fLFlZmTGegKKSpDNo5mkMZq0B0j3hjGud2RqcLnkLlZvDs3V0UrGYuyjcPTH4bMafaMLXvhZJA+MOJ1AEua7hyItYqzzzXz0tI6Ojw1+INlGzlY0s0hjnBpa9hILrgm1r2tc2CzeCZfkoa6GWjweriO11yTYhiLaqOCNzNMj4oxI87UgNYHWJtuvZWYbLN3VVZ8vU+U5R5c6vpfgQeU1SZu6qrPl6nynKPLnV9L8CDymqOvpDdViiIoNiIiAiLMZ2ztHlSLTHpkqXj1UXJo9pJ3N8Of1IK5ZX2vFKRzMvuds7R5Ui0s0yVLx6qLkB7STub4c/qRS5JyTJPL0nme8lQ87SOOTiw8pJByd3N7O7nazJOSZJpek8z3kqHnaRxycWHlJIOTu5vZ3c7afQEdDXWnhaThhPMz7rd/qPr9EREcoREQEREBERAREQEREBERAREQEREALpXMF0q+XyxZR51p56rC6hmHbQyFrf0wu0yvjDwZY4zyc5mpo8SFgMMy5DhuKw+gUNYJfSo6mnfJHUGFuGy0wMm1c4kMfG8uABs4HSOBK1WP00uP4u2h9Lq6aGOmNV/o5TDI+Z82hpe8cWtAJ08CTvXHkikrM1QUuI5hqnlrGtMFLB6qJz2fpNTUEf7j3EFwZua3dxVmGmzb1VWfL1PlOX4y51fS/Ag8pqkzd1VWfL1PlOUeXOr6X4EHlNUdfSG6rFERQbERZjO2do8qRaY7SVLx6qLk0e0k7m+HP6kFccb7XilI5mTO2do8qRaY9MlS8eqi5NHtJO5vhz+pFNknJMk0vSeZ7yVLztI45OLDykeOTu5vZ3c7aWSckySy9J5nvJUvO0jjk4sPKSQcndzezu520+gI6Gu1PC0nDCeZn3W7/UfX6IiI5QiIgIiICIiAiIgIiICIiAiIgIiICIiAF0rmC6VfL5Yso8cyXQ5jlbNikLnyNbs2ubNNEQy99P6HNvvN1zYX/TjDMGlZLh9O+N8R1R/6moc1p/8AguIP0WlRWYVObuqqz5ep8pyjy51fS/Ag8pqkzd1VWfL1PlOUeXOr6X4EHlNUdfSG6rFEWYztnaPKkWmPTJVPHqouTR7ST/j3Dn9SIPRjjfa8UpHMyZ2ztHlSLTHpkqXj1UXJo9pJ3N7hz+pFNknJMksvSeZryVLztI45OLDykkH8u5vZ3c7aWSckySS9J5mvJUvO0jjk3mM8pJB/Lub2d3P9voCOhttTwtJwwnmZ91u/1H1+iIiOUIiICIiAiIgIiICIiAiIgIiICIiAiIgIiIAXSuYLpV8vliwiIrMKnN3VVZ8vU+U5R5c6vpfgQeU1SZu6qrPl6nynLKYnnePKuE0rYtMlU+ng2cfENGyHrJPDuHP6kR19Iejw+N9tIpSOZlY52ztHlWLTFaSqePVx8mj2knh3Dn9SKbJOSZJJek8zXkqXnaRxybzGeUjx/Lub2d3P9v3JOSZHy9J5mvJUvO0jjk3mM8pHj+Xc3s7uf7d+oOnttTwtJwwnmZ91u/1H1+iIiOUIiICIiAiIgIiICIiAiIgIiICIiAiIgIiICIiAF0rmC6VfL5YsIiKzDgx+jdiNDUQQWL5YpomXNhqfGQLnlvK8rytkzFMGnFTi2GirmYGCImvia1hY0APIINyLADu+lvY0WZrFvVfLfTGLRSeOr/J/4yfTOLe5x9xh/FOmcW9zj7jD+K1iL55dUeZZPpnFvc4+4w/inTOLe5x9xh/FaxYfP2PuwmuoIZMRdh1PM2sdNM1sLrviEeybd7XAfucnl1OZdnTOLe5x9xh/FOmcW9zj7jD+K5sNzZS4XRVNa7FZsUhh2Qk0spy6HW7SNIY1l76r2N+G7xs6TOHpMssDqKtjqI421LKd4gEk8LnadUbg8tBB4tcWkbk8upzLl6Zxb3OPuMP4p0zi3ucfcYfxX5f/AFFjgNSKuhxCL0NjJqkkU0giY9wADix7rODSZC3jpaT3X7sezrTZedIKpsz9jCKyV0TWuayJ0ojZckje46iB3Md4XeXU5lx9M4t7nH3GH8U6Zxb3OPuMP4r7/wCe+udTDDcSNSGNqBBpg1vpiSNtq16W7xbQSHXI3cbT/wDnEVS2A4TT1VW+ohbWNigEbXx07twfK57mtbc3AFySQ63Ap5dTmXP0zi3ucfcYfxTpnFvc4+4w/ir/AAfF48cpmVFJrDXagWvaWSMexxa+N7T+1zXAtI7wqejzzFWvjMVNWejTPMMNboYaaR4uAbBxe1hLSA8tAPfayeXU5lB0zi3ucfcYfxTpnFvc4+4w/ipqPPkNW6FxpquOmqXiGmrJGRiCZ7jaOzdRewP7LnNANx3i8bP6gxPcT6JWiBs5oZKosiEDKgTbIAjVqLS636g0gXANjcB5dTmX56Zxb3OPuMP4p0zi3ucfcYfxU9VnmKnklEVNWTQU8ggqKqFjHwxS3Ac3Tq1v03Gotabf2NvlXnuGkdK409W6lgeYJ61rGejRSNdpkuC4Pc1h3Oc1pAse42eXU5lD0zi3ucfcYfxTpnFvc4+4w/iv3iWfo8OlqmNpK2VtCW+lyxMi2UTDE2TaXc4F4AdvDQSLEkWteCfOz6GurhUwTGkpKWGsEjBEbgiRznD9VzqDQGiw3tdewIJeXU5lJ0zi3ucfcYfxTpnFvc4+4w/iuhucnSsjMOHYi6SYv2MWzia58LGtO3c4uDY2nUAA4h17i25V9bnx83oRwumqDtquSiqY3CESxPhjeXwG7gNV2h2oEizXb7kAvLqcy6OmcW9zj7jD+KdM4t7nH3GH8Ups5Mp2uY0VdXPJVVlNDA2OFkp9HeRIGm7WiJgsNbiDvF95Uk39QIKeEPlgqxL6Q2gfS7NhqY6pzC9jHDVpIcLEOBIOoG9r2eXU5lH0zi3ucfcYfxTpnFvc4+4w/irXAsxNxt00Zhmp5qdzWTQT6NbdbA5jg5hc1zSDuIPIq3Ty6nMsn0zi3ucfcYfxTpnFvc4+4w/itYieXU5llGYxipI1YOALi56RhNh32stWiL7FYr6EzyIiLT4IiICIiAszmbCK2oxCircGbSvNM2rjeyomkhB24jDS1zWv4aD/AIWmRBkcbwvE8y4fPS10VBC5+xMToqmWUEsma9wfdjdO5u61/wCykx3A691dJW4E6mEhpDSQ7dzwGzOnD9bgAbgNufEgDhvWqRBj8Ew6TAqKSDMEFDFSFkjqqodXPmknkl3Sy1BdHGCX3N3X3bgBa1s/l/Kc+NZfqQ2Vsk1ZsooJpdTA6hpC1lK53EjU1rpOG8yXXp7mh4s4Ag7iDvBCBBSNwSQYy+uuzZOpWUoFztNo2ZzybWtazhzWRj/prLSx0b5qegrnw0kVDNDUSyRMDonFzZoZQ1x7bgQWi+7hz9KRBUZWwZ2B0LIJm07XjW57aVhjga57i4tYDvIF7ajvNr7rqjwjAMSw2ngw0PpW0cB0OqWvc6onpG30wGAttG4izXP1HgSBc7tmiDEUmWMQdT0eHVppBS0T6Z/pEcjzPURUjg6BmwLQIydLNR1O4G3Hd0SZRnfhclIHRbR9Ya0HU7RsjiAqLE2/dp3Wtx523rXogx7MExPCTUQYK6lbDUzyVTaqR7jPTbd+uZop9JbKQS7SS4cRcbt9PVf01k2s7IaTC5mzzSTtrKnaOmhZNJrkjfTWtKW3cGnU0Wtfhv8ASEQZSryrNNBjEcbogcQDm093Os29E2AbTdu/U08L7vouPFso1lSauOm9GMdZQR0Je+R7XRVETZQ06dJ1MdtBvuCLHcVt0QZLNWW6nFZaYxMiqaeJj2S0ctVNSROldp0TlzA7aaQHDS4W/Vcb1VYdkitwemiFMyhMkFfJiDYWPkip9hLE5myadJLC3XuFjub4r0JEGHgyhW4XMKuhNPJNHU4lMIZJHsjlpa6QP0mXSSyQaGHgRxHivoybVVUzKusdTtnfXQV88cb3mKOCCnMLIo3kAyPtYkkNBueFhfbogpMJwWShxKuqpSwsqvRtmGkl42MWl2sW3b+HFXaIgIiICIi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413" y="4077072"/>
            <a:ext cx="2371725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utoShape 5" descr="http://www.scq.ubc.ca/wp-content/uploads/2006/07/proteinkinase.gif"/>
          <p:cNvSpPr>
            <a:spLocks noChangeAspect="1" noChangeArrowheads="1"/>
          </p:cNvSpPr>
          <p:nvPr/>
        </p:nvSpPr>
        <p:spPr bwMode="auto">
          <a:xfrm>
            <a:off x="155575" y="-890588"/>
            <a:ext cx="3505200" cy="185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717032"/>
            <a:ext cx="3505200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8045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rgbClr val="FF0000"/>
                </a:solidFill>
              </a:rPr>
              <a:t>Temperature &amp; 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As temperature rises enzyme activity increases to an optimum temperature</a:t>
            </a:r>
          </a:p>
          <a:p>
            <a:r>
              <a:rPr lang="en-CA" dirty="0"/>
              <a:t>Then protein denatures and stops being a activation site</a:t>
            </a:r>
          </a:p>
        </p:txBody>
      </p:sp>
      <p:sp>
        <p:nvSpPr>
          <p:cNvPr id="4" name="AutoShape 2" descr="http://www.bbc.co.uk/schools/gcsebitesize/science/images/gcsechem_18part2.gif"/>
          <p:cNvSpPr>
            <a:spLocks noChangeAspect="1" noChangeArrowheads="1"/>
          </p:cNvSpPr>
          <p:nvPr/>
        </p:nvSpPr>
        <p:spPr bwMode="auto">
          <a:xfrm>
            <a:off x="155575" y="-960438"/>
            <a:ext cx="2857500" cy="200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861048"/>
            <a:ext cx="2857500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756272"/>
            <a:ext cx="3333750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3977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rgbClr val="FF0000"/>
                </a:solidFill>
              </a:rPr>
              <a:t>Enzyme Inhibition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1268760"/>
            <a:ext cx="7303669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6383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rgbClr val="FF0000"/>
                </a:solidFill>
              </a:rPr>
              <a:t>Enzyme Cofactors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AutoShape 2" descr="http://2.bp.blogspot.com/_guSOnFRs_Ks/TQXyKW1jWNI/AAAAAAAAAQ4/P_PhLCJshO0/s1600/cofactor.jpg"/>
          <p:cNvSpPr>
            <a:spLocks noChangeAspect="1" noChangeArrowheads="1"/>
          </p:cNvSpPr>
          <p:nvPr/>
        </p:nvSpPr>
        <p:spPr bwMode="auto">
          <a:xfrm>
            <a:off x="155575" y="-1676400"/>
            <a:ext cx="4762500" cy="349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340768"/>
            <a:ext cx="6572937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2192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rgbClr val="FF0000"/>
                </a:solidFill>
              </a:rPr>
              <a:t>Enzyme Cofactors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Vitamins are cofactors</a:t>
            </a:r>
          </a:p>
          <a:p>
            <a:r>
              <a:rPr lang="en-CA" dirty="0"/>
              <a:t>A deficiency in a vitamin will cause a lack in the functioning of an enzyme</a:t>
            </a:r>
          </a:p>
          <a:p>
            <a:r>
              <a:rPr lang="en-CA" dirty="0"/>
              <a:t>Niacin deficiency results in skin disease</a:t>
            </a:r>
          </a:p>
          <a:p>
            <a:r>
              <a:rPr lang="en-CA" dirty="0"/>
              <a:t>Riboflavin deficiency results in cracks in corner of mouth</a:t>
            </a:r>
          </a:p>
        </p:txBody>
      </p:sp>
    </p:spTree>
    <p:extLst>
      <p:ext uri="{BB962C8B-B14F-4D97-AF65-F5344CB8AC3E}">
        <p14:creationId xmlns:p14="http://schemas.microsoft.com/office/powerpoint/2010/main" val="1799651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rgbClr val="FF0000"/>
                </a:solidFill>
              </a:rPr>
              <a:t>The Lab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You will be using LIVER to see the enzymatic reaction of catalase</a:t>
            </a:r>
          </a:p>
        </p:txBody>
      </p:sp>
      <p:pic>
        <p:nvPicPr>
          <p:cNvPr id="1028" name="Picture 4" descr="Image result for beef liver and catalase">
            <a:extLst>
              <a:ext uri="{FF2B5EF4-FFF2-40B4-BE49-F238E27FC236}">
                <a16:creationId xmlns:a16="http://schemas.microsoft.com/office/drawing/2014/main" id="{013746FD-F83E-47CE-A9FE-F09EC3F501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904" y="3033741"/>
            <a:ext cx="6300192" cy="3543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7274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393</Words>
  <Application>Microsoft Office PowerPoint</Application>
  <PresentationFormat>On-screen Show (4:3)</PresentationFormat>
  <Paragraphs>91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Factors Affecting Enzymatic Speed Lab</vt:lpstr>
      <vt:lpstr>Reminder… What changes how fast an ENZYME causes a reaction?</vt:lpstr>
      <vt:lpstr>Substrate Concentration</vt:lpstr>
      <vt:lpstr>Enzyme Concentration</vt:lpstr>
      <vt:lpstr>Temperature &amp; pH</vt:lpstr>
      <vt:lpstr>Enzyme Inhibition</vt:lpstr>
      <vt:lpstr>Enzyme Cofactors</vt:lpstr>
      <vt:lpstr>Enzyme Cofactors</vt:lpstr>
      <vt:lpstr>The Lab</vt:lpstr>
      <vt:lpstr>The Lab</vt:lpstr>
      <vt:lpstr>Your Control Data</vt:lpstr>
      <vt:lpstr>Your BASELINE Data</vt:lpstr>
      <vt:lpstr>Your Independent Variables</vt:lpstr>
      <vt:lpstr>How to Stay Safe in the Lab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 Affecting Enzymatic Speed</dc:title>
  <dc:creator>sb</dc:creator>
  <cp:lastModifiedBy>Becker, Shona</cp:lastModifiedBy>
  <cp:revision>8</cp:revision>
  <dcterms:created xsi:type="dcterms:W3CDTF">2013-10-16T03:59:20Z</dcterms:created>
  <dcterms:modified xsi:type="dcterms:W3CDTF">2019-10-16T04:40:08Z</dcterms:modified>
</cp:coreProperties>
</file>