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0" r:id="rId15"/>
    <p:sldId id="269" r:id="rId16"/>
    <p:sldId id="258" r:id="rId17"/>
    <p:sldId id="271" r:id="rId18"/>
    <p:sldId id="272" r:id="rId19"/>
    <p:sldId id="276" r:id="rId20"/>
    <p:sldId id="277" r:id="rId21"/>
    <p:sldId id="273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a/url?sa=i&amp;rct=j&amp;q=&amp;esrc=s&amp;source=images&amp;cd=&amp;cad=rja&amp;uact=8&amp;ved=0ahUKEwj3pu24iofYAhWo6oMKHUFLAkEQjRwIBw&amp;url=http://blog.cambridgecoaching.com/a-comprehensive-break-down-of-nephron-functioning-into-six-easy-steps&amp;psig=AOvVaw1Kbf-NPq3lmeG3HYiRVA6A&amp;ust=151325761142357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a/url?sa=i&amp;rct=j&amp;q=&amp;esrc=s&amp;source=images&amp;cd=&amp;cad=rja&amp;uact=8&amp;ved=0ahUKEwj0n_rziYfYAhVi_4MKHeXpDC4QjRwIBw&amp;url=http://www.kidneychat.com/kidney-anatomy.html&amp;psig=AOvVaw3W6nlNNtMfD5TpVnyU0Xe2&amp;ust=151325755535700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Excretory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Biology 12</a:t>
            </a:r>
          </a:p>
        </p:txBody>
      </p:sp>
    </p:spTree>
    <p:extLst>
      <p:ext uri="{BB962C8B-B14F-4D97-AF65-F5344CB8AC3E}">
        <p14:creationId xmlns:p14="http://schemas.microsoft.com/office/powerpoint/2010/main" val="427824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865" y="0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The Nephron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4852" y="2367092"/>
            <a:ext cx="278183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/>
              <a:t>There are over 1 million nephrons in EACH kidney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859" y="1094704"/>
            <a:ext cx="3936305" cy="55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6045" y="1980726"/>
            <a:ext cx="10363826" cy="3424107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rgbClr val="0070C0"/>
                </a:solidFill>
              </a:rPr>
              <a:t>Filtration</a:t>
            </a:r>
            <a:r>
              <a:rPr lang="en-CA" sz="2800" dirty="0"/>
              <a:t> – everything across in bowman’s capsule (except RBC, WBC, and large proteins)</a:t>
            </a:r>
          </a:p>
          <a:p>
            <a:endParaRPr lang="en-CA" sz="2800" dirty="0"/>
          </a:p>
          <a:p>
            <a:r>
              <a:rPr lang="en-CA" sz="2800" dirty="0">
                <a:solidFill>
                  <a:srgbClr val="0070C0"/>
                </a:solidFill>
              </a:rPr>
              <a:t>Reabsorption </a:t>
            </a:r>
            <a:r>
              <a:rPr lang="en-CA" sz="2800" dirty="0"/>
              <a:t>– All good particles put back into blood stream</a:t>
            </a:r>
          </a:p>
          <a:p>
            <a:endParaRPr lang="en-CA" sz="2800" dirty="0"/>
          </a:p>
          <a:p>
            <a:r>
              <a:rPr lang="en-CA" sz="2800" dirty="0">
                <a:solidFill>
                  <a:srgbClr val="0070C0"/>
                </a:solidFill>
              </a:rPr>
              <a:t>Secretion</a:t>
            </a:r>
            <a:r>
              <a:rPr lang="en-CA" sz="2800" dirty="0"/>
              <a:t> – H</a:t>
            </a:r>
            <a:r>
              <a:rPr lang="en-CA" sz="2800" baseline="30000" dirty="0"/>
              <a:t>+</a:t>
            </a:r>
            <a:r>
              <a:rPr lang="en-CA" sz="2800" dirty="0"/>
              <a:t> and k</a:t>
            </a:r>
            <a:r>
              <a:rPr lang="en-CA" sz="2800" baseline="30000" dirty="0"/>
              <a:t>+</a:t>
            </a:r>
            <a:r>
              <a:rPr lang="en-CA" sz="2800" dirty="0"/>
              <a:t> removed from blood if needed</a:t>
            </a:r>
          </a:p>
        </p:txBody>
      </p:sp>
    </p:spTree>
    <p:extLst>
      <p:ext uri="{BB962C8B-B14F-4D97-AF65-F5344CB8AC3E}">
        <p14:creationId xmlns:p14="http://schemas.microsoft.com/office/powerpoint/2010/main" val="354925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50" y="0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The Process</a:t>
            </a:r>
          </a:p>
        </p:txBody>
      </p:sp>
      <p:pic>
        <p:nvPicPr>
          <p:cNvPr id="4" name="Picture 3" descr="Image result for nephron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27" y="1185190"/>
            <a:ext cx="5924907" cy="5280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03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342" y="0"/>
            <a:ext cx="10364451" cy="1596177"/>
          </a:xfrm>
        </p:spPr>
        <p:txBody>
          <a:bodyPr/>
          <a:lstStyle/>
          <a:p>
            <a:r>
              <a:rPr lang="en-US" dirty="0"/>
              <a:t>Practice Drawing A Nephron on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6066" y="1285103"/>
            <a:ext cx="10363826" cy="5004486"/>
          </a:xfrm>
        </p:spPr>
        <p:txBody>
          <a:bodyPr>
            <a:normAutofit/>
          </a:bodyPr>
          <a:lstStyle/>
          <a:p>
            <a:r>
              <a:rPr lang="en-US" dirty="0"/>
              <a:t>What is circulatory system?</a:t>
            </a:r>
          </a:p>
          <a:p>
            <a:r>
              <a:rPr lang="en-US" dirty="0"/>
              <a:t>What is excretory system?</a:t>
            </a:r>
          </a:p>
          <a:p>
            <a:r>
              <a:rPr lang="en-US" dirty="0"/>
              <a:t>Label all nephron parts</a:t>
            </a:r>
          </a:p>
          <a:p>
            <a:r>
              <a:rPr lang="en-US" dirty="0"/>
              <a:t>Draw arrows to show the movement of any molecules:</a:t>
            </a:r>
          </a:p>
          <a:p>
            <a:pPr lvl="1"/>
            <a:r>
              <a:rPr lang="en-US" dirty="0"/>
              <a:t>Glucose</a:t>
            </a:r>
          </a:p>
          <a:p>
            <a:pPr lvl="1"/>
            <a:r>
              <a:rPr lang="en-US" dirty="0"/>
              <a:t>RBC</a:t>
            </a:r>
          </a:p>
          <a:p>
            <a:pPr lvl="1"/>
            <a:r>
              <a:rPr lang="en-US" dirty="0"/>
              <a:t>Amino acids</a:t>
            </a:r>
          </a:p>
          <a:p>
            <a:pPr lvl="1"/>
            <a:r>
              <a:rPr lang="en-US" dirty="0"/>
              <a:t>Urea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/>
              <a:t>Na+   Cl-</a:t>
            </a:r>
            <a:endParaRPr lang="en-US" dirty="0"/>
          </a:p>
          <a:p>
            <a:pPr lvl="1"/>
            <a:r>
              <a:rPr lang="en-US" dirty="0"/>
              <a:t>Water, Urea, K+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2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Filtration Rates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9804634"/>
              </p:ext>
            </p:extLst>
          </p:nvPr>
        </p:nvGraphicFramePr>
        <p:xfrm>
          <a:off x="914400" y="1595438"/>
          <a:ext cx="10363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3200" dirty="0"/>
                        <a:t>Items being passed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/>
                        <a:t>Volume produced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3200" dirty="0"/>
                        <a:t>Blood passing through kidneys in 24 hours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630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3200" dirty="0"/>
                        <a:t>Filtrate produced in 24 hours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105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3200" dirty="0"/>
                        <a:t>Urine produced in 24 hours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1.5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60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52282"/>
            <a:ext cx="10363826" cy="4438917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+mj-lt"/>
              </a:rPr>
              <a:t>95% water</a:t>
            </a:r>
          </a:p>
          <a:p>
            <a:r>
              <a:rPr lang="en-CA" sz="2800" dirty="0">
                <a:latin typeface="+mj-lt"/>
              </a:rPr>
              <a:t>5% dissolved minerals, pigments, salts, hormones, urea, uric acid</a:t>
            </a:r>
          </a:p>
          <a:p>
            <a:r>
              <a:rPr lang="en-CA" sz="2800" dirty="0">
                <a:latin typeface="+mj-lt"/>
              </a:rPr>
              <a:t>Colour of urine is due to pigment (</a:t>
            </a:r>
            <a:r>
              <a:rPr lang="en-CA" sz="2800" dirty="0" err="1">
                <a:latin typeface="+mj-lt"/>
              </a:rPr>
              <a:t>urochrome</a:t>
            </a:r>
            <a:r>
              <a:rPr lang="en-CA" sz="2800" dirty="0">
                <a:latin typeface="+mj-lt"/>
              </a:rPr>
              <a:t>) which is from liver’s breakdown of RBC</a:t>
            </a:r>
          </a:p>
          <a:p>
            <a:r>
              <a:rPr lang="en-CA" sz="2800" dirty="0" err="1">
                <a:latin typeface="+mj-lt"/>
              </a:rPr>
              <a:t>Ph</a:t>
            </a:r>
            <a:r>
              <a:rPr lang="en-CA" sz="2800" dirty="0">
                <a:latin typeface="+mj-lt"/>
              </a:rPr>
              <a:t> of urine is 4.5 – 6</a:t>
            </a:r>
          </a:p>
          <a:p>
            <a:r>
              <a:rPr lang="en-CA" sz="2800" dirty="0">
                <a:latin typeface="+mj-lt"/>
              </a:rPr>
              <a:t>Average daily output is 1.5 l</a:t>
            </a:r>
          </a:p>
        </p:txBody>
      </p:sp>
    </p:spTree>
    <p:extLst>
      <p:ext uri="{BB962C8B-B14F-4D97-AF65-F5344CB8AC3E}">
        <p14:creationId xmlns:p14="http://schemas.microsoft.com/office/powerpoint/2010/main" val="62489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2782463" cy="342410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0070C0"/>
                </a:solidFill>
              </a:rPr>
              <a:t>What colour is your pee?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45" y="0"/>
            <a:ext cx="581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6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04" y="90483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Unhealthy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529" y="1839058"/>
            <a:ext cx="10363826" cy="3424107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Glucose </a:t>
            </a:r>
          </a:p>
          <a:p>
            <a:pPr lvl="1"/>
            <a:r>
              <a:rPr lang="en-CA" sz="2000" dirty="0"/>
              <a:t>If high glucose in blood, then too much glucose can stay in filtrate, instead of getting removed in </a:t>
            </a:r>
            <a:r>
              <a:rPr lang="en-CA" sz="2000" dirty="0" err="1"/>
              <a:t>pct</a:t>
            </a:r>
            <a:endParaRPr lang="en-CA" sz="2000" dirty="0"/>
          </a:p>
          <a:p>
            <a:pPr lvl="2"/>
            <a:r>
              <a:rPr lang="en-CA" sz="2000" dirty="0"/>
              <a:t>Could be diabetes</a:t>
            </a:r>
          </a:p>
          <a:p>
            <a:r>
              <a:rPr lang="en-CA" dirty="0">
                <a:solidFill>
                  <a:srgbClr val="0070C0"/>
                </a:solidFill>
              </a:rPr>
              <a:t>Albumin</a:t>
            </a:r>
          </a:p>
          <a:p>
            <a:pPr lvl="1"/>
            <a:r>
              <a:rPr lang="en-CA" sz="2000" dirty="0"/>
              <a:t>Too large to transfer into filtrate.  It present, can indicate heave metal ingestion or bacterial infection</a:t>
            </a:r>
          </a:p>
          <a:p>
            <a:r>
              <a:rPr lang="en-CA" dirty="0">
                <a:solidFill>
                  <a:srgbClr val="0070C0"/>
                </a:solidFill>
              </a:rPr>
              <a:t>RBC</a:t>
            </a:r>
          </a:p>
          <a:p>
            <a:pPr lvl="1"/>
            <a:r>
              <a:rPr lang="en-CA" sz="2000" dirty="0"/>
              <a:t>Too large to transfer into filtrate. Presence means kidney infection or bleeding sore in bladder</a:t>
            </a:r>
          </a:p>
        </p:txBody>
      </p:sp>
    </p:spTree>
    <p:extLst>
      <p:ext uri="{BB962C8B-B14F-4D97-AF65-F5344CB8AC3E}">
        <p14:creationId xmlns:p14="http://schemas.microsoft.com/office/powerpoint/2010/main" val="147463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1013" y="160582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Urinary Tract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04715" y="426720"/>
            <a:ext cx="3726716" cy="5283199"/>
          </a:xfrm>
        </p:spPr>
        <p:txBody>
          <a:bodyPr>
            <a:noAutofit/>
          </a:bodyPr>
          <a:lstStyle/>
          <a:p>
            <a:r>
              <a:rPr lang="en-CA" sz="2400" dirty="0"/>
              <a:t>Starts from E.coli getting into urethra</a:t>
            </a:r>
          </a:p>
          <a:p>
            <a:r>
              <a:rPr lang="en-CA" sz="2400" dirty="0"/>
              <a:t>Travel up to bladder</a:t>
            </a:r>
          </a:p>
          <a:p>
            <a:r>
              <a:rPr lang="en-CA" sz="2400" dirty="0"/>
              <a:t>Travel up ureters into Kidney</a:t>
            </a:r>
          </a:p>
          <a:p>
            <a:r>
              <a:rPr lang="en-CA" sz="2400" dirty="0"/>
              <a:t>Can get into blood</a:t>
            </a:r>
          </a:p>
          <a:p>
            <a:r>
              <a:rPr lang="en-CA" sz="2400" dirty="0"/>
              <a:t>Must be dealt with immediately to help prevent larger issues</a:t>
            </a:r>
          </a:p>
          <a:p>
            <a:r>
              <a:rPr lang="en-CA" sz="2400" dirty="0"/>
              <a:t>Flush out bacteria with Lots of water or cranberry juice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5E486F-2E37-42B5-B5C2-8F8DA670F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7" y="1581149"/>
            <a:ext cx="5772150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29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1013" y="160582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Kidney 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94727" y="3352936"/>
            <a:ext cx="6821509" cy="2438263"/>
          </a:xfrm>
        </p:spPr>
        <p:txBody>
          <a:bodyPr>
            <a:noAutofit/>
          </a:bodyPr>
          <a:lstStyle/>
          <a:p>
            <a:r>
              <a:rPr lang="en-CA" sz="2400" dirty="0"/>
              <a:t>Kidney stones are hard mineral deposits that accumulate in kidney</a:t>
            </a:r>
          </a:p>
          <a:p>
            <a:r>
              <a:rPr lang="en-CA" sz="2400" dirty="0"/>
              <a:t>Due to sharp crystallization it can cause lots of pain and bleeding when trying to pass through ureter and urethra</a:t>
            </a:r>
          </a:p>
          <a:p>
            <a:r>
              <a:rPr lang="en-CA" sz="2400" dirty="0"/>
              <a:t>Flood system with water to round stone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3" y="2246223"/>
            <a:ext cx="4025721" cy="271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058" y="364600"/>
            <a:ext cx="5316120" cy="2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9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4112" y="191774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Prepare your Brain for learning…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2800" b="1" dirty="0">
                <a:solidFill>
                  <a:srgbClr val="0070C0"/>
                </a:solidFill>
              </a:rPr>
              <a:t>What do you already know about the excretory system?</a:t>
            </a:r>
          </a:p>
          <a:p>
            <a:endParaRPr lang="en-CA" sz="2800" b="1" dirty="0">
              <a:solidFill>
                <a:srgbClr val="0070C0"/>
              </a:solidFill>
            </a:endParaRPr>
          </a:p>
          <a:p>
            <a:r>
              <a:rPr lang="en-CA" sz="2800" b="1" dirty="0">
                <a:solidFill>
                  <a:srgbClr val="0070C0"/>
                </a:solidFill>
              </a:rPr>
              <a:t>What do you want to know about the excretory system?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72" t="34358" r="53944" b="22804"/>
          <a:stretch/>
        </p:blipFill>
        <p:spPr>
          <a:xfrm>
            <a:off x="8942857" y="246912"/>
            <a:ext cx="2970727" cy="18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87" y="254000"/>
            <a:ext cx="7597893" cy="415639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Blunt Kidney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3352936"/>
            <a:ext cx="10859036" cy="2438263"/>
          </a:xfrm>
        </p:spPr>
        <p:txBody>
          <a:bodyPr>
            <a:noAutofit/>
          </a:bodyPr>
          <a:lstStyle/>
          <a:p>
            <a:r>
              <a:rPr lang="en-CA" sz="2400" dirty="0"/>
              <a:t>Blunt Trauma from a hit to the back</a:t>
            </a:r>
          </a:p>
          <a:p>
            <a:r>
              <a:rPr lang="en-CA" sz="2400" dirty="0"/>
              <a:t>Kidneys are well protected by back muscles and ribcage, but due to lots of small capillaries they can be damaged by a hit to back</a:t>
            </a:r>
          </a:p>
          <a:p>
            <a:r>
              <a:rPr lang="en-CA" sz="2400" dirty="0"/>
              <a:t>Symptom </a:t>
            </a:r>
            <a:r>
              <a:rPr lang="en-CA" sz="2400" dirty="0">
                <a:sym typeface="Wingdings" panose="05000000000000000000" pitchFamily="2" charset="2"/>
              </a:rPr>
              <a:t> blood in urine</a:t>
            </a:r>
          </a:p>
          <a:p>
            <a:r>
              <a:rPr lang="en-CA" sz="2400" dirty="0">
                <a:sym typeface="Wingdings" panose="05000000000000000000" pitchFamily="2" charset="2"/>
              </a:rPr>
              <a:t>Must rest and let capillaries repair</a:t>
            </a:r>
          </a:p>
          <a:p>
            <a:r>
              <a:rPr lang="en-CA" sz="2400" dirty="0">
                <a:sym typeface="Wingdings" panose="05000000000000000000" pitchFamily="2" charset="2"/>
              </a:rPr>
              <a:t>Sometimes surgery is necessary</a:t>
            </a:r>
            <a:endParaRPr lang="en-CA" sz="24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145FA65-5416-478C-89F1-E95606FDD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00" y="254000"/>
            <a:ext cx="4206519" cy="280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0642DEB-5BB7-4112-81CF-A2AD653D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68" y="669639"/>
            <a:ext cx="3816092" cy="2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6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9121" y="373819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Kidney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023387" cy="3424107"/>
          </a:xfrm>
        </p:spPr>
        <p:txBody>
          <a:bodyPr/>
          <a:lstStyle/>
          <a:p>
            <a:r>
              <a:rPr lang="en-CA" dirty="0"/>
              <a:t>10 most common cancers over the age of 65</a:t>
            </a:r>
          </a:p>
          <a:p>
            <a:endParaRPr lang="en-CA" dirty="0"/>
          </a:p>
          <a:p>
            <a:r>
              <a:rPr lang="en-CA" dirty="0"/>
              <a:t>Renal carcinoma cause malfunctioning of kidney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28" y="1171907"/>
            <a:ext cx="4871403" cy="48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0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B696-0658-4B18-8C3F-BD0400F8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Homework Tonight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26C61-4B5A-4163-AAE4-3BF3C16280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6" y="2367092"/>
            <a:ext cx="7658100" cy="3424107"/>
          </a:xfrm>
        </p:spPr>
        <p:txBody>
          <a:bodyPr>
            <a:noAutofit/>
          </a:bodyPr>
          <a:lstStyle/>
          <a:p>
            <a:r>
              <a:rPr lang="en-US" sz="2800" b="1" dirty="0"/>
              <a:t>Your Holistic Medicine Poster is due tomorrow</a:t>
            </a:r>
          </a:p>
          <a:p>
            <a:r>
              <a:rPr lang="en-US" sz="2800" b="1" dirty="0"/>
              <a:t>Big question</a:t>
            </a:r>
          </a:p>
          <a:p>
            <a:r>
              <a:rPr lang="en-US" sz="2800" b="1" dirty="0"/>
              <a:t>6 supporting questions with answers</a:t>
            </a:r>
          </a:p>
          <a:p>
            <a:r>
              <a:rPr lang="en-US" sz="2800" b="1" dirty="0"/>
              <a:t>3 diagrams that will help me understand your topic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D2BC6FB-C196-4B87-B493-CA0D5CD84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5"/>
          <a:stretch/>
        </p:blipFill>
        <p:spPr bwMode="auto">
          <a:xfrm>
            <a:off x="8109499" y="2448560"/>
            <a:ext cx="3901525" cy="366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4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62" y="251466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Purpose of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One way to rid the body of waste</a:t>
            </a:r>
          </a:p>
          <a:p>
            <a:r>
              <a:rPr lang="en-CA" sz="3200" dirty="0"/>
              <a:t>Feces  </a:t>
            </a:r>
            <a:r>
              <a:rPr lang="en-CA" sz="3200" dirty="0">
                <a:sym typeface="Wingdings" panose="05000000000000000000" pitchFamily="2" charset="2"/>
              </a:rPr>
              <a:t> digestive system</a:t>
            </a:r>
          </a:p>
          <a:p>
            <a:r>
              <a:rPr lang="en-CA" sz="3200" dirty="0">
                <a:sym typeface="Wingdings" panose="05000000000000000000" pitchFamily="2" charset="2"/>
              </a:rPr>
              <a:t>CO</a:t>
            </a:r>
            <a:r>
              <a:rPr lang="en-CA" sz="3200" baseline="-25000" dirty="0">
                <a:sym typeface="Wingdings" panose="05000000000000000000" pitchFamily="2" charset="2"/>
              </a:rPr>
              <a:t>2</a:t>
            </a:r>
            <a:r>
              <a:rPr lang="en-CA" sz="3200" dirty="0">
                <a:sym typeface="Wingdings" panose="05000000000000000000" pitchFamily="2" charset="2"/>
              </a:rPr>
              <a:t>  Respiratory system</a:t>
            </a:r>
          </a:p>
          <a:p>
            <a:r>
              <a:rPr lang="en-CA" sz="3200" dirty="0">
                <a:sym typeface="Wingdings" panose="05000000000000000000" pitchFamily="2" charset="2"/>
              </a:rPr>
              <a:t>Urine  Excretory system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49" t="22521" r="62078" b="9277"/>
          <a:stretch/>
        </p:blipFill>
        <p:spPr>
          <a:xfrm>
            <a:off x="8809149" y="1635617"/>
            <a:ext cx="2910625" cy="46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8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Parts of the Excretory system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0736" t="30501" r="58975" b="17101"/>
          <a:stretch/>
        </p:blipFill>
        <p:spPr bwMode="auto">
          <a:xfrm>
            <a:off x="3781881" y="1954839"/>
            <a:ext cx="4331809" cy="4330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599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44" y="0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Human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6248" y="2367092"/>
            <a:ext cx="5881352" cy="3424107"/>
          </a:xfrm>
        </p:spPr>
        <p:txBody>
          <a:bodyPr/>
          <a:lstStyle/>
          <a:p>
            <a:r>
              <a:rPr lang="en-CA" sz="2400" b="1" dirty="0"/>
              <a:t>Located behind the peritoneal lining of the abdomen</a:t>
            </a:r>
          </a:p>
          <a:p>
            <a:r>
              <a:rPr lang="en-CA" sz="2400" b="1" dirty="0"/>
              <a:t>Not part of abdominal cavity</a:t>
            </a:r>
          </a:p>
          <a:p>
            <a:r>
              <a:rPr lang="en-CA" sz="2400" b="1" dirty="0"/>
              <a:t>This is why we feel kidneys in our backs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1" t="19328" r="51303" b="16228"/>
          <a:stretch/>
        </p:blipFill>
        <p:spPr>
          <a:xfrm>
            <a:off x="810744" y="3339519"/>
            <a:ext cx="3867097" cy="3106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65" t="29286" r="50669" b="25058"/>
          <a:stretch/>
        </p:blipFill>
        <p:spPr>
          <a:xfrm>
            <a:off x="390346" y="842730"/>
            <a:ext cx="3936955" cy="22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9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Interior of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740051" cy="3424107"/>
          </a:xfrm>
        </p:spPr>
        <p:txBody>
          <a:bodyPr>
            <a:normAutofit/>
          </a:bodyPr>
          <a:lstStyle/>
          <a:p>
            <a:r>
              <a:rPr lang="en-CA" sz="2400" b="1" dirty="0"/>
              <a:t>The filtering happens in nephron which is in cortex and medulla</a:t>
            </a:r>
          </a:p>
          <a:p>
            <a:endParaRPr lang="en-CA" sz="2400" b="1" dirty="0"/>
          </a:p>
          <a:p>
            <a:r>
              <a:rPr lang="en-CA" sz="2400" b="1" dirty="0"/>
              <a:t>Collecting ducts drain into minor calyx </a:t>
            </a:r>
            <a:r>
              <a:rPr lang="en-CA" sz="2400" b="1" dirty="0">
                <a:sym typeface="Wingdings" panose="05000000000000000000" pitchFamily="2" charset="2"/>
              </a:rPr>
              <a:t> </a:t>
            </a:r>
            <a:r>
              <a:rPr lang="en-CA" sz="2400" b="1" dirty="0"/>
              <a:t>major calyx </a:t>
            </a:r>
            <a:r>
              <a:rPr lang="en-CA" sz="2400" b="1" dirty="0">
                <a:sym typeface="Wingdings" panose="05000000000000000000" pitchFamily="2" charset="2"/>
              </a:rPr>
              <a:t> renal pelvis  ureter</a:t>
            </a:r>
            <a:endParaRPr lang="en-CA" sz="2400" b="1" dirty="0"/>
          </a:p>
        </p:txBody>
      </p:sp>
      <p:pic>
        <p:nvPicPr>
          <p:cNvPr id="4" name="Picture 3" descr="Image result for kidney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70" y="2214694"/>
            <a:ext cx="5754294" cy="3936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03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4123" y="770915"/>
            <a:ext cx="10364451" cy="159617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Liver production of urea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188656" cy="3424107"/>
          </a:xfrm>
        </p:spPr>
        <p:txBody>
          <a:bodyPr/>
          <a:lstStyle/>
          <a:p>
            <a:r>
              <a:rPr lang="en-CA" dirty="0"/>
              <a:t>When proteins are broken down in digestion it produces ammonia (toxic)</a:t>
            </a:r>
          </a:p>
          <a:p>
            <a:r>
              <a:rPr lang="en-CA" dirty="0"/>
              <a:t>Liver changes this to urea</a:t>
            </a:r>
          </a:p>
          <a:p>
            <a:r>
              <a:rPr lang="en-CA" dirty="0"/>
              <a:t>Urea goes into blood stream</a:t>
            </a:r>
          </a:p>
          <a:p>
            <a:r>
              <a:rPr lang="en-CA" dirty="0"/>
              <a:t>Removed into kidney filtration</a:t>
            </a:r>
          </a:p>
          <a:p>
            <a:r>
              <a:rPr lang="en-CA" dirty="0"/>
              <a:t>Goes into urine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430" y="1248379"/>
            <a:ext cx="48387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6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Functions of the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0913" y="2070877"/>
            <a:ext cx="8293994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>
                <a:solidFill>
                  <a:srgbClr val="0070C0"/>
                </a:solidFill>
              </a:rPr>
              <a:t>1</a:t>
            </a:r>
            <a:r>
              <a:rPr lang="en-CA" sz="2400" b="1" dirty="0">
                <a:solidFill>
                  <a:srgbClr val="0070C0"/>
                </a:solidFill>
              </a:rPr>
              <a:t>.  excretion of metabolic waste</a:t>
            </a:r>
          </a:p>
          <a:p>
            <a:pPr lvl="1"/>
            <a:r>
              <a:rPr lang="en-CA" sz="2400" b="1" dirty="0"/>
              <a:t>Urea from amino acid breakdown</a:t>
            </a:r>
          </a:p>
          <a:p>
            <a:pPr lvl="1"/>
            <a:r>
              <a:rPr lang="en-CA" sz="2400" b="1" dirty="0"/>
              <a:t>Uric acid from nucleotide breakdown</a:t>
            </a:r>
          </a:p>
          <a:p>
            <a:pPr lvl="1"/>
            <a:endParaRPr lang="en-CA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</a:rPr>
              <a:t>2. Water-Salt Balance</a:t>
            </a:r>
          </a:p>
          <a:p>
            <a:pPr lvl="1"/>
            <a:r>
              <a:rPr lang="en-CA" sz="2400" b="1" dirty="0"/>
              <a:t>Salts and water removed in the loop of </a:t>
            </a:r>
            <a:r>
              <a:rPr lang="en-CA" sz="2400" b="1" dirty="0" err="1"/>
              <a:t>henle</a:t>
            </a:r>
            <a:r>
              <a:rPr lang="en-CA" sz="2400" b="1" dirty="0"/>
              <a:t> of nephron</a:t>
            </a:r>
          </a:p>
          <a:p>
            <a:pPr lvl="1"/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70" y="1705406"/>
            <a:ext cx="2588922" cy="49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8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Functions of the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0913" y="2070877"/>
            <a:ext cx="8293994" cy="42912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</a:rPr>
              <a:t>3. Acid Base Balance</a:t>
            </a:r>
          </a:p>
          <a:p>
            <a:pPr lvl="1"/>
            <a:r>
              <a:rPr lang="en-CA" sz="2400" b="1" dirty="0"/>
              <a:t>Hydrogen ion balance from blood stream</a:t>
            </a:r>
          </a:p>
          <a:p>
            <a:pPr lvl="1"/>
            <a:r>
              <a:rPr lang="en-CA" sz="2400" b="1" dirty="0"/>
              <a:t>Part of secretion in distal convoluted tubule</a:t>
            </a:r>
          </a:p>
          <a:p>
            <a:pPr lvl="1"/>
            <a:endParaRPr lang="en-CA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</a:rPr>
              <a:t>4. Secretion of hormones</a:t>
            </a:r>
          </a:p>
          <a:p>
            <a:pPr lvl="1"/>
            <a:r>
              <a:rPr lang="en-CA" sz="2400" b="1" dirty="0" err="1"/>
              <a:t>Erythropoetin</a:t>
            </a:r>
            <a:r>
              <a:rPr lang="en-CA" sz="2400" b="1" dirty="0"/>
              <a:t> – hormone to cause production of more RBC</a:t>
            </a:r>
          </a:p>
          <a:p>
            <a:pPr lvl="1"/>
            <a:r>
              <a:rPr lang="en-CA" sz="2400" b="1" dirty="0"/>
              <a:t>Vitamin D activation (promotes calcium reabsorption)</a:t>
            </a:r>
          </a:p>
          <a:p>
            <a:pPr lvl="1"/>
            <a:r>
              <a:rPr lang="en-CA" sz="2400" b="1" dirty="0"/>
              <a:t>Renin – leads to aldosterone</a:t>
            </a:r>
          </a:p>
          <a:p>
            <a:pPr lvl="1"/>
            <a:r>
              <a:rPr lang="en-CA" sz="2400" b="1" dirty="0"/>
              <a:t>ADH – reabsorption of water</a:t>
            </a:r>
          </a:p>
          <a:p>
            <a:pPr lvl="1"/>
            <a:r>
              <a:rPr lang="en-CA" sz="2400" b="1" dirty="0"/>
              <a:t>Blood pressure homeostasis</a:t>
            </a:r>
          </a:p>
          <a:p>
            <a:pPr lvl="1"/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70" y="1705406"/>
            <a:ext cx="2588922" cy="49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2565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107</TotalTime>
  <Words>662</Words>
  <Application>Microsoft Office PowerPoint</Application>
  <PresentationFormat>Widescreen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Droplet</vt:lpstr>
      <vt:lpstr>Excretory System</vt:lpstr>
      <vt:lpstr>Prepare your Brain for learning…</vt:lpstr>
      <vt:lpstr>Purpose of excretory system</vt:lpstr>
      <vt:lpstr>Parts of the Excretory system</vt:lpstr>
      <vt:lpstr>Human Kidney</vt:lpstr>
      <vt:lpstr>Interior of Kidney</vt:lpstr>
      <vt:lpstr>Liver production of urea</vt:lpstr>
      <vt:lpstr>Functions of the kidney</vt:lpstr>
      <vt:lpstr>Functions of the kidney</vt:lpstr>
      <vt:lpstr>The Nephron</vt:lpstr>
      <vt:lpstr>The Process</vt:lpstr>
      <vt:lpstr>The Process</vt:lpstr>
      <vt:lpstr>Practice Drawing A Nephron on Windows</vt:lpstr>
      <vt:lpstr>Filtration Rates</vt:lpstr>
      <vt:lpstr>Urine</vt:lpstr>
      <vt:lpstr>PowerPoint Presentation</vt:lpstr>
      <vt:lpstr>Unhealthy Urine</vt:lpstr>
      <vt:lpstr>Urinary Tract Infection</vt:lpstr>
      <vt:lpstr>Kidney Stones</vt:lpstr>
      <vt:lpstr>Blunt Kidney Trauma</vt:lpstr>
      <vt:lpstr>Kidney Cancer</vt:lpstr>
      <vt:lpstr>Homework Tonight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Excretory System</dc:title>
  <dc:creator>Shona</dc:creator>
  <cp:lastModifiedBy>Becker, Shona</cp:lastModifiedBy>
  <cp:revision>14</cp:revision>
  <dcterms:created xsi:type="dcterms:W3CDTF">2017-12-13T13:10:07Z</dcterms:created>
  <dcterms:modified xsi:type="dcterms:W3CDTF">2021-01-12T17:17:30Z</dcterms:modified>
</cp:coreProperties>
</file>