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85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796F35-41C3-4F92-A908-02EDFB2F5AE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D33D-39A2-4459-B7CD-82FA44B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1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Enzymes of Digestion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447211"/>
              </p:ext>
            </p:extLst>
          </p:nvPr>
        </p:nvGraphicFramePr>
        <p:xfrm>
          <a:off x="269635" y="950669"/>
          <a:ext cx="1076177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479"/>
                <a:gridCol w="1397963"/>
                <a:gridCol w="668215"/>
                <a:gridCol w="1641231"/>
                <a:gridCol w="1781908"/>
                <a:gridCol w="1805354"/>
                <a:gridCol w="17936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Macromolecule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Enzyme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Optimal</a:t>
                      </a:r>
                      <a:r>
                        <a:rPr lang="en-US" sz="1100" baseline="0" dirty="0" smtClean="0"/>
                        <a:t> pH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Made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Acts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Reactant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Carbohydrate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Salivary</a:t>
                      </a:r>
                      <a:r>
                        <a:rPr lang="en-US" sz="1200" baseline="0" dirty="0" smtClean="0"/>
                        <a:t> Amylase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Parotid Salivary Gland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Mouth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Smaller polysaccharide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Pancreatic</a:t>
                      </a:r>
                      <a:r>
                        <a:rPr lang="en-US" sz="1200" baseline="0" dirty="0" smtClean="0"/>
                        <a:t> Amylase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Pancreas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Smaller polysaccharide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Disaccharide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Sucrase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Duodenum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Sucrose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Glucose</a:t>
                      </a:r>
                      <a:r>
                        <a:rPr lang="en-US" sz="1200" baseline="0" dirty="0" smtClean="0"/>
                        <a:t> + fructose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Maltase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Maltose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Glucose</a:t>
                      </a:r>
                      <a:r>
                        <a:rPr lang="en-US" sz="1200" baseline="0" dirty="0" smtClean="0"/>
                        <a:t> + glucose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Lactase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Lactose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Glucose</a:t>
                      </a:r>
                      <a:r>
                        <a:rPr lang="en-US" sz="1200" baseline="0" dirty="0" smtClean="0"/>
                        <a:t> + galactose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Pancreas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Emulsified Lipids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Fatty Acids +</a:t>
                      </a:r>
                      <a:r>
                        <a:rPr lang="en-US" sz="1200" baseline="0" dirty="0" smtClean="0"/>
                        <a:t> glycerol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Nucleic Acids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Nucleases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Pancreas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DNA + RNA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nucleotides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Protein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Pepsin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Stomach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Stomach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Denatured polypeptide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Smaller polypeptide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Trypsin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Pancreas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Smaller polypeptide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dipeptide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Peptidases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Duodenum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dipeptide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Amino Acid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7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digestive enzyme?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809"/>
          <a:stretch/>
        </p:blipFill>
        <p:spPr>
          <a:xfrm>
            <a:off x="1001712" y="1568620"/>
            <a:ext cx="9881001" cy="48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digestive enzyme?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hat makes digestive enz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7" y="1152983"/>
            <a:ext cx="9330170" cy="55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digestive enzyme?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hat makes digestive enz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39" y="1343164"/>
            <a:ext cx="6069734" cy="53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58" y="1360191"/>
            <a:ext cx="11439669" cy="49390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Salivary Amylase </a:t>
            </a:r>
            <a:r>
              <a:rPr lang="en-US" sz="2800" dirty="0" smtClean="0"/>
              <a:t>– from parotid salivary amylase (pH 6.5)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Pancreatic amylase </a:t>
            </a:r>
            <a:r>
              <a:rPr lang="en-US" sz="2800" dirty="0" smtClean="0"/>
              <a:t>– from pancreatic juices (pH 8)</a:t>
            </a: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Sucrase</a:t>
            </a:r>
            <a:r>
              <a:rPr lang="en-US" sz="2800" b="1" dirty="0" smtClean="0">
                <a:solidFill>
                  <a:srgbClr val="FFFF00"/>
                </a:solidFill>
              </a:rPr>
              <a:t>, maltase, lactase </a:t>
            </a:r>
            <a:r>
              <a:rPr lang="en-US" sz="2800" dirty="0" smtClean="0"/>
              <a:t>– from duodenum (pH 8)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327400"/>
            <a:ext cx="106394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747596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Pepsinogen (inactive enzymes released by stomach cells) + </a:t>
            </a:r>
            <a:r>
              <a:rPr lang="en-US" sz="2800" b="1" dirty="0" err="1" smtClean="0"/>
              <a:t>HCl</a:t>
            </a:r>
            <a:r>
              <a:rPr lang="en-US" sz="2800" b="1" dirty="0" smtClean="0"/>
              <a:t> produces </a:t>
            </a:r>
            <a:r>
              <a:rPr lang="en-US" sz="2800" b="1" dirty="0" smtClean="0">
                <a:solidFill>
                  <a:srgbClr val="FFFF00"/>
                </a:solidFill>
              </a:rPr>
              <a:t>pepsin</a:t>
            </a:r>
            <a:r>
              <a:rPr lang="en-US" sz="2800" b="1" dirty="0" smtClean="0"/>
              <a:t> (pH 2)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FF00"/>
                </a:solidFill>
              </a:rPr>
              <a:t>Trypsin</a:t>
            </a:r>
            <a:r>
              <a:rPr lang="en-US" sz="2800" b="1" dirty="0" smtClean="0"/>
              <a:t> released by pancreas (pH 8)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FF00"/>
                </a:solidFill>
              </a:rPr>
              <a:t>Peptidases </a:t>
            </a:r>
            <a:r>
              <a:rPr lang="en-US" sz="2800" b="1" dirty="0" smtClean="0"/>
              <a:t>released in duodenum (pH 8)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4" t="10080" r="1"/>
          <a:stretch/>
        </p:blipFill>
        <p:spPr>
          <a:xfrm>
            <a:off x="7850908" y="452718"/>
            <a:ext cx="4024365" cy="47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69" y="1329104"/>
            <a:ext cx="7716716" cy="52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0" y="2907323"/>
            <a:ext cx="11289323" cy="334107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Bile is made in liver and stored in gall bladder</a:t>
            </a:r>
          </a:p>
          <a:p>
            <a:r>
              <a:rPr lang="en-US" sz="2800" b="1" dirty="0" smtClean="0"/>
              <a:t>Bile is not an enzyme, it is an </a:t>
            </a:r>
            <a:r>
              <a:rPr lang="en-US" sz="2800" b="1" dirty="0" smtClean="0">
                <a:solidFill>
                  <a:srgbClr val="FF0000"/>
                </a:solidFill>
              </a:rPr>
              <a:t>emulsifier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LIPASE</a:t>
            </a:r>
            <a:r>
              <a:rPr lang="en-US" sz="2800" b="1" dirty="0" smtClean="0"/>
              <a:t> is an enzyme made and released by pancreas</a:t>
            </a:r>
          </a:p>
          <a:p>
            <a:pPr lvl="1"/>
            <a:r>
              <a:rPr lang="en-US" sz="2800" b="1" dirty="0" smtClean="0"/>
              <a:t>Once bile has made fat molecules smaller, lipase breaks down to fatty acids and glycerol</a:t>
            </a:r>
          </a:p>
          <a:p>
            <a:r>
              <a:rPr lang="en-US" sz="2800" b="1" dirty="0" smtClean="0"/>
              <a:t>Monomers go into </a:t>
            </a:r>
            <a:r>
              <a:rPr lang="en-US" sz="2800" b="1" dirty="0" smtClean="0">
                <a:solidFill>
                  <a:srgbClr val="7030A0"/>
                </a:solidFill>
              </a:rPr>
              <a:t>LACTEALS</a:t>
            </a:r>
            <a:r>
              <a:rPr lang="en-US" sz="2800" b="1" dirty="0" smtClean="0"/>
              <a:t> of the jejunum villi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29572"/>
          <a:stretch/>
        </p:blipFill>
        <p:spPr bwMode="auto">
          <a:xfrm>
            <a:off x="5525965" y="234462"/>
            <a:ext cx="6337788" cy="25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Nucleic Acid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2052918"/>
            <a:ext cx="7174523" cy="41954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Nuclease</a:t>
            </a:r>
            <a:r>
              <a:rPr lang="en-US" sz="3200" b="1" dirty="0" smtClean="0"/>
              <a:t> is made in the pancreas and acts in the duodenum</a:t>
            </a:r>
          </a:p>
          <a:p>
            <a:r>
              <a:rPr lang="en-US" sz="3200" b="1" dirty="0" smtClean="0"/>
              <a:t>Rips apart the phosphate bond in DNA and RNA from the food we eat</a:t>
            </a:r>
          </a:p>
          <a:p>
            <a:r>
              <a:rPr lang="en-US" sz="3200" b="1" dirty="0" smtClean="0"/>
              <a:t>Monomers are transferred into blood stream in jejunum villi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9" b="12802"/>
          <a:stretch/>
        </p:blipFill>
        <p:spPr bwMode="auto">
          <a:xfrm>
            <a:off x="7748954" y="335940"/>
            <a:ext cx="3786554" cy="565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284</Words>
  <Application>Microsoft Office PowerPoint</Application>
  <PresentationFormat>Custom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Enzymes of Digestion</vt:lpstr>
      <vt:lpstr>What is a digestive enzyme?</vt:lpstr>
      <vt:lpstr>What is a digestive enzyme?</vt:lpstr>
      <vt:lpstr>What is a digestive enzyme?</vt:lpstr>
      <vt:lpstr>Carbohydrate Enzymes</vt:lpstr>
      <vt:lpstr>Protein Enzymes</vt:lpstr>
      <vt:lpstr>Lipid Enzymes</vt:lpstr>
      <vt:lpstr>Lipid Enzymes</vt:lpstr>
      <vt:lpstr>Nucleic Acid Enzymes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of Digestion</dc:title>
  <dc:creator>Becker, Shona</dc:creator>
  <cp:lastModifiedBy>Becker, Shona</cp:lastModifiedBy>
  <cp:revision>11</cp:revision>
  <dcterms:created xsi:type="dcterms:W3CDTF">2018-10-29T13:31:21Z</dcterms:created>
  <dcterms:modified xsi:type="dcterms:W3CDTF">2018-10-30T18:32:45Z</dcterms:modified>
</cp:coreProperties>
</file>