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1" r:id="rId3"/>
    <p:sldId id="282" r:id="rId4"/>
    <p:sldId id="283" r:id="rId5"/>
    <p:sldId id="257" r:id="rId6"/>
    <p:sldId id="258" r:id="rId7"/>
    <p:sldId id="263" r:id="rId8"/>
    <p:sldId id="259" r:id="rId9"/>
    <p:sldId id="261" r:id="rId10"/>
    <p:sldId id="262" r:id="rId11"/>
    <p:sldId id="260" r:id="rId12"/>
    <p:sldId id="266" r:id="rId13"/>
    <p:sldId id="265" r:id="rId14"/>
    <p:sldId id="264" r:id="rId15"/>
    <p:sldId id="267" r:id="rId16"/>
    <p:sldId id="268" r:id="rId17"/>
    <p:sldId id="269" r:id="rId18"/>
    <p:sldId id="270" r:id="rId19"/>
    <p:sldId id="280" r:id="rId20"/>
    <p:sldId id="286" r:id="rId21"/>
    <p:sldId id="284" r:id="rId22"/>
    <p:sldId id="285" r:id="rId23"/>
    <p:sldId id="288" r:id="rId24"/>
    <p:sldId id="287" r:id="rId25"/>
    <p:sldId id="28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78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GcIp4YEKrc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z="7200" dirty="0"/>
              <a:t>Ecosystems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b="1" dirty="0">
                <a:solidFill>
                  <a:srgbClr val="FF0000"/>
                </a:solidFill>
              </a:rPr>
              <a:t>Environmental Sciences 11/12</a:t>
            </a:r>
          </a:p>
        </p:txBody>
      </p:sp>
    </p:spTree>
    <p:extLst>
      <p:ext uri="{BB962C8B-B14F-4D97-AF65-F5344CB8AC3E}">
        <p14:creationId xmlns:p14="http://schemas.microsoft.com/office/powerpoint/2010/main" val="4251537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21698"/>
            <a:ext cx="8596668" cy="1320800"/>
          </a:xfrm>
        </p:spPr>
        <p:txBody>
          <a:bodyPr/>
          <a:lstStyle/>
          <a:p>
            <a:r>
              <a:rPr lang="en-CA" dirty="0"/>
              <a:t>Ecological Niche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243" y="1343171"/>
            <a:ext cx="5293975" cy="3880773"/>
          </a:xfrm>
        </p:spPr>
        <p:txBody>
          <a:bodyPr>
            <a:noAutofit/>
          </a:bodyPr>
          <a:lstStyle/>
          <a:p>
            <a:r>
              <a:rPr lang="en-CA" sz="3200" dirty="0"/>
              <a:t>The </a:t>
            </a:r>
            <a:r>
              <a:rPr lang="en-CA" sz="3200" b="1" dirty="0">
                <a:solidFill>
                  <a:srgbClr val="7030A0"/>
                </a:solidFill>
              </a:rPr>
              <a:t>role</a:t>
            </a:r>
            <a:r>
              <a:rPr lang="en-CA" sz="3200" dirty="0"/>
              <a:t> of the organism in it’s environment</a:t>
            </a:r>
          </a:p>
          <a:p>
            <a:r>
              <a:rPr lang="en-CA" sz="3200" dirty="0"/>
              <a:t>Habitat</a:t>
            </a:r>
          </a:p>
          <a:p>
            <a:r>
              <a:rPr lang="en-CA" sz="3200" dirty="0"/>
              <a:t>When it is active</a:t>
            </a:r>
          </a:p>
          <a:p>
            <a:r>
              <a:rPr lang="en-CA" sz="3200" dirty="0"/>
              <a:t>What it uses for resources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4431" t="13693" b="4353"/>
          <a:stretch/>
        </p:blipFill>
        <p:spPr>
          <a:xfrm>
            <a:off x="7051964" y="1106789"/>
            <a:ext cx="4777030" cy="528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39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Ecosystem Biodiversity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560" y="1372798"/>
            <a:ext cx="8596668" cy="3880773"/>
          </a:xfrm>
        </p:spPr>
        <p:txBody>
          <a:bodyPr>
            <a:normAutofit/>
          </a:bodyPr>
          <a:lstStyle/>
          <a:p>
            <a:r>
              <a:rPr lang="en-CA" sz="2800" b="1" dirty="0">
                <a:solidFill>
                  <a:schemeClr val="accent5"/>
                </a:solidFill>
              </a:rPr>
              <a:t>Genetic diversity </a:t>
            </a:r>
            <a:r>
              <a:rPr lang="en-CA" sz="2800" dirty="0"/>
              <a:t>allow for ecosystem stability</a:t>
            </a:r>
          </a:p>
          <a:p>
            <a:endParaRPr lang="en-CA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079" y="2159390"/>
            <a:ext cx="5702105" cy="427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397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Ecosystem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860" y="1555678"/>
            <a:ext cx="5484315" cy="3880773"/>
          </a:xfrm>
        </p:spPr>
        <p:txBody>
          <a:bodyPr>
            <a:normAutofit/>
          </a:bodyPr>
          <a:lstStyle/>
          <a:p>
            <a:r>
              <a:rPr lang="en-CA" sz="2800" b="1" dirty="0">
                <a:solidFill>
                  <a:srgbClr val="FF0000"/>
                </a:solidFill>
              </a:rPr>
              <a:t>Predator</a:t>
            </a:r>
            <a:r>
              <a:rPr lang="en-CA" sz="2800" b="1" dirty="0"/>
              <a:t> – an organism that actively preys or hunts other organisms in the ecosystem</a:t>
            </a:r>
          </a:p>
          <a:p>
            <a:endParaRPr lang="en-CA" sz="2800" b="1" dirty="0"/>
          </a:p>
          <a:p>
            <a:r>
              <a:rPr lang="en-CA" sz="2800" b="1" dirty="0">
                <a:solidFill>
                  <a:srgbClr val="FF0000"/>
                </a:solidFill>
              </a:rPr>
              <a:t>Prey</a:t>
            </a:r>
            <a:r>
              <a:rPr lang="en-CA" sz="2800" b="1" dirty="0"/>
              <a:t> – the organism that is hunted or eaten by another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597" y="1454929"/>
            <a:ext cx="4925594" cy="398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280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Keystone Species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860" y="1527543"/>
            <a:ext cx="10590888" cy="3880773"/>
          </a:xfrm>
        </p:spPr>
        <p:txBody>
          <a:bodyPr>
            <a:normAutofit/>
          </a:bodyPr>
          <a:lstStyle/>
          <a:p>
            <a:r>
              <a:rPr lang="en-CA" sz="2800" dirty="0"/>
              <a:t>A </a:t>
            </a:r>
            <a:r>
              <a:rPr lang="en-CA" sz="2800" dirty="0">
                <a:solidFill>
                  <a:srgbClr val="FF0000"/>
                </a:solidFill>
              </a:rPr>
              <a:t>keystone species</a:t>
            </a:r>
            <a:r>
              <a:rPr lang="en-CA" sz="2800" dirty="0"/>
              <a:t> is a plant or animal that plays a unique and crucial role in the way an ecosystem functions. </a:t>
            </a:r>
          </a:p>
          <a:p>
            <a:endParaRPr lang="en-CA" sz="2800" dirty="0"/>
          </a:p>
          <a:p>
            <a:r>
              <a:rPr lang="en-CA" sz="2800" dirty="0"/>
              <a:t>Without keystone species, the ecosystem would be dramatically different or cease to exist altogether.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132" y="4371151"/>
            <a:ext cx="3026470" cy="2268800"/>
          </a:xfrm>
          <a:prstGeom prst="rect">
            <a:avLst/>
          </a:prstGeom>
        </p:spPr>
      </p:pic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798" y="4371151"/>
            <a:ext cx="3025067" cy="22688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436098" y="4889734"/>
            <a:ext cx="2419644" cy="103276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645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888" y="452437"/>
            <a:ext cx="11126220" cy="55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04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Trophic Cascade</a:t>
            </a:r>
          </a:p>
        </p:txBody>
      </p:sp>
      <p:sp>
        <p:nvSpPr>
          <p:cNvPr id="4" name="Rectangle 3"/>
          <p:cNvSpPr/>
          <p:nvPr/>
        </p:nvSpPr>
        <p:spPr>
          <a:xfrm>
            <a:off x="677333" y="1522717"/>
            <a:ext cx="622990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powerful indirect interactions that can control entire ecosystems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when predators in a food web </a:t>
            </a:r>
            <a:r>
              <a:rPr lang="en-CA" sz="2400" dirty="0">
                <a:solidFill>
                  <a:srgbClr val="FF0000"/>
                </a:solidFill>
              </a:rPr>
              <a:t>suppress the abundance </a:t>
            </a:r>
            <a:r>
              <a:rPr lang="en-CA" sz="2400" dirty="0"/>
              <a:t>of their prey, it allows the next trophic level to thrive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the </a:t>
            </a:r>
            <a:r>
              <a:rPr lang="en-CA" sz="2400" dirty="0">
                <a:solidFill>
                  <a:srgbClr val="FF0000"/>
                </a:solidFill>
              </a:rPr>
              <a:t>addition or removal of top predators</a:t>
            </a:r>
            <a:r>
              <a:rPr lang="en-CA" sz="2400" dirty="0"/>
              <a:t> causes changes in the populations of predator and prey through a food chain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7236" y="2100776"/>
            <a:ext cx="4867871" cy="255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801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257517"/>
            <a:ext cx="9900725" cy="660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65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Carrying Capacity (K)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048" y="1527542"/>
            <a:ext cx="5779737" cy="3880773"/>
          </a:xfrm>
        </p:spPr>
        <p:txBody>
          <a:bodyPr>
            <a:noAutofit/>
          </a:bodyPr>
          <a:lstStyle/>
          <a:p>
            <a:r>
              <a:rPr lang="en-CA" sz="2800" dirty="0"/>
              <a:t>Populations will have a </a:t>
            </a:r>
            <a:r>
              <a:rPr lang="en-CA" sz="2800" dirty="0">
                <a:solidFill>
                  <a:srgbClr val="FF0000"/>
                </a:solidFill>
              </a:rPr>
              <a:t>carrying capacity</a:t>
            </a:r>
          </a:p>
          <a:p>
            <a:pPr lvl="1"/>
            <a:r>
              <a:rPr lang="en-CA" sz="2800" dirty="0"/>
              <a:t>Max number of organisms the community can handle</a:t>
            </a:r>
          </a:p>
          <a:p>
            <a:pPr lvl="1"/>
            <a:r>
              <a:rPr lang="en-CA" sz="2800" dirty="0"/>
              <a:t>There will be increased deaths as you approach “K” </a:t>
            </a:r>
          </a:p>
          <a:p>
            <a:r>
              <a:rPr lang="en-CA" sz="2800" dirty="0"/>
              <a:t>Due to </a:t>
            </a:r>
            <a:r>
              <a:rPr lang="en-CA" sz="2800" dirty="0">
                <a:solidFill>
                  <a:srgbClr val="FF0000"/>
                </a:solidFill>
              </a:rPr>
              <a:t>density dependent limiting factors</a:t>
            </a:r>
          </a:p>
          <a:p>
            <a:pPr lvl="1"/>
            <a:r>
              <a:rPr lang="en-CA" sz="2800" dirty="0"/>
              <a:t>restrictions on food, shelter, disease</a:t>
            </a:r>
          </a:p>
        </p:txBody>
      </p:sp>
      <p:pic>
        <p:nvPicPr>
          <p:cNvPr id="2050" name="Picture 2" descr="Image result for carrying capa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781" y="468923"/>
            <a:ext cx="5274554" cy="402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61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Which bowl will have more successful organisms?  Why?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02" y="1930399"/>
            <a:ext cx="8774599" cy="482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8771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Biggest Little Farm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047" y="1228165"/>
            <a:ext cx="6698316" cy="4813197"/>
          </a:xfrm>
        </p:spPr>
        <p:txBody>
          <a:bodyPr>
            <a:normAutofit/>
          </a:bodyPr>
          <a:lstStyle/>
          <a:p>
            <a:r>
              <a:rPr lang="en-CA" sz="2800" dirty="0"/>
              <a:t>Journal Reflection: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800" dirty="0"/>
              <a:t>What did you enjoy in the documentary?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800" dirty="0"/>
              <a:t>What did you find surprising in the documentary?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800" dirty="0"/>
              <a:t>How did they set up a balanced ecosystem?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800" dirty="0"/>
              <a:t>What symbiotic relationships did you see in the documentary?</a:t>
            </a:r>
            <a:endParaRPr lang="en-CA" sz="2600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2050" name="Picture 2" descr="Image result for the biggest little farm">
            <a:extLst>
              <a:ext uri="{FF2B5EF4-FFF2-40B4-BE49-F238E27FC236}">
                <a16:creationId xmlns:a16="http://schemas.microsoft.com/office/drawing/2014/main" id="{17CC6875-368C-4974-A09C-D7AF604F5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363" y="350465"/>
            <a:ext cx="4050366" cy="574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99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5A63E-F38B-4D0C-A6B7-D03E80EB6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Days Nuggets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96A68-B934-4637-B01E-34A2D6FE4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318" y="1488613"/>
            <a:ext cx="8596668" cy="3880773"/>
          </a:xfrm>
        </p:spPr>
        <p:txBody>
          <a:bodyPr/>
          <a:lstStyle/>
          <a:p>
            <a:r>
              <a:rPr lang="en-US" sz="3600" dirty="0"/>
              <a:t>What are the two main type factors that impact an ecosystem? Give an example of each.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50F18C45-4EED-4AE3-8B23-743F07243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297" y="160797"/>
            <a:ext cx="1921910" cy="248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6214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Journal Entry</a:t>
            </a:r>
            <a:br>
              <a:rPr lang="en-CA" dirty="0"/>
            </a:br>
            <a:r>
              <a:rPr lang="en-CA" dirty="0"/>
              <a:t>The Biggest Little Farm</a:t>
            </a:r>
          </a:p>
        </p:txBody>
      </p:sp>
      <p:pic>
        <p:nvPicPr>
          <p:cNvPr id="2050" name="Picture 2" descr="Image result for the biggest little farm">
            <a:extLst>
              <a:ext uri="{FF2B5EF4-FFF2-40B4-BE49-F238E27FC236}">
                <a16:creationId xmlns:a16="http://schemas.microsoft.com/office/drawing/2014/main" id="{17CC6875-368C-4974-A09C-D7AF604F5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638" y="369515"/>
            <a:ext cx="2380621" cy="337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89DB98-75A9-4C3F-B851-9982AFD89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8AE440-C199-4FFD-AE85-D91C9B29E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56420"/>
            <a:ext cx="9387360" cy="3880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37107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72C6A-7EB7-46DD-B6E9-F2916CAF8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Yellowstone Wolves</a:t>
            </a:r>
            <a:br>
              <a:rPr lang="en-US" dirty="0"/>
            </a:br>
            <a:r>
              <a:rPr lang="en-US" dirty="0"/>
              <a:t>Case Study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4C8772-3C88-4BC4-AC1B-38CCD9A52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92283">
            <a:off x="5902306" y="1032794"/>
            <a:ext cx="5848001" cy="3953289"/>
          </a:xfrm>
          <a:prstGeom prst="rect">
            <a:avLst/>
          </a:prstGeom>
        </p:spPr>
      </p:pic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0B53ABF4-92F1-415C-B80C-BE5226C5D3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76" y="2090474"/>
            <a:ext cx="5330938" cy="364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1227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72C6A-7EB7-46DD-B6E9-F2916CAF8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Yellowstone Wolves</a:t>
            </a:r>
            <a:br>
              <a:rPr lang="en-US" dirty="0"/>
            </a:br>
            <a:r>
              <a:rPr lang="en-US" dirty="0"/>
              <a:t>Case Study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4C8772-3C88-4BC4-AC1B-38CCD9A52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92283">
            <a:off x="8162924" y="713740"/>
            <a:ext cx="3599550" cy="24333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32746-895D-4ECA-A889-E8E18027D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193" y="1930400"/>
            <a:ext cx="7289507" cy="43663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5"/>
                </a:solidFill>
              </a:rPr>
              <a:t>Questions: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What are some positive and negatives about having wolves in an ecosystem?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A wolf can be described as a keystone species. What is the evidence of this?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What are some density dependent and density independent factors that impact the wolf population?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Looking at the data, what do you think is the carrying capacity of the YSP wolf population?</a:t>
            </a:r>
          </a:p>
        </p:txBody>
      </p:sp>
    </p:spTree>
    <p:extLst>
      <p:ext uri="{BB962C8B-B14F-4D97-AF65-F5344CB8AC3E}">
        <p14:creationId xmlns:p14="http://schemas.microsoft.com/office/powerpoint/2010/main" val="41192000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72C6A-7EB7-46DD-B6E9-F2916CAF8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Yellowstone Wolves</a:t>
            </a:r>
            <a:br>
              <a:rPr lang="en-US" dirty="0"/>
            </a:br>
            <a:r>
              <a:rPr lang="en-US" dirty="0"/>
              <a:t>Case Study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4C8772-3C88-4BC4-AC1B-38CCD9A52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92283">
            <a:off x="8162924" y="713740"/>
            <a:ext cx="3599550" cy="2433321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8E5930-8D06-4992-B425-79CF04A07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See the source image">
            <a:extLst>
              <a:ext uri="{FF2B5EF4-FFF2-40B4-BE49-F238E27FC236}">
                <a16:creationId xmlns:a16="http://schemas.microsoft.com/office/drawing/2014/main" id="{581BD35A-66C5-4553-959D-92D556C16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827323"/>
            <a:ext cx="7048500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7480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72C6A-7EB7-46DD-B6E9-F2916CAF8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Yellowstone Wolves</a:t>
            </a:r>
            <a:br>
              <a:rPr lang="en-US" dirty="0"/>
            </a:br>
            <a:r>
              <a:rPr lang="en-US" dirty="0"/>
              <a:t>Case Study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4C8772-3C88-4BC4-AC1B-38CCD9A52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92283">
            <a:off x="8162924" y="713740"/>
            <a:ext cx="3599550" cy="2433321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8E5930-8D06-4992-B425-79CF04A07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See the source image">
            <a:extLst>
              <a:ext uri="{FF2B5EF4-FFF2-40B4-BE49-F238E27FC236}">
                <a16:creationId xmlns:a16="http://schemas.microsoft.com/office/drawing/2014/main" id="{9219FF8E-3E8A-4486-A992-21C702273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930399"/>
            <a:ext cx="8545719" cy="370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4988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72C6A-7EB7-46DD-B6E9-F2916CAF8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Yellowstone Wolves</a:t>
            </a:r>
            <a:br>
              <a:rPr lang="en-US" dirty="0"/>
            </a:br>
            <a:r>
              <a:rPr lang="en-US" dirty="0"/>
              <a:t>Case Study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4C8772-3C88-4BC4-AC1B-38CCD9A52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92283">
            <a:off x="8162924" y="713740"/>
            <a:ext cx="3599550" cy="2433321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8E5930-8D06-4992-B425-79CF04A07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See the source image">
            <a:extLst>
              <a:ext uri="{FF2B5EF4-FFF2-40B4-BE49-F238E27FC236}">
                <a16:creationId xmlns:a16="http://schemas.microsoft.com/office/drawing/2014/main" id="{C531F65C-2AF0-41CD-AFE1-E6355F67F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01" y="1871815"/>
            <a:ext cx="73152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69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5A63E-F38B-4D0C-A6B7-D03E80EB6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Days Nuggets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96A68-B934-4637-B01E-34A2D6FE4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415" y="1404826"/>
            <a:ext cx="8596668" cy="3880773"/>
          </a:xfrm>
        </p:spPr>
        <p:txBody>
          <a:bodyPr/>
          <a:lstStyle/>
          <a:p>
            <a:r>
              <a:rPr lang="en-US" sz="3600" dirty="0"/>
              <a:t>What are the 6 characteristics of a living thing?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See the source image">
            <a:extLst>
              <a:ext uri="{FF2B5EF4-FFF2-40B4-BE49-F238E27FC236}">
                <a16:creationId xmlns:a16="http://schemas.microsoft.com/office/drawing/2014/main" id="{2A13CAD4-356B-47CA-9823-AB0D07711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297" y="160797"/>
            <a:ext cx="1921910" cy="248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604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5A63E-F38B-4D0C-A6B7-D03E80EB6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Days Nuggets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96A68-B934-4637-B01E-34A2D6FE4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415" y="1404826"/>
            <a:ext cx="8596668" cy="3880773"/>
          </a:xfrm>
        </p:spPr>
        <p:txBody>
          <a:bodyPr/>
          <a:lstStyle/>
          <a:p>
            <a:r>
              <a:rPr lang="en-US" sz="3600" dirty="0"/>
              <a:t>What are the 6 Kingdoms? Give an example of an organism in each.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See the source image">
            <a:extLst>
              <a:ext uri="{FF2B5EF4-FFF2-40B4-BE49-F238E27FC236}">
                <a16:creationId xmlns:a16="http://schemas.microsoft.com/office/drawing/2014/main" id="{2A13CAD4-356B-47CA-9823-AB0D07711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297" y="160797"/>
            <a:ext cx="1921910" cy="248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247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 an Ecosystem?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70000"/>
            <a:ext cx="10450211" cy="3880773"/>
          </a:xfrm>
        </p:spPr>
        <p:txBody>
          <a:bodyPr>
            <a:normAutofit/>
          </a:bodyPr>
          <a:lstStyle/>
          <a:p>
            <a:r>
              <a:rPr lang="en-CA" sz="3200" dirty="0"/>
              <a:t>A biological community of living and non-living things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536" y="1930400"/>
            <a:ext cx="9107805" cy="428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524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Ecosystem Biomass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951" y="1426298"/>
            <a:ext cx="4379575" cy="3880773"/>
          </a:xfrm>
        </p:spPr>
        <p:txBody>
          <a:bodyPr>
            <a:noAutofit/>
          </a:bodyPr>
          <a:lstStyle/>
          <a:p>
            <a:r>
              <a:rPr lang="en-CA" sz="2800" dirty="0"/>
              <a:t>the </a:t>
            </a:r>
            <a:r>
              <a:rPr lang="en-CA" sz="2800" dirty="0">
                <a:solidFill>
                  <a:srgbClr val="FF0000"/>
                </a:solidFill>
              </a:rPr>
              <a:t>mass of living biological organisms </a:t>
            </a:r>
            <a:r>
              <a:rPr lang="en-CA" sz="2800" dirty="0"/>
              <a:t>in a given area or ecosystem at a given time</a:t>
            </a:r>
          </a:p>
          <a:p>
            <a:r>
              <a:rPr lang="en-CA" sz="2800" dirty="0"/>
              <a:t>Terrestrial biomass </a:t>
            </a:r>
            <a:r>
              <a:rPr lang="en-CA" sz="2800" dirty="0">
                <a:solidFill>
                  <a:srgbClr val="FF0000"/>
                </a:solidFill>
              </a:rPr>
              <a:t>decreases </a:t>
            </a:r>
            <a:r>
              <a:rPr lang="en-CA" sz="2800" dirty="0"/>
              <a:t>as you move up trophic levels</a:t>
            </a:r>
          </a:p>
          <a:p>
            <a:r>
              <a:rPr lang="en-CA" sz="2800" dirty="0"/>
              <a:t>Aquatic biomass </a:t>
            </a:r>
            <a:r>
              <a:rPr lang="en-CA" sz="2800" dirty="0">
                <a:solidFill>
                  <a:srgbClr val="FF0000"/>
                </a:solidFill>
              </a:rPr>
              <a:t>increases</a:t>
            </a:r>
            <a:r>
              <a:rPr lang="en-CA" sz="2800" dirty="0"/>
              <a:t> as you move up tropic levels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406" y="202003"/>
            <a:ext cx="3507040" cy="29632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9562" y="2802862"/>
            <a:ext cx="374332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10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Ecosystem Biomass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3979072" cy="3880773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1026" name="Picture 2" descr="Image result for ecosystem biom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188" y="1129323"/>
            <a:ext cx="8951054" cy="557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10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Ecosystem Productivity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522" y="1264164"/>
            <a:ext cx="4797769" cy="3880773"/>
          </a:xfrm>
        </p:spPr>
        <p:txBody>
          <a:bodyPr>
            <a:noAutofit/>
          </a:bodyPr>
          <a:lstStyle/>
          <a:p>
            <a:r>
              <a:rPr lang="en-CA" sz="2800" dirty="0">
                <a:solidFill>
                  <a:schemeClr val="tx1"/>
                </a:solidFill>
              </a:rPr>
              <a:t>The rate of </a:t>
            </a:r>
            <a:r>
              <a:rPr lang="en-CA" sz="2800" dirty="0">
                <a:solidFill>
                  <a:srgbClr val="FF0000"/>
                </a:solidFill>
              </a:rPr>
              <a:t>generation of biomass </a:t>
            </a:r>
            <a:r>
              <a:rPr lang="en-CA" sz="2800" dirty="0">
                <a:solidFill>
                  <a:schemeClr val="tx1"/>
                </a:solidFill>
              </a:rPr>
              <a:t>in an ecosystem</a:t>
            </a:r>
          </a:p>
          <a:p>
            <a:endParaRPr lang="en-CA" sz="2800" dirty="0">
              <a:solidFill>
                <a:schemeClr val="tx1"/>
              </a:solidFill>
            </a:endParaRPr>
          </a:p>
          <a:p>
            <a:r>
              <a:rPr lang="en-CA" sz="2800" dirty="0">
                <a:solidFill>
                  <a:schemeClr val="tx1"/>
                </a:solidFill>
              </a:rPr>
              <a:t>How fast are plants and animals reproducing healthy offspring?</a:t>
            </a:r>
          </a:p>
          <a:p>
            <a:endParaRPr lang="en-CA" sz="2800" dirty="0">
              <a:solidFill>
                <a:schemeClr val="tx1"/>
              </a:solidFill>
            </a:endParaRPr>
          </a:p>
          <a:p>
            <a:r>
              <a:rPr lang="en-CA" sz="2800" dirty="0">
                <a:solidFill>
                  <a:schemeClr val="tx1"/>
                </a:solidFill>
              </a:rPr>
              <a:t>The amount of organic matter accumulated over a period of time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5543" b="12306"/>
          <a:stretch/>
        </p:blipFill>
        <p:spPr>
          <a:xfrm>
            <a:off x="5140036" y="1386866"/>
            <a:ext cx="6821923" cy="409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96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Energy Flow in an Ecosystem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319" y="1415001"/>
            <a:ext cx="8596668" cy="3880773"/>
          </a:xfrm>
        </p:spPr>
        <p:txBody>
          <a:bodyPr>
            <a:noAutofit/>
          </a:bodyPr>
          <a:lstStyle/>
          <a:p>
            <a:r>
              <a:rPr lang="en-CA" sz="2400" dirty="0"/>
              <a:t>Energy can not be created or destroyed, only transferred</a:t>
            </a:r>
          </a:p>
          <a:p>
            <a:r>
              <a:rPr lang="en-CA" sz="2400" b="1" dirty="0">
                <a:solidFill>
                  <a:srgbClr val="7030A0"/>
                </a:solidFill>
              </a:rPr>
              <a:t>Trophic</a:t>
            </a:r>
            <a:r>
              <a:rPr lang="en-CA" sz="2400" dirty="0"/>
              <a:t> levels (nutrition)</a:t>
            </a:r>
          </a:p>
          <a:p>
            <a:r>
              <a:rPr lang="en-CA" sz="2400" dirty="0"/>
              <a:t>Primary Producers:</a:t>
            </a:r>
          </a:p>
          <a:p>
            <a:pPr lvl="1"/>
            <a:r>
              <a:rPr lang="en-CA" sz="2400" dirty="0">
                <a:solidFill>
                  <a:srgbClr val="FF0000"/>
                </a:solidFill>
              </a:rPr>
              <a:t>Autotrophs</a:t>
            </a:r>
            <a:r>
              <a:rPr lang="en-CA" sz="2400" dirty="0"/>
              <a:t> (make own energy)</a:t>
            </a:r>
          </a:p>
          <a:p>
            <a:r>
              <a:rPr lang="en-CA" sz="2400" dirty="0"/>
              <a:t>Consumers</a:t>
            </a:r>
          </a:p>
          <a:p>
            <a:pPr lvl="1"/>
            <a:r>
              <a:rPr lang="en-CA" sz="2400" dirty="0">
                <a:solidFill>
                  <a:srgbClr val="FF0000"/>
                </a:solidFill>
              </a:rPr>
              <a:t>Heterotrophs</a:t>
            </a:r>
            <a:r>
              <a:rPr lang="en-CA" sz="2400" dirty="0"/>
              <a:t> (must consume energy)</a:t>
            </a:r>
          </a:p>
          <a:p>
            <a:pPr lvl="1"/>
            <a:r>
              <a:rPr lang="en-CA" sz="2400" dirty="0">
                <a:solidFill>
                  <a:srgbClr val="FF0000"/>
                </a:solidFill>
              </a:rPr>
              <a:t>Saprotrophs</a:t>
            </a:r>
            <a:r>
              <a:rPr lang="en-CA" sz="2400" dirty="0"/>
              <a:t> (decomposers – </a:t>
            </a:r>
            <a:r>
              <a:rPr lang="en-CA" sz="2400" dirty="0" err="1"/>
              <a:t>detritovores</a:t>
            </a:r>
            <a:r>
              <a:rPr lang="en-CA" sz="2400" dirty="0"/>
              <a:t>)</a:t>
            </a:r>
          </a:p>
          <a:p>
            <a:r>
              <a:rPr lang="en-CA" sz="2400" dirty="0"/>
              <a:t>Organisms only hold on to 10% of the energy they ingest</a:t>
            </a:r>
          </a:p>
          <a:p>
            <a:r>
              <a:rPr lang="en-CA" sz="2400" b="1" dirty="0">
                <a:solidFill>
                  <a:srgbClr val="7030A0"/>
                </a:solidFill>
              </a:rPr>
              <a:t>Limiting factors: water and temperature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540" r="7733" b="6760"/>
          <a:stretch/>
        </p:blipFill>
        <p:spPr>
          <a:xfrm>
            <a:off x="7350976" y="1790157"/>
            <a:ext cx="4268082" cy="312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18120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184</TotalTime>
  <Words>539</Words>
  <Application>Microsoft Office PowerPoint</Application>
  <PresentationFormat>Widescreen</PresentationFormat>
  <Paragraphs>88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Trebuchet MS</vt:lpstr>
      <vt:lpstr>Wingdings 3</vt:lpstr>
      <vt:lpstr>Facet</vt:lpstr>
      <vt:lpstr>Ecosystems</vt:lpstr>
      <vt:lpstr>Last Days Nuggets</vt:lpstr>
      <vt:lpstr>Last Days Nuggets</vt:lpstr>
      <vt:lpstr>Last Days Nuggets</vt:lpstr>
      <vt:lpstr>What is an Ecosystem?</vt:lpstr>
      <vt:lpstr>Ecosystem Biomass</vt:lpstr>
      <vt:lpstr>Ecosystem Biomass</vt:lpstr>
      <vt:lpstr>Ecosystem Productivity</vt:lpstr>
      <vt:lpstr>Energy Flow in an Ecosystem</vt:lpstr>
      <vt:lpstr>Ecological Niche</vt:lpstr>
      <vt:lpstr>Ecosystem Biodiversity</vt:lpstr>
      <vt:lpstr>Ecosystem Relationships</vt:lpstr>
      <vt:lpstr>Keystone Species</vt:lpstr>
      <vt:lpstr>PowerPoint Presentation</vt:lpstr>
      <vt:lpstr>Trophic Cascade</vt:lpstr>
      <vt:lpstr>PowerPoint Presentation</vt:lpstr>
      <vt:lpstr>Carrying Capacity (K)</vt:lpstr>
      <vt:lpstr>Which bowl will have more successful organisms?  Why?</vt:lpstr>
      <vt:lpstr>The Biggest Little Farm</vt:lpstr>
      <vt:lpstr>Journal Entry The Biggest Little Farm</vt:lpstr>
      <vt:lpstr>Yellowstone Wolves Case Study</vt:lpstr>
      <vt:lpstr>Yellowstone Wolves Case Study</vt:lpstr>
      <vt:lpstr>Yellowstone Wolves Case Study</vt:lpstr>
      <vt:lpstr>Yellowstone Wolves Case Study</vt:lpstr>
      <vt:lpstr>Yellowstone Wolves Case Study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Ecosystems</dc:title>
  <dc:creator>Shona</dc:creator>
  <cp:lastModifiedBy>Becker, Shona</cp:lastModifiedBy>
  <cp:revision>37</cp:revision>
  <dcterms:created xsi:type="dcterms:W3CDTF">2018-01-30T05:46:28Z</dcterms:created>
  <dcterms:modified xsi:type="dcterms:W3CDTF">2021-02-02T14:57:20Z</dcterms:modified>
</cp:coreProperties>
</file>