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62" r:id="rId8"/>
    <p:sldId id="259" r:id="rId9"/>
    <p:sldId id="260" r:id="rId10"/>
    <p:sldId id="275" r:id="rId11"/>
    <p:sldId id="276" r:id="rId12"/>
    <p:sldId id="277" r:id="rId13"/>
    <p:sldId id="263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4" r:id="rId23"/>
    <p:sldId id="273" r:id="rId24"/>
    <p:sldId id="265" r:id="rId25"/>
    <p:sldId id="266" r:id="rId26"/>
    <p:sldId id="267" r:id="rId27"/>
    <p:sldId id="257" r:id="rId28"/>
    <p:sldId id="261" r:id="rId29"/>
    <p:sldId id="258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eg1tbBt0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rLtUk-W5Gp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LarD5vhdK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eNwHNYXSCG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d0yjvKuLCe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Biological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Environmental Sciences 11/12</a:t>
            </a:r>
          </a:p>
        </p:txBody>
      </p:sp>
    </p:spTree>
    <p:extLst>
      <p:ext uri="{BB962C8B-B14F-4D97-AF65-F5344CB8AC3E}">
        <p14:creationId xmlns:p14="http://schemas.microsoft.com/office/powerpoint/2010/main" val="374886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Carp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70" y="1333654"/>
            <a:ext cx="7727195" cy="5250026"/>
          </a:xfrm>
        </p:spPr>
        <p:txBody>
          <a:bodyPr>
            <a:normAutofit/>
          </a:bodyPr>
          <a:lstStyle/>
          <a:p>
            <a:r>
              <a:rPr lang="en-US" sz="3200" dirty="0"/>
              <a:t>several </a:t>
            </a:r>
            <a:r>
              <a:rPr lang="en-US" sz="3200" b="1" dirty="0"/>
              <a:t>species</a:t>
            </a:r>
            <a:r>
              <a:rPr lang="en-US" sz="3200" dirty="0"/>
              <a:t> of Asian </a:t>
            </a:r>
            <a:r>
              <a:rPr lang="en-US" sz="3200" b="1" dirty="0"/>
              <a:t>carp</a:t>
            </a:r>
            <a:r>
              <a:rPr lang="en-US" sz="3200" dirty="0"/>
              <a:t>: silver </a:t>
            </a:r>
            <a:r>
              <a:rPr lang="en-US" sz="3200" b="1" dirty="0"/>
              <a:t>carp</a:t>
            </a:r>
            <a:r>
              <a:rPr lang="en-US" sz="3200" dirty="0"/>
              <a:t>, bighead </a:t>
            </a:r>
            <a:r>
              <a:rPr lang="en-US" sz="3200" b="1" dirty="0"/>
              <a:t>carp</a:t>
            </a:r>
            <a:r>
              <a:rPr lang="en-US" sz="3200" dirty="0"/>
              <a:t>, grass </a:t>
            </a:r>
            <a:r>
              <a:rPr lang="en-US" sz="3200" b="1" dirty="0"/>
              <a:t>carp</a:t>
            </a:r>
            <a:r>
              <a:rPr lang="en-US" sz="3200" dirty="0"/>
              <a:t> and black </a:t>
            </a:r>
            <a:r>
              <a:rPr lang="en-US" sz="3200" b="1" dirty="0"/>
              <a:t>carp</a:t>
            </a:r>
            <a:endParaRPr lang="en-US" sz="3200" dirty="0"/>
          </a:p>
          <a:p>
            <a:r>
              <a:rPr lang="en-US" sz="3200" dirty="0"/>
              <a:t>introduced to North America from China in the 1960s and 1970s in an effort to control algae, </a:t>
            </a:r>
            <a:r>
              <a:rPr lang="en-US" sz="3200" b="1" dirty="0"/>
              <a:t>plants</a:t>
            </a:r>
            <a:r>
              <a:rPr lang="en-US" sz="3200" dirty="0"/>
              <a:t> and snails in ponds</a:t>
            </a:r>
          </a:p>
          <a:p>
            <a:r>
              <a:rPr lang="en-US" sz="3200" dirty="0"/>
              <a:t>they have been spreading throughout waterways across North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837" y="154140"/>
            <a:ext cx="3429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9" y="234950"/>
            <a:ext cx="6781180" cy="4265195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110" y="2305050"/>
            <a:ext cx="6191250" cy="4267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957885" y="4921857"/>
            <a:ext cx="4007458" cy="6202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0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4" y="1129085"/>
            <a:ext cx="7091090" cy="4435199"/>
          </a:xfrm>
        </p:spPr>
        <p:txBody>
          <a:bodyPr>
            <a:noAutofit/>
          </a:bodyPr>
          <a:lstStyle/>
          <a:p>
            <a:r>
              <a:rPr lang="en-US" sz="2800" dirty="0"/>
              <a:t>Carp consumes very high amount of aquatic plant life</a:t>
            </a:r>
          </a:p>
          <a:p>
            <a:r>
              <a:rPr lang="en-US" sz="2800" dirty="0"/>
              <a:t>As they forage, they create murky waters</a:t>
            </a:r>
          </a:p>
          <a:p>
            <a:r>
              <a:rPr lang="en-US" sz="2800" dirty="0"/>
              <a:t>Murky water impacts the hunting of other fish in the pond and decrease the photosynthesis for the bottom plants</a:t>
            </a:r>
          </a:p>
          <a:p>
            <a:r>
              <a:rPr lang="en-US" sz="2800" dirty="0"/>
              <a:t>Murky water is harmful for young fish of other species</a:t>
            </a:r>
          </a:p>
          <a:p>
            <a:r>
              <a:rPr lang="en-US" sz="2800" dirty="0"/>
              <a:t>Reproductive rate of carp very fast, lots of eggs</a:t>
            </a:r>
          </a:p>
        </p:txBody>
      </p:sp>
      <p:pic>
        <p:nvPicPr>
          <p:cNvPr id="1026" name="Picture 2" descr="Image result for silver carp b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15" y="707666"/>
            <a:ext cx="4891755" cy="27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163"/>
            <a:ext cx="8596668" cy="4435199"/>
          </a:xfrm>
        </p:spPr>
        <p:txBody>
          <a:bodyPr>
            <a:noAutofit/>
          </a:bodyPr>
          <a:lstStyle/>
          <a:p>
            <a:r>
              <a:rPr lang="en-US" sz="2800" dirty="0"/>
              <a:t>Carp also has a tapeworm often in its system that will infect other fish as well</a:t>
            </a:r>
          </a:p>
          <a:p>
            <a:r>
              <a:rPr lang="en-US" sz="2800" dirty="0"/>
              <a:t>Decline of the native fish is impacting fisheries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57" y="3191950"/>
            <a:ext cx="4937265" cy="29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59" y="1270000"/>
            <a:ext cx="8596668" cy="2982911"/>
          </a:xfrm>
        </p:spPr>
        <p:txBody>
          <a:bodyPr/>
          <a:lstStyle/>
          <a:p>
            <a:r>
              <a:rPr lang="en-US" dirty="0"/>
              <a:t>Aphids are a pest of plants and cause huge damage to plants as they remove nutrients from the plant.</a:t>
            </a:r>
          </a:p>
          <a:p>
            <a:r>
              <a:rPr lang="en-US" dirty="0"/>
              <a:t>An example of biological control is the release of parasitic wasps to control aphids. </a:t>
            </a:r>
          </a:p>
          <a:p>
            <a:r>
              <a:rPr lang="en-US" dirty="0"/>
              <a:t>parasitic wasp lays eggs in aphids</a:t>
            </a:r>
          </a:p>
          <a:p>
            <a:r>
              <a:rPr lang="en-US" dirty="0"/>
              <a:t>aphids will die when the eggs come out and the young wasps start to grow</a:t>
            </a:r>
          </a:p>
          <a:p>
            <a:r>
              <a:rPr lang="en-US" dirty="0"/>
              <a:t>aphid population will decrease quickly.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80" y="3554771"/>
            <a:ext cx="3502509" cy="3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9443" y="1602580"/>
            <a:ext cx="4892667" cy="38139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245100" y="1974850"/>
            <a:ext cx="3549650" cy="13906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3" y="1611906"/>
            <a:ext cx="5946103" cy="4435199"/>
          </a:xfrm>
        </p:spPr>
        <p:txBody>
          <a:bodyPr>
            <a:noAutofit/>
          </a:bodyPr>
          <a:lstStyle/>
          <a:p>
            <a:r>
              <a:rPr lang="en-US" sz="2800" dirty="0"/>
              <a:t>Native to Texas, artificially introduce into Hawaii to prey on sugar cane pests</a:t>
            </a:r>
          </a:p>
          <a:p>
            <a:endParaRPr lang="en-US" sz="2800" dirty="0"/>
          </a:p>
          <a:p>
            <a:r>
              <a:rPr lang="en-US" sz="2800" dirty="0"/>
              <a:t>Can impact the decomposers, which will impact rate of forest litter recycling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61" y="264505"/>
            <a:ext cx="5067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2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Mongoose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71" y="1365458"/>
            <a:ext cx="7099042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Introduced to Hawaii in order to control rat population</a:t>
            </a:r>
          </a:p>
          <a:p>
            <a:r>
              <a:rPr lang="en-US" sz="2400" dirty="0"/>
              <a:t>Rats are nocturnal (active at night) and mongoose are diurnal (active in day)</a:t>
            </a:r>
          </a:p>
          <a:p>
            <a:r>
              <a:rPr lang="en-US" sz="2400" dirty="0"/>
              <a:t>Mongoose has decimated the Hawaiian bird population</a:t>
            </a:r>
          </a:p>
          <a:p>
            <a:r>
              <a:rPr lang="en-US" sz="2400" dirty="0"/>
              <a:t>Hawaii has introduced $1000 fine if cause breeding or keeping any mongoose</a:t>
            </a:r>
          </a:p>
          <a:p>
            <a:r>
              <a:rPr lang="en-US" sz="2400" dirty="0"/>
              <a:t>Opportunistic feeder (will eat anything that lands in its way)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07" y="276100"/>
            <a:ext cx="4108577" cy="30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01" y="1077484"/>
            <a:ext cx="6614823" cy="41342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715123" y="1463040"/>
            <a:ext cx="5788550" cy="27750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7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Invasive Species</a:t>
            </a:r>
            <a:br>
              <a:rPr lang="en-US" dirty="0"/>
            </a:br>
            <a:r>
              <a:rPr lang="en-US" dirty="0"/>
              <a:t>Stick 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 </a:t>
            </a:r>
            <a:r>
              <a:rPr lang="en-US" dirty="0" err="1"/>
              <a:t>Marmorated</a:t>
            </a:r>
            <a:r>
              <a:rPr lang="en-US" dirty="0"/>
              <a:t> Stink Bug is an invasive species in the Okanagan</a:t>
            </a:r>
          </a:p>
          <a:p>
            <a:endParaRPr lang="en-US" dirty="0"/>
          </a:p>
          <a:p>
            <a:r>
              <a:rPr lang="en-US" dirty="0"/>
              <a:t>Introduced to North America in 2010.</a:t>
            </a:r>
          </a:p>
          <a:p>
            <a:endParaRPr lang="en-US" dirty="0"/>
          </a:p>
          <a:p>
            <a:r>
              <a:rPr lang="en-US" dirty="0"/>
              <a:t>Harms stone fruit crops (peaches and apricots) and apples</a:t>
            </a:r>
          </a:p>
          <a:p>
            <a:endParaRPr lang="en-US" dirty="0"/>
          </a:p>
          <a:p>
            <a:r>
              <a:rPr lang="en-US" dirty="0"/>
              <a:t>Reproduce quickly in warmer areas (impact Okanagan greatly)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84" y="2652760"/>
            <a:ext cx="4540245" cy="25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and Changing of Populations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83566" cy="3880773"/>
          </a:xfrm>
        </p:spPr>
        <p:txBody>
          <a:bodyPr/>
          <a:lstStyle/>
          <a:p>
            <a:r>
              <a:rPr lang="en-US" dirty="0"/>
              <a:t>Sharks have existed on Earth or millions of years</a:t>
            </a:r>
          </a:p>
          <a:p>
            <a:r>
              <a:rPr lang="en-US" dirty="0"/>
              <a:t>Other organisms, like the dinosaurs, are now extinct</a:t>
            </a:r>
          </a:p>
          <a:p>
            <a:r>
              <a:rPr lang="en-US" dirty="0"/>
              <a:t>There are some period of mass extinction in Earth’s history (Pre-Cambrian)</a:t>
            </a:r>
          </a:p>
          <a:p>
            <a:r>
              <a:rPr lang="en-US" dirty="0"/>
              <a:t>Create opportunities for </a:t>
            </a:r>
            <a:r>
              <a:rPr lang="en-US" dirty="0">
                <a:solidFill>
                  <a:srgbClr val="FF0000"/>
                </a:solidFill>
              </a:rPr>
              <a:t>new species to thrive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531365"/>
            <a:ext cx="5973202" cy="44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89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95" y="415787"/>
            <a:ext cx="6115423" cy="63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869" y="609600"/>
            <a:ext cx="7816133" cy="52107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95930" y="532737"/>
            <a:ext cx="4285753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19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BC Wolf Cull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119" y="2249487"/>
            <a:ext cx="2951292" cy="3541714"/>
          </a:xfrm>
        </p:spPr>
        <p:txBody>
          <a:bodyPr>
            <a:normAutofit/>
          </a:bodyPr>
          <a:lstStyle/>
          <a:p>
            <a:r>
              <a:rPr lang="en-CA" dirty="0"/>
              <a:t>Watch the linked video</a:t>
            </a:r>
          </a:p>
          <a:p>
            <a:endParaRPr lang="en-CA" dirty="0"/>
          </a:p>
          <a:p>
            <a:r>
              <a:rPr lang="en-CA" dirty="0"/>
              <a:t>Take notes</a:t>
            </a:r>
          </a:p>
          <a:p>
            <a:endParaRPr lang="en-CA" dirty="0"/>
          </a:p>
          <a:p>
            <a:r>
              <a:rPr lang="en-CA" dirty="0"/>
              <a:t>Share notes with table team at the end to bulk up your notes </a:t>
            </a:r>
            <a:r>
              <a:rPr lang="en-CA" dirty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5528" t="35298" r="40423" b="20737"/>
          <a:stretch/>
        </p:blipFill>
        <p:spPr>
          <a:xfrm>
            <a:off x="412123" y="1652766"/>
            <a:ext cx="7374903" cy="41384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658377" y="618518"/>
            <a:ext cx="2913388" cy="17511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5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the Expert on a 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1 – Caribou Biologist</a:t>
            </a:r>
          </a:p>
          <a:p>
            <a:endParaRPr lang="en-US" dirty="0"/>
          </a:p>
          <a:p>
            <a:r>
              <a:rPr lang="en-US" dirty="0"/>
              <a:t>Group 2 – Wolf Biologist</a:t>
            </a:r>
          </a:p>
          <a:p>
            <a:endParaRPr lang="en-US" dirty="0"/>
          </a:p>
          <a:p>
            <a:r>
              <a:rPr lang="en-US" dirty="0"/>
              <a:t>Group 3 – Landscape Ecologist</a:t>
            </a:r>
          </a:p>
          <a:p>
            <a:endParaRPr lang="en-US" dirty="0"/>
          </a:p>
          <a:p>
            <a:r>
              <a:rPr lang="en-US" dirty="0"/>
              <a:t>Group 4 – Food Web Interactions</a:t>
            </a:r>
          </a:p>
        </p:txBody>
      </p:sp>
      <p:sp>
        <p:nvSpPr>
          <p:cNvPr id="4" name="Oval 3"/>
          <p:cNvSpPr/>
          <p:nvPr/>
        </p:nvSpPr>
        <p:spPr>
          <a:xfrm>
            <a:off x="5448300" y="2455406"/>
            <a:ext cx="4381500" cy="316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94400" y="2895600"/>
            <a:ext cx="326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Read your articles and form an argument for or against the wolf cull based on your readings</a:t>
            </a:r>
          </a:p>
        </p:txBody>
      </p:sp>
    </p:spTree>
    <p:extLst>
      <p:ext uri="{BB962C8B-B14F-4D97-AF65-F5344CB8AC3E}">
        <p14:creationId xmlns:p14="http://schemas.microsoft.com/office/powerpoint/2010/main" val="360209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14" y="325075"/>
            <a:ext cx="9905998" cy="1478570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What does this data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12" y="1040303"/>
            <a:ext cx="10161297" cy="53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14" y="325075"/>
            <a:ext cx="9905998" cy="1478570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What does this data tell us?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2" y="1425240"/>
            <a:ext cx="6986418" cy="5039954"/>
          </a:xfrm>
        </p:spPr>
      </p:pic>
    </p:spTree>
    <p:extLst>
      <p:ext uri="{BB962C8B-B14F-4D97-AF65-F5344CB8AC3E}">
        <p14:creationId xmlns:p14="http://schemas.microsoft.com/office/powerpoint/2010/main" val="106655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16" y="129121"/>
            <a:ext cx="9905998" cy="1478570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16" y="1347965"/>
            <a:ext cx="9905999" cy="4241466"/>
          </a:xfrm>
        </p:spPr>
        <p:txBody>
          <a:bodyPr>
            <a:normAutofit fontScale="40000" lnSpcReduction="20000"/>
          </a:bodyPr>
          <a:lstStyle/>
          <a:p>
            <a:r>
              <a:rPr lang="en-CA" sz="5100" dirty="0"/>
              <a:t>As a table team do some research you have about the current wolf cull</a:t>
            </a:r>
          </a:p>
          <a:p>
            <a:pPr lvl="1"/>
            <a:r>
              <a:rPr lang="en-CA" sz="5100" dirty="0"/>
              <a:t>Use the </a:t>
            </a:r>
            <a:r>
              <a:rPr lang="en-CA" sz="5100" dirty="0" err="1"/>
              <a:t>ipads</a:t>
            </a:r>
            <a:r>
              <a:rPr lang="en-CA" sz="5100" dirty="0"/>
              <a:t> to research information about the wolf cull</a:t>
            </a:r>
          </a:p>
          <a:p>
            <a:pPr lvl="2"/>
            <a:r>
              <a:rPr lang="en-CA" sz="5100" b="1" dirty="0">
                <a:solidFill>
                  <a:srgbClr val="FF0000"/>
                </a:solidFill>
              </a:rPr>
              <a:t>What are the statistics about caribou depletion?</a:t>
            </a:r>
          </a:p>
          <a:p>
            <a:pPr lvl="2"/>
            <a:r>
              <a:rPr lang="en-CA" sz="5100" b="1" dirty="0">
                <a:solidFill>
                  <a:srgbClr val="FF0000"/>
                </a:solidFill>
              </a:rPr>
              <a:t>What are the issues about wolf population increases?</a:t>
            </a:r>
          </a:p>
          <a:p>
            <a:pPr lvl="2"/>
            <a:r>
              <a:rPr lang="en-CA" sz="5100" b="1" dirty="0">
                <a:solidFill>
                  <a:srgbClr val="FF0000"/>
                </a:solidFill>
              </a:rPr>
              <a:t>What are BOTH sides of view and what are BOTH sides justification for their stance?</a:t>
            </a:r>
          </a:p>
          <a:p>
            <a:pPr lvl="2"/>
            <a:r>
              <a:rPr lang="en-CA" sz="5100" b="1" dirty="0">
                <a:solidFill>
                  <a:srgbClr val="FF0000"/>
                </a:solidFill>
              </a:rPr>
              <a:t>What is the history of the BC wolf culls (how did it work in the past)?</a:t>
            </a:r>
          </a:p>
          <a:p>
            <a:pPr marL="914400" lvl="2" indent="0">
              <a:buNone/>
            </a:pPr>
            <a:endParaRPr lang="en-CA" sz="51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CA" sz="5100" b="1" dirty="0">
                <a:solidFill>
                  <a:srgbClr val="00B0F0"/>
                </a:solidFill>
              </a:rPr>
              <a:t>Share as a class and take notes on the issue and sides of the issue</a:t>
            </a:r>
          </a:p>
          <a:p>
            <a:pPr marL="914400" lvl="2" indent="0">
              <a:buNone/>
            </a:pPr>
            <a:endParaRPr lang="en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1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Ecological Control </a:t>
            </a:r>
            <a:br>
              <a:rPr lang="en-CA" dirty="0"/>
            </a:br>
            <a:r>
              <a:rPr lang="en-CA" dirty="0"/>
              <a:t>Become The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As a table team you will research and put together a video ( about 3 – 4 minutes) about the ecological control scenario you have chosen</a:t>
            </a:r>
          </a:p>
          <a:p>
            <a:r>
              <a:rPr lang="en-CA" dirty="0"/>
              <a:t>You are you include information about</a:t>
            </a:r>
          </a:p>
          <a:p>
            <a:pPr lvl="1"/>
            <a:r>
              <a:rPr lang="en-CA" dirty="0"/>
              <a:t>General ecosystem characteristics</a:t>
            </a:r>
          </a:p>
          <a:p>
            <a:pPr lvl="1"/>
            <a:r>
              <a:rPr lang="en-CA" dirty="0"/>
              <a:t>Organisms in ecosystem</a:t>
            </a:r>
          </a:p>
          <a:p>
            <a:pPr lvl="1"/>
            <a:r>
              <a:rPr lang="en-CA" dirty="0"/>
              <a:t>Control approach</a:t>
            </a:r>
          </a:p>
          <a:p>
            <a:pPr lvl="1"/>
            <a:r>
              <a:rPr lang="en-CA" dirty="0"/>
              <a:t>Reason for involvement</a:t>
            </a:r>
          </a:p>
          <a:p>
            <a:pPr lvl="1"/>
            <a:r>
              <a:rPr lang="en-CA" dirty="0"/>
              <a:t>Impact of involvement (positive and negatives, all organisms impacted)</a:t>
            </a:r>
          </a:p>
          <a:p>
            <a:pPr lvl="1"/>
            <a:r>
              <a:rPr lang="en-CA" dirty="0"/>
              <a:t>Keystone species in area, any population issues (density dependent), any trophic cascade issues</a:t>
            </a:r>
          </a:p>
          <a:p>
            <a:pPr lvl="1"/>
            <a:r>
              <a:rPr lang="en-CA" dirty="0"/>
              <a:t>Tell a story of the animal and the situation</a:t>
            </a:r>
          </a:p>
        </p:txBody>
      </p:sp>
    </p:spTree>
    <p:extLst>
      <p:ext uri="{BB962C8B-B14F-4D97-AF65-F5344CB8AC3E}">
        <p14:creationId xmlns:p14="http://schemas.microsoft.com/office/powerpoint/2010/main" val="1669008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Make 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912"/>
            <a:ext cx="2952970" cy="80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 err="1"/>
              <a:t>imovie</a:t>
            </a:r>
            <a:endParaRPr lang="en-CA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21032" y="1730156"/>
            <a:ext cx="2952970" cy="80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CA" sz="3200" b="1" dirty="0"/>
              <a:t>Perfect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97" y="2368721"/>
            <a:ext cx="2949196" cy="2949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32" y="2531131"/>
            <a:ext cx="2898515" cy="28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Ecological Control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2"/>
            <a:ext cx="8596668" cy="4821728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/>
              <a:t>Cane Toad (Australia 1935)</a:t>
            </a:r>
          </a:p>
          <a:p>
            <a:r>
              <a:rPr lang="en-CA" sz="3200" dirty="0"/>
              <a:t>Common Rabbit (Australia 1859)</a:t>
            </a:r>
          </a:p>
          <a:p>
            <a:r>
              <a:rPr lang="en-CA" sz="3200" dirty="0"/>
              <a:t>Burmese Python (Florida Everglades)</a:t>
            </a:r>
          </a:p>
          <a:p>
            <a:r>
              <a:rPr lang="en-CA" sz="3200" dirty="0"/>
              <a:t>Nile Perch (Lake Victoria)</a:t>
            </a:r>
          </a:p>
          <a:p>
            <a:r>
              <a:rPr lang="en-CA" sz="3200" dirty="0"/>
              <a:t>BC Wolf Kill (1980’s and 2017)</a:t>
            </a:r>
          </a:p>
          <a:p>
            <a:r>
              <a:rPr lang="en-CA" sz="3200" dirty="0"/>
              <a:t>Re-introduction of turkeys into Ontario</a:t>
            </a:r>
          </a:p>
          <a:p>
            <a:r>
              <a:rPr lang="en-CA" sz="3200" dirty="0"/>
              <a:t>Re-introduction of bison to Banff (2017)</a:t>
            </a:r>
          </a:p>
          <a:p>
            <a:r>
              <a:rPr lang="en-CA" sz="3200" dirty="0"/>
              <a:t>Re-introduction of California Condor in California</a:t>
            </a:r>
          </a:p>
          <a:p>
            <a:r>
              <a:rPr lang="en-CA" sz="3200" dirty="0"/>
              <a:t>Prickly Pear and Moth</a:t>
            </a:r>
          </a:p>
          <a:p>
            <a:r>
              <a:rPr lang="en-CA" sz="3200" dirty="0"/>
              <a:t>Asian Oyster into Chesapeake Bay</a:t>
            </a:r>
          </a:p>
          <a:p>
            <a:r>
              <a:rPr lang="en-CA" sz="3200"/>
              <a:t>Brown Trout into BC lakes</a:t>
            </a:r>
            <a:endParaRPr lang="en-CA" sz="3200" dirty="0"/>
          </a:p>
          <a:p>
            <a:endParaRPr lang="en-CA" sz="32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36158" y="609600"/>
            <a:ext cx="3052293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Put your names by the topic you have chosen</a:t>
            </a:r>
          </a:p>
        </p:txBody>
      </p:sp>
    </p:spTree>
    <p:extLst>
      <p:ext uri="{BB962C8B-B14F-4D97-AF65-F5344CB8AC3E}">
        <p14:creationId xmlns:p14="http://schemas.microsoft.com/office/powerpoint/2010/main" val="2382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ss exti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7" y="173036"/>
            <a:ext cx="7705723" cy="64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9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A9D6-C255-4150-8376-1DA8286D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10" y="91126"/>
            <a:ext cx="8596668" cy="625311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2 – Organisms to Know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2D9844-93FC-40AE-BF1A-C6616BD2A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48955"/>
              </p:ext>
            </p:extLst>
          </p:nvPr>
        </p:nvGraphicFramePr>
        <p:xfrm>
          <a:off x="534185" y="814476"/>
          <a:ext cx="109728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85">
                  <a:extLst>
                    <a:ext uri="{9D8B030D-6E8A-4147-A177-3AD203B41FA5}">
                      <a16:colId xmlns:a16="http://schemas.microsoft.com/office/drawing/2014/main" val="2306217844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2689407720"/>
                    </a:ext>
                  </a:extLst>
                </a:gridCol>
                <a:gridCol w="2362985">
                  <a:extLst>
                    <a:ext uri="{9D8B030D-6E8A-4147-A177-3AD203B41FA5}">
                      <a16:colId xmlns:a16="http://schemas.microsoft.com/office/drawing/2014/main" val="15709772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411348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54649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0879213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When/Where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Term Consequence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9289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Trout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80552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Nile Perch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3388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Common 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164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3227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Turkey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3386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/>
                        <a:t>Bison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2017 (Banff)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8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Extinction Are Rising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Rates of extinction are rising as of 200,000 years ago</a:t>
            </a:r>
          </a:p>
          <a:p>
            <a:r>
              <a:rPr lang="en-US" dirty="0"/>
              <a:t>Human migration has been followed by species extinction</a:t>
            </a:r>
          </a:p>
          <a:p>
            <a:r>
              <a:rPr lang="en-US" dirty="0"/>
              <a:t>Scientists estimate that wild species extinction rate has increased 1000X</a:t>
            </a:r>
          </a:p>
          <a:p>
            <a:r>
              <a:rPr lang="en-US" dirty="0"/>
              <a:t>It is estimated that Earth is entering it’s 6</a:t>
            </a:r>
            <a:r>
              <a:rPr lang="en-US" baseline="30000" dirty="0"/>
              <a:t>th</a:t>
            </a:r>
            <a:r>
              <a:rPr lang="en-US" dirty="0"/>
              <a:t> mass extinction</a:t>
            </a:r>
          </a:p>
          <a:p>
            <a:pPr lvl="1"/>
            <a:r>
              <a:rPr lang="en-US" dirty="0"/>
              <a:t>Big cats will exist only in captivity</a:t>
            </a:r>
          </a:p>
          <a:p>
            <a:pPr lvl="1"/>
            <a:r>
              <a:rPr lang="en-US" dirty="0"/>
              <a:t>Elephants, rhino, apes will go extinct</a:t>
            </a:r>
          </a:p>
          <a:p>
            <a:pPr lvl="1"/>
            <a:r>
              <a:rPr lang="en-US" dirty="0"/>
              <a:t>50% of Earth’s plants will go extinct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67" y="457200"/>
            <a:ext cx="33086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0" y="3836988"/>
            <a:ext cx="53816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5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Mass Extinctions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138563"/>
              </p:ext>
            </p:extLst>
          </p:nvPr>
        </p:nvGraphicFramePr>
        <p:xfrm>
          <a:off x="209072" y="1843088"/>
          <a:ext cx="859631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Hypothesized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on Species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 Million Years Ago (MYA)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Asteroid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Dinosaurs and 70% of species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 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Floods of lava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 of organisms, mammal-like and amphibians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 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Comet or Asteroid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90 - 96% of species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360 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 species, reef and ocean organisms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440 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Rapid Glaciation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85% of marine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83" y="152400"/>
            <a:ext cx="3386617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4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Control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Humans have been trying to decrease extinction rates</a:t>
            </a:r>
          </a:p>
          <a:p>
            <a:r>
              <a:rPr lang="en-US" sz="2400" dirty="0"/>
              <a:t>Use living organisms to keep other organism’s population in check</a:t>
            </a:r>
          </a:p>
          <a:p>
            <a:pPr lvl="1"/>
            <a:r>
              <a:rPr lang="en-US" sz="2400" dirty="0"/>
              <a:t>Introduce predator</a:t>
            </a:r>
          </a:p>
          <a:p>
            <a:pPr lvl="1"/>
            <a:r>
              <a:rPr lang="en-US" sz="2400" dirty="0"/>
              <a:t>Cull populations</a:t>
            </a:r>
          </a:p>
          <a:p>
            <a:pPr lvl="1"/>
            <a:r>
              <a:rPr lang="en-US" sz="2400" dirty="0"/>
              <a:t>Capture and release in other territory</a:t>
            </a:r>
          </a:p>
          <a:p>
            <a:pPr lvl="1"/>
            <a:r>
              <a:rPr lang="en-US" sz="2400" dirty="0"/>
              <a:t>Prevent spread of invasive species</a:t>
            </a:r>
          </a:p>
        </p:txBody>
      </p:sp>
    </p:spTree>
    <p:extLst>
      <p:ext uri="{BB962C8B-B14F-4D97-AF65-F5344CB8AC3E}">
        <p14:creationId xmlns:p14="http://schemas.microsoft.com/office/powerpoint/2010/main" val="390891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Species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4" y="1500189"/>
            <a:ext cx="8596668" cy="3880773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Non-native species (exotics, non-indigenous, introduced) </a:t>
            </a:r>
            <a:r>
              <a:rPr lang="en-CA" sz="2400" dirty="0"/>
              <a:t>are organisms that are introduced to new ecosystems either purposefully or by accident</a:t>
            </a:r>
          </a:p>
          <a:p>
            <a:pPr lvl="1"/>
            <a:r>
              <a:rPr lang="en-CA" sz="2400" dirty="0"/>
              <a:t>Compete with native species for food and shelter</a:t>
            </a:r>
          </a:p>
          <a:p>
            <a:pPr lvl="1"/>
            <a:r>
              <a:rPr lang="en-CA" sz="2400" dirty="0"/>
              <a:t>Can greatly disrupt ecosystem</a:t>
            </a:r>
          </a:p>
          <a:p>
            <a:pPr lvl="1"/>
            <a:r>
              <a:rPr lang="en-CA" sz="2400" dirty="0"/>
              <a:t>Harm keystone species</a:t>
            </a:r>
          </a:p>
          <a:p>
            <a:pPr lvl="1"/>
            <a:r>
              <a:rPr lang="en-CA" sz="2400" dirty="0"/>
              <a:t>Cause trophic cascades</a:t>
            </a:r>
          </a:p>
          <a:p>
            <a:pPr lvl="1"/>
            <a:endParaRPr lang="en-CA" sz="2400" dirty="0"/>
          </a:p>
          <a:p>
            <a:r>
              <a:rPr lang="en-CA" sz="2400" dirty="0">
                <a:solidFill>
                  <a:srgbClr val="FF0000"/>
                </a:solidFill>
              </a:rPr>
              <a:t>Invasive species </a:t>
            </a:r>
            <a:r>
              <a:rPr lang="en-CA" sz="2400" dirty="0"/>
              <a:t>are non-native species that cause significant harm to the ecosystem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249" t="25357" r="51456" b="44443"/>
          <a:stretch/>
        </p:blipFill>
        <p:spPr>
          <a:xfrm>
            <a:off x="8509000" y="4201451"/>
            <a:ext cx="2235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Cane Toad in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7257"/>
            <a:ext cx="4607890" cy="4772474"/>
          </a:xfrm>
        </p:spPr>
        <p:txBody>
          <a:bodyPr>
            <a:normAutofit/>
          </a:bodyPr>
          <a:lstStyle/>
          <a:p>
            <a:r>
              <a:rPr lang="en-CA" sz="2400" dirty="0"/>
              <a:t>Introduced in 1935 to hep control the Cane Beetle that was damaging sugar crops</a:t>
            </a:r>
          </a:p>
          <a:p>
            <a:r>
              <a:rPr lang="en-CA" sz="2400" dirty="0"/>
              <a:t>Cane toad is an </a:t>
            </a:r>
            <a:r>
              <a:rPr lang="en-CA" sz="2400" dirty="0">
                <a:solidFill>
                  <a:srgbClr val="FF0000"/>
                </a:solidFill>
              </a:rPr>
              <a:t>INVASIVE SPECIES </a:t>
            </a:r>
            <a:r>
              <a:rPr lang="en-CA" sz="2400" dirty="0"/>
              <a:t>(non native)</a:t>
            </a:r>
          </a:p>
          <a:p>
            <a:r>
              <a:rPr lang="en-CA" sz="2400" dirty="0"/>
              <a:t>Toads are toxic, which has caused accumulation of toxins in higher predators and even death</a:t>
            </a:r>
          </a:p>
          <a:p>
            <a:r>
              <a:rPr lang="en-CA" sz="2400" dirty="0"/>
              <a:t>No predators now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90" y="1930400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Re-introducing Bison in Banff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846296" cy="3880773"/>
          </a:xfrm>
        </p:spPr>
        <p:txBody>
          <a:bodyPr>
            <a:normAutofit/>
          </a:bodyPr>
          <a:lstStyle/>
          <a:p>
            <a:r>
              <a:rPr lang="en-CA" sz="2400" b="1" dirty="0"/>
              <a:t>Bison were removed from Banff (the last small herd) in 1997</a:t>
            </a:r>
          </a:p>
          <a:p>
            <a:r>
              <a:rPr lang="en-CA" sz="2400" b="1" dirty="0"/>
              <a:t>Changes to the ecosystem has caused the Canadian government to rethink this and they are trying to re-introduce the bison into Banff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61" t="29244" r="41903" b="34918"/>
          <a:stretch/>
        </p:blipFill>
        <p:spPr>
          <a:xfrm>
            <a:off x="7028944" y="232012"/>
            <a:ext cx="4285049" cy="284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943" y="3308358"/>
            <a:ext cx="4940143" cy="28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29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1072</Words>
  <Application>Microsoft Office PowerPoint</Application>
  <PresentationFormat>Widescreen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Facet</vt:lpstr>
      <vt:lpstr>Biological Management</vt:lpstr>
      <vt:lpstr>Extinction and Changing of Populations on Earth</vt:lpstr>
      <vt:lpstr>PowerPoint Presentation</vt:lpstr>
      <vt:lpstr>Rates of Extinction Are Rising</vt:lpstr>
      <vt:lpstr>Previous Mass Extinctions</vt:lpstr>
      <vt:lpstr>Biological Control and Management</vt:lpstr>
      <vt:lpstr>Species introduction</vt:lpstr>
      <vt:lpstr>Cane Toad in Australia</vt:lpstr>
      <vt:lpstr>Re-introducing Bison in Banff</vt:lpstr>
      <vt:lpstr>Asian Carp</vt:lpstr>
      <vt:lpstr>PowerPoint Presentation</vt:lpstr>
      <vt:lpstr>Issues for Ecosystem</vt:lpstr>
      <vt:lpstr>Issues for Ecosystem</vt:lpstr>
      <vt:lpstr>Parasitic Wasp</vt:lpstr>
      <vt:lpstr>PowerPoint Presentation</vt:lpstr>
      <vt:lpstr>Issues for Ecosystem</vt:lpstr>
      <vt:lpstr>Asian Mongoose</vt:lpstr>
      <vt:lpstr>PowerPoint Presentation</vt:lpstr>
      <vt:lpstr>Invasive Species Stick Bug</vt:lpstr>
      <vt:lpstr>PowerPoint Presentation</vt:lpstr>
      <vt:lpstr>PowerPoint Presentation</vt:lpstr>
      <vt:lpstr>BC Wolf Cull</vt:lpstr>
      <vt:lpstr>Become the Expert on a Point of View</vt:lpstr>
      <vt:lpstr>What does this data tell us?</vt:lpstr>
      <vt:lpstr>What does this data tell us?</vt:lpstr>
      <vt:lpstr>Your Task</vt:lpstr>
      <vt:lpstr>Ecological Control  Become The Expert</vt:lpstr>
      <vt:lpstr>Make a video</vt:lpstr>
      <vt:lpstr>Ecological Control Examples</vt:lpstr>
      <vt:lpstr>Block 2 – Organisms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Control</dc:title>
  <dc:creator>Shona</dc:creator>
  <cp:lastModifiedBy>Becker, Shona</cp:lastModifiedBy>
  <cp:revision>19</cp:revision>
  <dcterms:created xsi:type="dcterms:W3CDTF">2018-01-31T05:50:02Z</dcterms:created>
  <dcterms:modified xsi:type="dcterms:W3CDTF">2020-02-20T18:53:04Z</dcterms:modified>
</cp:coreProperties>
</file>