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4" r:id="rId2"/>
    <p:sldId id="256" r:id="rId3"/>
    <p:sldId id="257" r:id="rId4"/>
    <p:sldId id="258" r:id="rId5"/>
    <p:sldId id="271" r:id="rId6"/>
    <p:sldId id="273" r:id="rId7"/>
    <p:sldId id="272" r:id="rId8"/>
    <p:sldId id="259" r:id="rId9"/>
    <p:sldId id="262" r:id="rId10"/>
    <p:sldId id="263" r:id="rId11"/>
    <p:sldId id="261" r:id="rId12"/>
    <p:sldId id="265" r:id="rId13"/>
    <p:sldId id="266" r:id="rId14"/>
    <p:sldId id="267" r:id="rId15"/>
    <p:sldId id="268" r:id="rId16"/>
    <p:sldId id="269" r:id="rId17"/>
    <p:sldId id="270" r:id="rId18"/>
    <p:sldId id="26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78" y="-7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10/5/2018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8kK2zwjRV0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FF0000"/>
                </a:solidFill>
              </a:rPr>
              <a:t>Inquiry Peer Review</a:t>
            </a:r>
            <a:endParaRPr lang="en-CA" b="1" dirty="0">
              <a:solidFill>
                <a:srgbClr val="FF0000"/>
              </a:solidFill>
            </a:endParaRPr>
          </a:p>
        </p:txBody>
      </p:sp>
      <p:sp>
        <p:nvSpPr>
          <p:cNvPr id="3" name="Content Placeholder 2"/>
          <p:cNvSpPr>
            <a:spLocks noGrp="1"/>
          </p:cNvSpPr>
          <p:nvPr>
            <p:ph idx="1"/>
          </p:nvPr>
        </p:nvSpPr>
        <p:spPr>
          <a:xfrm>
            <a:off x="677334" y="1468193"/>
            <a:ext cx="8596668" cy="4573170"/>
          </a:xfrm>
        </p:spPr>
        <p:txBody>
          <a:bodyPr>
            <a:noAutofit/>
          </a:bodyPr>
          <a:lstStyle/>
          <a:p>
            <a:r>
              <a:rPr lang="en-CA" sz="2400" dirty="0" smtClean="0"/>
              <a:t>Find someone AT A DIFFERENT TABLE and swap your inquiry write up with them</a:t>
            </a:r>
          </a:p>
          <a:p>
            <a:endParaRPr lang="en-CA" sz="2400" dirty="0" smtClean="0"/>
          </a:p>
          <a:p>
            <a:r>
              <a:rPr lang="en-CA" sz="2400" dirty="0" smtClean="0"/>
              <a:t>Quietly read EVERY WORD and complete the peer review assessment form</a:t>
            </a:r>
          </a:p>
          <a:p>
            <a:endParaRPr lang="en-CA" sz="2400" dirty="0"/>
          </a:p>
          <a:p>
            <a:r>
              <a:rPr lang="en-CA" sz="2400" dirty="0" smtClean="0"/>
              <a:t>Scientists HELP EACH OTHER and BRING OUT THE BEST in each other.  Be sure you give detailed suggestions as to how they can IMPROVE their inquiry write up</a:t>
            </a:r>
            <a:endParaRPr lang="en-CA" sz="2400" dirty="0"/>
          </a:p>
        </p:txBody>
      </p:sp>
    </p:spTree>
    <p:extLst>
      <p:ext uri="{BB962C8B-B14F-4D97-AF65-F5344CB8AC3E}">
        <p14:creationId xmlns:p14="http://schemas.microsoft.com/office/powerpoint/2010/main" val="3738180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5261"/>
            <a:ext cx="8596668" cy="1320800"/>
          </a:xfrm>
        </p:spPr>
        <p:txBody>
          <a:bodyPr/>
          <a:lstStyle/>
          <a:p>
            <a:r>
              <a:rPr lang="en-CA" dirty="0" smtClean="0">
                <a:solidFill>
                  <a:srgbClr val="FF0000"/>
                </a:solidFill>
              </a:rPr>
              <a:t>What words would you use to describe what is happening here?</a:t>
            </a:r>
            <a:endParaRPr lang="en-CA" dirty="0">
              <a:solidFill>
                <a:srgbClr val="FF0000"/>
              </a:solidFill>
            </a:endParaRPr>
          </a:p>
        </p:txBody>
      </p:sp>
      <p:sp>
        <p:nvSpPr>
          <p:cNvPr id="3" name="Content Placeholder 2"/>
          <p:cNvSpPr>
            <a:spLocks noGrp="1"/>
          </p:cNvSpPr>
          <p:nvPr>
            <p:ph idx="1"/>
          </p:nvPr>
        </p:nvSpPr>
        <p:spPr/>
        <p:txBody>
          <a:bodyPr/>
          <a:lstStyle/>
          <a:p>
            <a:endParaRPr lang="en-CA"/>
          </a:p>
        </p:txBody>
      </p:sp>
      <p:pic>
        <p:nvPicPr>
          <p:cNvPr id="6" name="Picture 5"/>
          <p:cNvPicPr>
            <a:picLocks noChangeAspect="1"/>
          </p:cNvPicPr>
          <p:nvPr/>
        </p:nvPicPr>
        <p:blipFill rotWithShape="1">
          <a:blip r:embed="rId2"/>
          <a:srcRect l="2248" t="14593"/>
          <a:stretch/>
        </p:blipFill>
        <p:spPr>
          <a:xfrm>
            <a:off x="277658" y="1390917"/>
            <a:ext cx="10277800" cy="5061398"/>
          </a:xfrm>
          <a:prstGeom prst="rect">
            <a:avLst/>
          </a:prstGeom>
        </p:spPr>
      </p:pic>
    </p:spTree>
    <p:extLst>
      <p:ext uri="{BB962C8B-B14F-4D97-AF65-F5344CB8AC3E}">
        <p14:creationId xmlns:p14="http://schemas.microsoft.com/office/powerpoint/2010/main" val="1780575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FF0000"/>
                </a:solidFill>
              </a:rPr>
              <a:t>Window Art</a:t>
            </a:r>
            <a:endParaRPr lang="en-CA" b="1" dirty="0">
              <a:solidFill>
                <a:srgbClr val="FF0000"/>
              </a:solidFill>
            </a:endParaRPr>
          </a:p>
        </p:txBody>
      </p:sp>
      <p:sp>
        <p:nvSpPr>
          <p:cNvPr id="3" name="Content Placeholder 2"/>
          <p:cNvSpPr>
            <a:spLocks noGrp="1"/>
          </p:cNvSpPr>
          <p:nvPr>
            <p:ph idx="1"/>
          </p:nvPr>
        </p:nvSpPr>
        <p:spPr>
          <a:xfrm>
            <a:off x="561424" y="1270000"/>
            <a:ext cx="8596668" cy="3880773"/>
          </a:xfrm>
        </p:spPr>
        <p:txBody>
          <a:bodyPr>
            <a:normAutofit fontScale="85000" lnSpcReduction="20000"/>
          </a:bodyPr>
          <a:lstStyle/>
          <a:p>
            <a:r>
              <a:rPr lang="en-CA" dirty="0" smtClean="0"/>
              <a:t>With a whiteboard marker, draw and make labels to show how DNA replication occurs</a:t>
            </a:r>
          </a:p>
          <a:p>
            <a:r>
              <a:rPr lang="en-CA" dirty="0" smtClean="0"/>
              <a:t>Be sure to include the following structures:</a:t>
            </a:r>
          </a:p>
          <a:p>
            <a:pPr marL="800100" lvl="1" indent="-342900">
              <a:buFont typeface="+mj-lt"/>
              <a:buAutoNum type="arabicPeriod"/>
            </a:pPr>
            <a:r>
              <a:rPr lang="en-CA" dirty="0" smtClean="0"/>
              <a:t>Label 3’ and 5’ sides of DNA</a:t>
            </a:r>
          </a:p>
          <a:p>
            <a:pPr marL="800100" lvl="1" indent="-342900">
              <a:buFont typeface="+mj-lt"/>
              <a:buAutoNum type="arabicPeriod"/>
            </a:pPr>
            <a:r>
              <a:rPr lang="en-CA" dirty="0" smtClean="0"/>
              <a:t>Lagging Strand</a:t>
            </a:r>
          </a:p>
          <a:p>
            <a:pPr marL="800100" lvl="1" indent="-342900">
              <a:buFont typeface="+mj-lt"/>
              <a:buAutoNum type="arabicPeriod"/>
            </a:pPr>
            <a:r>
              <a:rPr lang="en-CA" dirty="0" smtClean="0"/>
              <a:t>Leading Strand</a:t>
            </a:r>
          </a:p>
          <a:p>
            <a:pPr marL="800100" lvl="1" indent="-342900">
              <a:buFont typeface="+mj-lt"/>
              <a:buAutoNum type="arabicPeriod"/>
            </a:pPr>
            <a:r>
              <a:rPr lang="en-CA" dirty="0" smtClean="0"/>
              <a:t>Helicase</a:t>
            </a:r>
          </a:p>
          <a:p>
            <a:pPr marL="800100" lvl="1" indent="-342900">
              <a:buFont typeface="+mj-lt"/>
              <a:buAutoNum type="arabicPeriod"/>
            </a:pPr>
            <a:r>
              <a:rPr lang="en-CA" dirty="0" smtClean="0"/>
              <a:t>Topoisomerase</a:t>
            </a:r>
          </a:p>
          <a:p>
            <a:pPr marL="800100" lvl="1" indent="-342900">
              <a:buFont typeface="+mj-lt"/>
              <a:buAutoNum type="arabicPeriod"/>
            </a:pPr>
            <a:r>
              <a:rPr lang="en-CA" dirty="0" smtClean="0"/>
              <a:t>DNA polymerase III</a:t>
            </a:r>
          </a:p>
          <a:p>
            <a:pPr marL="800100" lvl="1" indent="-342900">
              <a:buFont typeface="+mj-lt"/>
              <a:buAutoNum type="arabicPeriod"/>
            </a:pPr>
            <a:r>
              <a:rPr lang="en-CA" dirty="0" smtClean="0"/>
              <a:t>DNA polymerase I</a:t>
            </a:r>
          </a:p>
          <a:p>
            <a:pPr marL="800100" lvl="1" indent="-342900">
              <a:buFont typeface="+mj-lt"/>
              <a:buAutoNum type="arabicPeriod"/>
            </a:pPr>
            <a:r>
              <a:rPr lang="en-CA" dirty="0" smtClean="0"/>
              <a:t>RNA primase</a:t>
            </a:r>
          </a:p>
          <a:p>
            <a:pPr marL="800100" lvl="1" indent="-342900">
              <a:buFont typeface="+mj-lt"/>
              <a:buAutoNum type="arabicPeriod"/>
            </a:pPr>
            <a:r>
              <a:rPr lang="en-CA" dirty="0" smtClean="0"/>
              <a:t>RNA primer</a:t>
            </a:r>
          </a:p>
          <a:p>
            <a:pPr marL="800100" lvl="1" indent="-342900">
              <a:buFont typeface="+mj-lt"/>
              <a:buAutoNum type="arabicPeriod"/>
            </a:pPr>
            <a:r>
              <a:rPr lang="en-CA" dirty="0" smtClean="0"/>
              <a:t>Ligase</a:t>
            </a:r>
          </a:p>
          <a:p>
            <a:pPr marL="800100" lvl="1" indent="-342900">
              <a:buFont typeface="+mj-lt"/>
              <a:buAutoNum type="arabicPeriod"/>
            </a:pPr>
            <a:r>
              <a:rPr lang="en-CA" dirty="0" smtClean="0"/>
              <a:t>Okazaki Fragments</a:t>
            </a:r>
          </a:p>
        </p:txBody>
      </p:sp>
      <p:pic>
        <p:nvPicPr>
          <p:cNvPr id="4" name="Picture 3"/>
          <p:cNvPicPr>
            <a:picLocks noChangeAspect="1"/>
          </p:cNvPicPr>
          <p:nvPr/>
        </p:nvPicPr>
        <p:blipFill rotWithShape="1">
          <a:blip r:embed="rId2"/>
          <a:srcRect t="17186" b="14785"/>
          <a:stretch/>
        </p:blipFill>
        <p:spPr>
          <a:xfrm>
            <a:off x="3984804" y="2382132"/>
            <a:ext cx="6076950" cy="3103808"/>
          </a:xfrm>
          <a:prstGeom prst="rect">
            <a:avLst/>
          </a:prstGeom>
        </p:spPr>
      </p:pic>
    </p:spTree>
    <p:extLst>
      <p:ext uri="{BB962C8B-B14F-4D97-AF65-F5344CB8AC3E}">
        <p14:creationId xmlns:p14="http://schemas.microsoft.com/office/powerpoint/2010/main" val="2714378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921979" cy="1320800"/>
          </a:xfrm>
        </p:spPr>
        <p:txBody>
          <a:bodyPr>
            <a:normAutofit/>
          </a:bodyPr>
          <a:lstStyle/>
          <a:p>
            <a:r>
              <a:rPr lang="en-CA" b="1" dirty="0" smtClean="0">
                <a:solidFill>
                  <a:srgbClr val="FF0000"/>
                </a:solidFill>
              </a:rPr>
              <a:t>You Are Not the Mother Of Your Children</a:t>
            </a:r>
            <a:br>
              <a:rPr lang="en-CA" b="1" dirty="0" smtClean="0">
                <a:solidFill>
                  <a:srgbClr val="FF0000"/>
                </a:solidFill>
              </a:rPr>
            </a:br>
            <a:r>
              <a:rPr lang="en-CA" b="1" dirty="0" smtClean="0">
                <a:solidFill>
                  <a:srgbClr val="FF0000"/>
                </a:solidFill>
              </a:rPr>
              <a:t>Case Study</a:t>
            </a:r>
            <a:endParaRPr lang="en-CA" b="1" dirty="0">
              <a:solidFill>
                <a:srgbClr val="FF0000"/>
              </a:solidFill>
            </a:endParaRPr>
          </a:p>
        </p:txBody>
      </p:sp>
      <p:sp>
        <p:nvSpPr>
          <p:cNvPr id="3" name="Content Placeholder 2"/>
          <p:cNvSpPr>
            <a:spLocks noGrp="1"/>
          </p:cNvSpPr>
          <p:nvPr>
            <p:ph idx="1"/>
          </p:nvPr>
        </p:nvSpPr>
        <p:spPr/>
        <p:txBody>
          <a:bodyPr/>
          <a:lstStyle/>
          <a:p>
            <a:r>
              <a:rPr lang="en-CA" sz="2400" dirty="0" smtClean="0"/>
              <a:t>Read Part 1 together as a table team</a:t>
            </a:r>
          </a:p>
          <a:p>
            <a:endParaRPr lang="en-CA" dirty="0"/>
          </a:p>
          <a:p>
            <a:r>
              <a:rPr lang="en-CA" dirty="0" smtClean="0">
                <a:solidFill>
                  <a:srgbClr val="FF0000"/>
                </a:solidFill>
              </a:rPr>
              <a:t>Questions:</a:t>
            </a:r>
          </a:p>
          <a:p>
            <a:pPr>
              <a:buAutoNum type="arabicPeriod"/>
            </a:pPr>
            <a:r>
              <a:rPr lang="en-CA" b="1" dirty="0" smtClean="0">
                <a:solidFill>
                  <a:srgbClr val="0070C0"/>
                </a:solidFill>
              </a:rPr>
              <a:t>Why must a mother’s DNA match the DNA of her children?  Why would Damian expect half of the children’s DNA to come from their mother?  Why not 30% of it? Or 70% of the DNA?</a:t>
            </a:r>
          </a:p>
          <a:p>
            <a:pPr>
              <a:buAutoNum type="arabicPeriod"/>
            </a:pPr>
            <a:r>
              <a:rPr lang="en-CA" b="1" dirty="0" smtClean="0">
                <a:solidFill>
                  <a:srgbClr val="0070C0"/>
                </a:solidFill>
              </a:rPr>
              <a:t>What is the process by which DNA is transmitted to offspring?  How does only half of the genetic material of the parents get transmitted to the child?</a:t>
            </a:r>
          </a:p>
          <a:p>
            <a:pPr>
              <a:buAutoNum type="arabicPeriod"/>
            </a:pPr>
            <a:r>
              <a:rPr lang="en-CA" b="1" dirty="0" smtClean="0">
                <a:solidFill>
                  <a:srgbClr val="0070C0"/>
                </a:solidFill>
              </a:rPr>
              <a:t>Do you think that Lillian is telling the truth?  Why or why not?  Does the evidence support her claim?</a:t>
            </a:r>
          </a:p>
          <a:p>
            <a:pPr marL="0" indent="0">
              <a:buNone/>
            </a:pPr>
            <a:endParaRPr lang="en-CA" dirty="0"/>
          </a:p>
        </p:txBody>
      </p:sp>
    </p:spTree>
    <p:extLst>
      <p:ext uri="{BB962C8B-B14F-4D97-AF65-F5344CB8AC3E}">
        <p14:creationId xmlns:p14="http://schemas.microsoft.com/office/powerpoint/2010/main" val="2596945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47731"/>
            <a:ext cx="6032559" cy="5693632"/>
          </a:xfrm>
        </p:spPr>
        <p:txBody>
          <a:bodyPr/>
          <a:lstStyle/>
          <a:p>
            <a:r>
              <a:rPr lang="en-CA" dirty="0"/>
              <a:t>Humans get DNA from their parents and, accordingly, their DNA should match their parents’ DNA. </a:t>
            </a:r>
            <a:endParaRPr lang="en-CA" dirty="0" smtClean="0"/>
          </a:p>
          <a:p>
            <a:r>
              <a:rPr lang="en-CA" dirty="0" smtClean="0"/>
              <a:t>In </a:t>
            </a:r>
            <a:r>
              <a:rPr lang="en-CA" dirty="0"/>
              <a:t>humans, each parent contributes half of their nuclear DNA to their gametes through the process of meiosis. </a:t>
            </a:r>
            <a:endParaRPr lang="en-CA" dirty="0" smtClean="0"/>
          </a:p>
          <a:p>
            <a:r>
              <a:rPr lang="en-CA" dirty="0" smtClean="0"/>
              <a:t>The </a:t>
            </a:r>
            <a:r>
              <a:rPr lang="en-CA" dirty="0"/>
              <a:t>segregation of homologous chromosomes in meiosis I, followed by the segregation of sister chromatids in meiosis II, usually ensures that only half of the chromosomes are passed on to the offspring. </a:t>
            </a:r>
            <a:endParaRPr lang="en-CA" dirty="0" smtClean="0"/>
          </a:p>
          <a:p>
            <a:r>
              <a:rPr lang="en-CA" dirty="0" smtClean="0"/>
              <a:t>In </a:t>
            </a:r>
            <a:r>
              <a:rPr lang="en-CA" dirty="0"/>
              <a:t>most cases where either more or less than half of the chromosomes is passed on, the resulting embryo will be </a:t>
            </a:r>
            <a:r>
              <a:rPr lang="en-CA" dirty="0" err="1"/>
              <a:t>aneuploid</a:t>
            </a:r>
            <a:r>
              <a:rPr lang="en-CA" dirty="0"/>
              <a:t>, having more or less than the normal number of chromosomes, and will not survive</a:t>
            </a:r>
          </a:p>
        </p:txBody>
      </p:sp>
      <p:pic>
        <p:nvPicPr>
          <p:cNvPr id="4" name="Picture 3"/>
          <p:cNvPicPr>
            <a:picLocks noChangeAspect="1"/>
          </p:cNvPicPr>
          <p:nvPr/>
        </p:nvPicPr>
        <p:blipFill rotWithShape="1">
          <a:blip r:embed="rId2"/>
          <a:srcRect l="10087" t="29041" r="10228" b="3494"/>
          <a:stretch/>
        </p:blipFill>
        <p:spPr>
          <a:xfrm>
            <a:off x="6709893" y="1655521"/>
            <a:ext cx="4842456" cy="3078051"/>
          </a:xfrm>
          <a:prstGeom prst="rect">
            <a:avLst/>
          </a:prstGeom>
        </p:spPr>
      </p:pic>
    </p:spTree>
    <p:extLst>
      <p:ext uri="{BB962C8B-B14F-4D97-AF65-F5344CB8AC3E}">
        <p14:creationId xmlns:p14="http://schemas.microsoft.com/office/powerpoint/2010/main" val="4066412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solidFill>
                  <a:srgbClr val="FF0000"/>
                </a:solidFill>
              </a:rPr>
              <a:t>You Are Not the Mother Of Your Children</a:t>
            </a:r>
            <a:br>
              <a:rPr lang="en-CA" b="1" dirty="0">
                <a:solidFill>
                  <a:srgbClr val="FF0000"/>
                </a:solidFill>
              </a:rPr>
            </a:br>
            <a:r>
              <a:rPr lang="en-CA" b="1" dirty="0">
                <a:solidFill>
                  <a:srgbClr val="FF0000"/>
                </a:solidFill>
              </a:rPr>
              <a:t>Case Study</a:t>
            </a:r>
            <a:endParaRPr lang="en-CA" dirty="0"/>
          </a:p>
        </p:txBody>
      </p:sp>
      <p:sp>
        <p:nvSpPr>
          <p:cNvPr id="3" name="Content Placeholder 2"/>
          <p:cNvSpPr>
            <a:spLocks noGrp="1"/>
          </p:cNvSpPr>
          <p:nvPr>
            <p:ph idx="1"/>
          </p:nvPr>
        </p:nvSpPr>
        <p:spPr/>
        <p:txBody>
          <a:bodyPr/>
          <a:lstStyle/>
          <a:p>
            <a:r>
              <a:rPr lang="en-CA" dirty="0"/>
              <a:t>Read Part </a:t>
            </a:r>
            <a:r>
              <a:rPr lang="en-CA" dirty="0" smtClean="0"/>
              <a:t>2 </a:t>
            </a:r>
            <a:r>
              <a:rPr lang="en-CA" dirty="0"/>
              <a:t>together as a table team</a:t>
            </a:r>
          </a:p>
          <a:p>
            <a:endParaRPr lang="en-CA" dirty="0" smtClean="0"/>
          </a:p>
          <a:p>
            <a:r>
              <a:rPr lang="en-CA" dirty="0">
                <a:solidFill>
                  <a:srgbClr val="FF0000"/>
                </a:solidFill>
              </a:rPr>
              <a:t>Questions:</a:t>
            </a:r>
          </a:p>
          <a:p>
            <a:pPr>
              <a:buAutoNum type="arabicPeriod"/>
            </a:pPr>
            <a:r>
              <a:rPr lang="en-CA" b="1" dirty="0" smtClean="0">
                <a:solidFill>
                  <a:srgbClr val="0070C0"/>
                </a:solidFill>
              </a:rPr>
              <a:t>What is a chimera?</a:t>
            </a:r>
          </a:p>
          <a:p>
            <a:pPr>
              <a:buAutoNum type="arabicPeriod"/>
            </a:pPr>
            <a:r>
              <a:rPr lang="en-CA" b="1" dirty="0">
                <a:solidFill>
                  <a:srgbClr val="0070C0"/>
                </a:solidFill>
              </a:rPr>
              <a:t>Why does Dr. </a:t>
            </a:r>
            <a:r>
              <a:rPr lang="en-CA" b="1" dirty="0" err="1">
                <a:solidFill>
                  <a:srgbClr val="0070C0"/>
                </a:solidFill>
              </a:rPr>
              <a:t>Vijayvergia</a:t>
            </a:r>
            <a:r>
              <a:rPr lang="en-CA" b="1" dirty="0">
                <a:solidFill>
                  <a:srgbClr val="0070C0"/>
                </a:solidFill>
              </a:rPr>
              <a:t> think the mother (Lillian) can be a chimera and not appear abnormal? </a:t>
            </a:r>
          </a:p>
          <a:p>
            <a:pPr>
              <a:buAutoNum type="arabicPeriod"/>
            </a:pPr>
            <a:r>
              <a:rPr lang="en-CA" b="1" dirty="0" smtClean="0">
                <a:solidFill>
                  <a:srgbClr val="0070C0"/>
                </a:solidFill>
              </a:rPr>
              <a:t>How </a:t>
            </a:r>
            <a:r>
              <a:rPr lang="en-CA" b="1" dirty="0">
                <a:solidFill>
                  <a:srgbClr val="0070C0"/>
                </a:solidFill>
              </a:rPr>
              <a:t>could Dr. </a:t>
            </a:r>
            <a:r>
              <a:rPr lang="en-CA" b="1" dirty="0" err="1">
                <a:solidFill>
                  <a:srgbClr val="0070C0"/>
                </a:solidFill>
              </a:rPr>
              <a:t>Vijayvergia’s</a:t>
            </a:r>
            <a:r>
              <a:rPr lang="en-CA" b="1" dirty="0">
                <a:solidFill>
                  <a:srgbClr val="0070C0"/>
                </a:solidFill>
              </a:rPr>
              <a:t> hypothesis be tested? </a:t>
            </a:r>
            <a:r>
              <a:rPr lang="en-CA" b="1" dirty="0" smtClean="0">
                <a:solidFill>
                  <a:srgbClr val="0070C0"/>
                </a:solidFill>
              </a:rPr>
              <a:t>What </a:t>
            </a:r>
            <a:r>
              <a:rPr lang="en-CA" b="1" dirty="0">
                <a:solidFill>
                  <a:srgbClr val="0070C0"/>
                </a:solidFill>
              </a:rPr>
              <a:t>could you do to </a:t>
            </a:r>
            <a:r>
              <a:rPr lang="en-CA" b="1" dirty="0" smtClean="0">
                <a:solidFill>
                  <a:srgbClr val="0070C0"/>
                </a:solidFill>
              </a:rPr>
              <a:t>ﬁnd </a:t>
            </a:r>
            <a:r>
              <a:rPr lang="en-CA" b="1" dirty="0">
                <a:solidFill>
                  <a:srgbClr val="0070C0"/>
                </a:solidFill>
              </a:rPr>
              <a:t>out if Lillian was a chimera?</a:t>
            </a:r>
          </a:p>
        </p:txBody>
      </p:sp>
    </p:spTree>
    <p:extLst>
      <p:ext uri="{BB962C8B-B14F-4D97-AF65-F5344CB8AC3E}">
        <p14:creationId xmlns:p14="http://schemas.microsoft.com/office/powerpoint/2010/main" val="871785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FF0000"/>
                </a:solidFill>
              </a:rPr>
              <a:t>What is a chimera?</a:t>
            </a:r>
            <a:endParaRPr lang="en-CA" b="1" dirty="0">
              <a:solidFill>
                <a:srgbClr val="FF0000"/>
              </a:solidFill>
            </a:endParaRPr>
          </a:p>
        </p:txBody>
      </p:sp>
      <p:sp>
        <p:nvSpPr>
          <p:cNvPr id="3" name="Content Placeholder 2"/>
          <p:cNvSpPr>
            <a:spLocks noGrp="1"/>
          </p:cNvSpPr>
          <p:nvPr>
            <p:ph idx="1"/>
          </p:nvPr>
        </p:nvSpPr>
        <p:spPr>
          <a:xfrm>
            <a:off x="136421" y="1278393"/>
            <a:ext cx="6843928" cy="4536165"/>
          </a:xfrm>
        </p:spPr>
        <p:txBody>
          <a:bodyPr>
            <a:normAutofit fontScale="92500"/>
          </a:bodyPr>
          <a:lstStyle/>
          <a:p>
            <a:r>
              <a:rPr lang="en-CA" dirty="0"/>
              <a:t>a chimera is “an organism composed of cells that are </a:t>
            </a:r>
            <a:r>
              <a:rPr lang="en-CA" dirty="0" err="1"/>
              <a:t>embryologically</a:t>
            </a:r>
            <a:r>
              <a:rPr lang="en-CA" dirty="0"/>
              <a:t> derived from two different individuals</a:t>
            </a:r>
            <a:r>
              <a:rPr lang="en-CA" dirty="0" smtClean="0"/>
              <a:t>.”</a:t>
            </a:r>
            <a:endParaRPr lang="en-CA" baseline="30000" dirty="0"/>
          </a:p>
          <a:p>
            <a:r>
              <a:rPr lang="en-CA" dirty="0"/>
              <a:t>Most chimeric individuals are identified because of ambiguous genitalia. A person with two sets of cells that both had the same genetic sex would develop normally as either male or female. Without noticeable anatomical abnormalities, there would be no reason to suspect a person would be composed of two genetically distinct cell lines, and no reason to do the genetic testing required to identify someone as being chimeric</a:t>
            </a:r>
            <a:r>
              <a:rPr lang="en-CA" dirty="0" smtClean="0"/>
              <a:t>.</a:t>
            </a:r>
          </a:p>
          <a:p>
            <a:r>
              <a:rPr lang="en-CA" dirty="0"/>
              <a:t>Dr. </a:t>
            </a:r>
            <a:r>
              <a:rPr lang="en-CA" dirty="0" err="1"/>
              <a:t>Vijayvergia’s</a:t>
            </a:r>
            <a:r>
              <a:rPr lang="en-CA" dirty="0"/>
              <a:t> hypothesis could be tested by analyzing the DNA from different parts of Lillian’s body. While in the ideal case one could sample Lillian’s ovaries, in practice this would be avoided because it would involve invasive surgery. However, by sampling different easily accessible parts of her body it should be possible to detect cells of different genotypes.</a:t>
            </a:r>
          </a:p>
        </p:txBody>
      </p:sp>
      <p:pic>
        <p:nvPicPr>
          <p:cNvPr id="4" name="Picture 3"/>
          <p:cNvPicPr>
            <a:picLocks noChangeAspect="1"/>
          </p:cNvPicPr>
          <p:nvPr/>
        </p:nvPicPr>
        <p:blipFill>
          <a:blip r:embed="rId2"/>
          <a:stretch>
            <a:fillRect/>
          </a:stretch>
        </p:blipFill>
        <p:spPr>
          <a:xfrm>
            <a:off x="7429500" y="819686"/>
            <a:ext cx="4762500" cy="3467100"/>
          </a:xfrm>
          <a:prstGeom prst="rect">
            <a:avLst/>
          </a:prstGeom>
        </p:spPr>
      </p:pic>
    </p:spTree>
    <p:extLst>
      <p:ext uri="{BB962C8B-B14F-4D97-AF65-F5344CB8AC3E}">
        <p14:creationId xmlns:p14="http://schemas.microsoft.com/office/powerpoint/2010/main" val="2323525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solidFill>
                  <a:srgbClr val="FF0000"/>
                </a:solidFill>
              </a:rPr>
              <a:t>You Are Not the Mother Of Your Children</a:t>
            </a:r>
            <a:br>
              <a:rPr lang="en-CA" b="1" dirty="0">
                <a:solidFill>
                  <a:srgbClr val="FF0000"/>
                </a:solidFill>
              </a:rPr>
            </a:br>
            <a:r>
              <a:rPr lang="en-CA" b="1" dirty="0">
                <a:solidFill>
                  <a:srgbClr val="FF0000"/>
                </a:solidFill>
              </a:rPr>
              <a:t>Case Study</a:t>
            </a:r>
            <a:endParaRPr lang="en-CA" dirty="0"/>
          </a:p>
        </p:txBody>
      </p:sp>
      <p:sp>
        <p:nvSpPr>
          <p:cNvPr id="3" name="Content Placeholder 2"/>
          <p:cNvSpPr>
            <a:spLocks noGrp="1"/>
          </p:cNvSpPr>
          <p:nvPr>
            <p:ph idx="1"/>
          </p:nvPr>
        </p:nvSpPr>
        <p:spPr/>
        <p:txBody>
          <a:bodyPr/>
          <a:lstStyle/>
          <a:p>
            <a:r>
              <a:rPr lang="en-CA" dirty="0"/>
              <a:t>Read Part 3</a:t>
            </a:r>
            <a:r>
              <a:rPr lang="en-CA" dirty="0" smtClean="0"/>
              <a:t> </a:t>
            </a:r>
            <a:r>
              <a:rPr lang="en-CA" dirty="0"/>
              <a:t>together as a table team</a:t>
            </a:r>
          </a:p>
          <a:p>
            <a:endParaRPr lang="en-CA" dirty="0" smtClean="0"/>
          </a:p>
          <a:p>
            <a:r>
              <a:rPr lang="en-CA" dirty="0">
                <a:solidFill>
                  <a:srgbClr val="FF0000"/>
                </a:solidFill>
              </a:rPr>
              <a:t>Questions:</a:t>
            </a:r>
          </a:p>
          <a:p>
            <a:pPr>
              <a:buAutoNum type="arabicPeriod"/>
            </a:pPr>
            <a:r>
              <a:rPr lang="en-CA" b="1" dirty="0">
                <a:solidFill>
                  <a:srgbClr val="0070C0"/>
                </a:solidFill>
              </a:rPr>
              <a:t>Using your knowledge of the normal process of gametogenesis and fertilization, formulate a hypothesis as to how a chimeric individual could </a:t>
            </a:r>
            <a:r>
              <a:rPr lang="en-CA" b="1" dirty="0" smtClean="0">
                <a:solidFill>
                  <a:srgbClr val="0070C0"/>
                </a:solidFill>
              </a:rPr>
              <a:t>form.  In </a:t>
            </a:r>
            <a:r>
              <a:rPr lang="en-CA" b="1" dirty="0">
                <a:solidFill>
                  <a:srgbClr val="0070C0"/>
                </a:solidFill>
              </a:rPr>
              <a:t>addition to paternity testing, DNA testing is now used legally in many civil and criminal cases. </a:t>
            </a:r>
            <a:endParaRPr lang="en-CA" b="1" dirty="0" smtClean="0">
              <a:solidFill>
                <a:srgbClr val="0070C0"/>
              </a:solidFill>
            </a:endParaRPr>
          </a:p>
          <a:p>
            <a:pPr>
              <a:buAutoNum type="arabicPeriod"/>
            </a:pPr>
            <a:r>
              <a:rPr lang="en-CA" b="1" dirty="0" smtClean="0">
                <a:solidFill>
                  <a:srgbClr val="0070C0"/>
                </a:solidFill>
              </a:rPr>
              <a:t>In </a:t>
            </a:r>
            <a:r>
              <a:rPr lang="en-CA" b="1" dirty="0">
                <a:solidFill>
                  <a:srgbClr val="0070C0"/>
                </a:solidFill>
              </a:rPr>
              <a:t>what kinds of cases other than parentage could the presence of </a:t>
            </a:r>
            <a:r>
              <a:rPr lang="en-CA" b="1" dirty="0" err="1">
                <a:solidFill>
                  <a:srgbClr val="0070C0"/>
                </a:solidFill>
              </a:rPr>
              <a:t>chimerism</a:t>
            </a:r>
            <a:r>
              <a:rPr lang="en-CA" b="1" dirty="0">
                <a:solidFill>
                  <a:srgbClr val="0070C0"/>
                </a:solidFill>
              </a:rPr>
              <a:t> cause problems? Propose a situation in which DNA testing of a chimeric individual might lead to an unjust legal decision.</a:t>
            </a:r>
          </a:p>
        </p:txBody>
      </p:sp>
    </p:spTree>
    <p:extLst>
      <p:ext uri="{BB962C8B-B14F-4D97-AF65-F5344CB8AC3E}">
        <p14:creationId xmlns:p14="http://schemas.microsoft.com/office/powerpoint/2010/main" val="1633073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331" y="306031"/>
            <a:ext cx="8596668" cy="3880773"/>
          </a:xfrm>
        </p:spPr>
        <p:txBody>
          <a:bodyPr/>
          <a:lstStyle/>
          <a:p>
            <a:r>
              <a:rPr lang="en-CA" dirty="0"/>
              <a:t>The most common hypothesis is that chimeras result from the fusion of two separately fertilized oocytes. Another hypothesis is that the chimera is the result of a fusion between a fertilized oocyte and a separately fertilized first or second polar body</a:t>
            </a:r>
            <a:r>
              <a:rPr lang="en-CA" dirty="0" smtClean="0"/>
              <a:t>.</a:t>
            </a:r>
          </a:p>
          <a:p>
            <a:endParaRPr lang="en-CA" dirty="0"/>
          </a:p>
        </p:txBody>
      </p:sp>
      <p:pic>
        <p:nvPicPr>
          <p:cNvPr id="4" name="Picture 3"/>
          <p:cNvPicPr>
            <a:picLocks noChangeAspect="1"/>
          </p:cNvPicPr>
          <p:nvPr/>
        </p:nvPicPr>
        <p:blipFill>
          <a:blip r:embed="rId2"/>
          <a:stretch>
            <a:fillRect/>
          </a:stretch>
        </p:blipFill>
        <p:spPr>
          <a:xfrm>
            <a:off x="2169414" y="1605296"/>
            <a:ext cx="7129131" cy="5190007"/>
          </a:xfrm>
          <a:prstGeom prst="rect">
            <a:avLst/>
          </a:prstGeom>
        </p:spPr>
      </p:pic>
    </p:spTree>
    <p:extLst>
      <p:ext uri="{BB962C8B-B14F-4D97-AF65-F5344CB8AC3E}">
        <p14:creationId xmlns:p14="http://schemas.microsoft.com/office/powerpoint/2010/main" val="3387892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FF0000"/>
                </a:solidFill>
              </a:rPr>
              <a:t>Homework</a:t>
            </a:r>
            <a:endParaRPr lang="en-CA" dirty="0">
              <a:solidFill>
                <a:srgbClr val="FF0000"/>
              </a:solidFill>
            </a:endParaRPr>
          </a:p>
        </p:txBody>
      </p:sp>
      <p:sp>
        <p:nvSpPr>
          <p:cNvPr id="3" name="Content Placeholder 2"/>
          <p:cNvSpPr>
            <a:spLocks noGrp="1"/>
          </p:cNvSpPr>
          <p:nvPr>
            <p:ph idx="1"/>
          </p:nvPr>
        </p:nvSpPr>
        <p:spPr>
          <a:xfrm>
            <a:off x="677334" y="1503766"/>
            <a:ext cx="8596668" cy="3880773"/>
          </a:xfrm>
        </p:spPr>
        <p:txBody>
          <a:bodyPr>
            <a:normAutofit/>
          </a:bodyPr>
          <a:lstStyle/>
          <a:p>
            <a:r>
              <a:rPr lang="en-CA" sz="3200" dirty="0" smtClean="0"/>
              <a:t>Watch and take notes on Bozeman Science DNA Replication video (use worksheet for notes)</a:t>
            </a:r>
            <a:endParaRPr lang="en-CA" sz="3200" dirty="0"/>
          </a:p>
        </p:txBody>
      </p:sp>
      <p:pic>
        <p:nvPicPr>
          <p:cNvPr id="4" name="Picture 3"/>
          <p:cNvPicPr>
            <a:picLocks noChangeAspect="1"/>
          </p:cNvPicPr>
          <p:nvPr/>
        </p:nvPicPr>
        <p:blipFill rotWithShape="1">
          <a:blip r:embed="rId2"/>
          <a:srcRect l="2112" t="23461" r="41162" b="19046"/>
          <a:stretch/>
        </p:blipFill>
        <p:spPr>
          <a:xfrm>
            <a:off x="2820472" y="2902957"/>
            <a:ext cx="5613173" cy="3198566"/>
          </a:xfrm>
          <a:prstGeom prst="rect">
            <a:avLst/>
          </a:prstGeom>
        </p:spPr>
      </p:pic>
    </p:spTree>
    <p:extLst>
      <p:ext uri="{BB962C8B-B14F-4D97-AF65-F5344CB8AC3E}">
        <p14:creationId xmlns:p14="http://schemas.microsoft.com/office/powerpoint/2010/main" val="86370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DNA Replication</a:t>
            </a:r>
            <a:endParaRPr lang="en-CA" dirty="0"/>
          </a:p>
        </p:txBody>
      </p:sp>
      <p:sp>
        <p:nvSpPr>
          <p:cNvPr id="3" name="Subtitle 2"/>
          <p:cNvSpPr>
            <a:spLocks noGrp="1"/>
          </p:cNvSpPr>
          <p:nvPr>
            <p:ph type="subTitle" idx="1"/>
          </p:nvPr>
        </p:nvSpPr>
        <p:spPr/>
        <p:txBody>
          <a:bodyPr/>
          <a:lstStyle/>
          <a:p>
            <a:r>
              <a:rPr lang="en-CA" dirty="0" smtClean="0"/>
              <a:t>Biology 12</a:t>
            </a:r>
            <a:endParaRPr lang="en-CA" dirty="0"/>
          </a:p>
        </p:txBody>
      </p:sp>
    </p:spTree>
    <p:extLst>
      <p:ext uri="{BB962C8B-B14F-4D97-AF65-F5344CB8AC3E}">
        <p14:creationId xmlns:p14="http://schemas.microsoft.com/office/powerpoint/2010/main" val="2174607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FF0000"/>
                </a:solidFill>
              </a:rPr>
              <a:t>WHAT IS DNA?</a:t>
            </a:r>
            <a:endParaRPr lang="en-CA" b="1" dirty="0">
              <a:solidFill>
                <a:srgbClr val="FF0000"/>
              </a:solidFill>
            </a:endParaRPr>
          </a:p>
        </p:txBody>
      </p:sp>
      <p:sp>
        <p:nvSpPr>
          <p:cNvPr id="3" name="Content Placeholder 2"/>
          <p:cNvSpPr>
            <a:spLocks noGrp="1"/>
          </p:cNvSpPr>
          <p:nvPr>
            <p:ph idx="1"/>
          </p:nvPr>
        </p:nvSpPr>
        <p:spPr/>
        <p:txBody>
          <a:bodyPr>
            <a:noAutofit/>
          </a:bodyPr>
          <a:lstStyle/>
          <a:p>
            <a:r>
              <a:rPr lang="en-CA" sz="2800" dirty="0" smtClean="0"/>
              <a:t>DNA is a nucleic acid made up of a repeating structure of a deoxyribose (5 carbon sugar), phosphate group, and a nitrogen base</a:t>
            </a:r>
          </a:p>
          <a:p>
            <a:endParaRPr lang="en-CA" sz="2800" dirty="0"/>
          </a:p>
          <a:p>
            <a:r>
              <a:rPr lang="en-CA" sz="2800" dirty="0" smtClean="0"/>
              <a:t>The coding of the nitrogen bases create the code that will create your proteins</a:t>
            </a:r>
          </a:p>
          <a:p>
            <a:endParaRPr lang="en-CA" sz="2800" dirty="0"/>
          </a:p>
          <a:p>
            <a:r>
              <a:rPr lang="en-CA" sz="2800" dirty="0" smtClean="0"/>
              <a:t>DNA </a:t>
            </a:r>
            <a:r>
              <a:rPr lang="en-CA" sz="2800" dirty="0" smtClean="0">
                <a:sym typeface="Wingdings" panose="05000000000000000000" pitchFamily="2" charset="2"/>
              </a:rPr>
              <a:t>  RNA   Protein</a:t>
            </a:r>
            <a:endParaRPr lang="en-CA" sz="2800" dirty="0"/>
          </a:p>
        </p:txBody>
      </p:sp>
      <p:pic>
        <p:nvPicPr>
          <p:cNvPr id="4" name="Picture 3"/>
          <p:cNvPicPr>
            <a:picLocks noChangeAspect="1"/>
          </p:cNvPicPr>
          <p:nvPr/>
        </p:nvPicPr>
        <p:blipFill>
          <a:blip r:embed="rId2"/>
          <a:stretch>
            <a:fillRect/>
          </a:stretch>
        </p:blipFill>
        <p:spPr>
          <a:xfrm>
            <a:off x="4005330" y="72977"/>
            <a:ext cx="4250026" cy="2087612"/>
          </a:xfrm>
          <a:prstGeom prst="rect">
            <a:avLst/>
          </a:prstGeom>
        </p:spPr>
      </p:pic>
    </p:spTree>
    <p:extLst>
      <p:ext uri="{BB962C8B-B14F-4D97-AF65-F5344CB8AC3E}">
        <p14:creationId xmlns:p14="http://schemas.microsoft.com/office/powerpoint/2010/main" val="2993896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FF0000"/>
                </a:solidFill>
              </a:rPr>
              <a:t>How does DNA fit into a nucleus?</a:t>
            </a:r>
            <a:endParaRPr lang="en-CA" dirty="0">
              <a:solidFill>
                <a:srgbClr val="FF0000"/>
              </a:solidFill>
            </a:endParaRPr>
          </a:p>
        </p:txBody>
      </p:sp>
      <p:sp>
        <p:nvSpPr>
          <p:cNvPr id="3" name="Content Placeholder 2"/>
          <p:cNvSpPr>
            <a:spLocks noGrp="1"/>
          </p:cNvSpPr>
          <p:nvPr>
            <p:ph idx="1"/>
          </p:nvPr>
        </p:nvSpPr>
        <p:spPr/>
        <p:txBody>
          <a:bodyPr/>
          <a:lstStyle/>
          <a:p>
            <a:endParaRPr lang="en-CA" dirty="0"/>
          </a:p>
        </p:txBody>
      </p:sp>
      <p:pic>
        <p:nvPicPr>
          <p:cNvPr id="4" name="Picture 3"/>
          <p:cNvPicPr>
            <a:picLocks noChangeAspect="1"/>
          </p:cNvPicPr>
          <p:nvPr/>
        </p:nvPicPr>
        <p:blipFill>
          <a:blip r:embed="rId2"/>
          <a:stretch>
            <a:fillRect/>
          </a:stretch>
        </p:blipFill>
        <p:spPr>
          <a:xfrm>
            <a:off x="553791" y="1270000"/>
            <a:ext cx="8720211" cy="5402687"/>
          </a:xfrm>
          <a:prstGeom prst="rect">
            <a:avLst/>
          </a:prstGeom>
        </p:spPr>
      </p:pic>
    </p:spTree>
    <p:extLst>
      <p:ext uri="{BB962C8B-B14F-4D97-AF65-F5344CB8AC3E}">
        <p14:creationId xmlns:p14="http://schemas.microsoft.com/office/powerpoint/2010/main" val="601565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678" y="334841"/>
            <a:ext cx="11058463" cy="600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0861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1743075"/>
            <a:ext cx="12087225" cy="1034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3509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432" y="468189"/>
            <a:ext cx="6637459" cy="6196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5259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FF0000"/>
                </a:solidFill>
              </a:rPr>
              <a:t>DNA Replication</a:t>
            </a:r>
            <a:endParaRPr lang="en-CA" dirty="0">
              <a:solidFill>
                <a:srgbClr val="FF0000"/>
              </a:solidFill>
            </a:endParaRPr>
          </a:p>
        </p:txBody>
      </p:sp>
      <p:sp>
        <p:nvSpPr>
          <p:cNvPr id="3" name="Content Placeholder 2"/>
          <p:cNvSpPr>
            <a:spLocks noGrp="1"/>
          </p:cNvSpPr>
          <p:nvPr>
            <p:ph idx="1"/>
          </p:nvPr>
        </p:nvSpPr>
        <p:spPr>
          <a:xfrm>
            <a:off x="10122794" y="393651"/>
            <a:ext cx="1906074" cy="1752697"/>
          </a:xfrm>
        </p:spPr>
        <p:txBody>
          <a:bodyPr>
            <a:normAutofit/>
          </a:bodyPr>
          <a:lstStyle/>
          <a:p>
            <a:pPr marL="0" indent="0">
              <a:buNone/>
            </a:pPr>
            <a:r>
              <a:rPr lang="en-CA" sz="3200" b="1" dirty="0" smtClean="0"/>
              <a:t>Click to watch video</a:t>
            </a:r>
          </a:p>
          <a:p>
            <a:pPr marL="0" indent="0">
              <a:buNone/>
            </a:pPr>
            <a:endParaRPr lang="en-CA" sz="3200" b="1" dirty="0"/>
          </a:p>
        </p:txBody>
      </p:sp>
      <p:pic>
        <p:nvPicPr>
          <p:cNvPr id="4" name="Picture 3">
            <a:hlinkClick r:id="rId2"/>
          </p:cNvPr>
          <p:cNvPicPr>
            <a:picLocks noChangeAspect="1"/>
          </p:cNvPicPr>
          <p:nvPr/>
        </p:nvPicPr>
        <p:blipFill>
          <a:blip r:embed="rId3"/>
          <a:stretch>
            <a:fillRect/>
          </a:stretch>
        </p:blipFill>
        <p:spPr>
          <a:xfrm>
            <a:off x="677334" y="1270000"/>
            <a:ext cx="7315200" cy="4876800"/>
          </a:xfrm>
          <a:prstGeom prst="rect">
            <a:avLst/>
          </a:prstGeom>
        </p:spPr>
      </p:pic>
      <p:cxnSp>
        <p:nvCxnSpPr>
          <p:cNvPr id="6" name="Straight Arrow Connector 5"/>
          <p:cNvCxnSpPr/>
          <p:nvPr/>
        </p:nvCxnSpPr>
        <p:spPr>
          <a:xfrm flipH="1">
            <a:off x="6516710" y="609600"/>
            <a:ext cx="3606084" cy="19275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814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6265"/>
            <a:ext cx="8596668" cy="1320800"/>
          </a:xfrm>
        </p:spPr>
        <p:txBody>
          <a:bodyPr/>
          <a:lstStyle/>
          <a:p>
            <a:r>
              <a:rPr lang="en-CA" b="1" dirty="0" smtClean="0">
                <a:solidFill>
                  <a:srgbClr val="FF0000"/>
                </a:solidFill>
              </a:rPr>
              <a:t>Enzymes for Replication</a:t>
            </a:r>
            <a:endParaRPr lang="en-CA" b="1" dirty="0">
              <a:solidFill>
                <a:srgbClr val="FF0000"/>
              </a:solidFill>
            </a:endParaRPr>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rotWithShape="1">
          <a:blip r:embed="rId2"/>
          <a:srcRect l="1643" t="9201" r="3005" b="2536"/>
          <a:stretch/>
        </p:blipFill>
        <p:spPr>
          <a:xfrm>
            <a:off x="965916" y="1123519"/>
            <a:ext cx="7650051" cy="5310967"/>
          </a:xfrm>
          <a:prstGeom prst="rect">
            <a:avLst/>
          </a:prstGeom>
        </p:spPr>
      </p:pic>
    </p:spTree>
    <p:extLst>
      <p:ext uri="{BB962C8B-B14F-4D97-AF65-F5344CB8AC3E}">
        <p14:creationId xmlns:p14="http://schemas.microsoft.com/office/powerpoint/2010/main" val="150561150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180</TotalTime>
  <Words>796</Words>
  <Application>Microsoft Office PowerPoint</Application>
  <PresentationFormat>Custom</PresentationFormat>
  <Paragraphs>64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Facet</vt:lpstr>
      <vt:lpstr>Inquiry Peer Review</vt:lpstr>
      <vt:lpstr>DNA Replication</vt:lpstr>
      <vt:lpstr>WHAT IS DNA?</vt:lpstr>
      <vt:lpstr>How does DNA fit into a nucleus?</vt:lpstr>
      <vt:lpstr>PowerPoint Presentation</vt:lpstr>
      <vt:lpstr>PowerPoint Presentation</vt:lpstr>
      <vt:lpstr>PowerPoint Presentation</vt:lpstr>
      <vt:lpstr>DNA Replication</vt:lpstr>
      <vt:lpstr>Enzymes for Replication</vt:lpstr>
      <vt:lpstr>What words would you use to describe what is happening here?</vt:lpstr>
      <vt:lpstr>Window Art</vt:lpstr>
      <vt:lpstr>You Are Not the Mother Of Your Children Case Study</vt:lpstr>
      <vt:lpstr>PowerPoint Presentation</vt:lpstr>
      <vt:lpstr>You Are Not the Mother Of Your Children Case Study</vt:lpstr>
      <vt:lpstr>What is a chimera?</vt:lpstr>
      <vt:lpstr>You Are Not the Mother Of Your Children Case Study</vt:lpstr>
      <vt:lpstr>PowerPoint Presentation</vt:lpstr>
      <vt:lpstr>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Replication</dc:title>
  <dc:creator>Shona</dc:creator>
  <cp:lastModifiedBy>Becker, Shona</cp:lastModifiedBy>
  <cp:revision>16</cp:revision>
  <dcterms:created xsi:type="dcterms:W3CDTF">2018-02-23T05:35:04Z</dcterms:created>
  <dcterms:modified xsi:type="dcterms:W3CDTF">2018-10-05T16:40:51Z</dcterms:modified>
</cp:coreProperties>
</file>