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4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160000" cy="8229600"/>
  <p:notesSz cx="6858000" cy="9144000"/>
  <p:embeddedFontLs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642A2-4986-42BE-9194-BBEDCDA9B3D3}" v="15" dt="2021-11-17T21:18:33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580" y="40"/>
      </p:cViewPr>
      <p:guideLst>
        <p:guide orient="horz" pos="259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548642A2-4986-42BE-9194-BBEDCDA9B3D3}"/>
    <pc:docChg chg="custSel addSld modSld">
      <pc:chgData name="Becker, Shona" userId="a4f4044f-3ca9-43a0-b32a-c8fe231e8cd4" providerId="ADAL" clId="{548642A2-4986-42BE-9194-BBEDCDA9B3D3}" dt="2021-11-17T21:32:00.287" v="520" actId="20577"/>
      <pc:docMkLst>
        <pc:docMk/>
      </pc:docMkLst>
      <pc:sldChg chg="modSp mod">
        <pc:chgData name="Becker, Shona" userId="a4f4044f-3ca9-43a0-b32a-c8fe231e8cd4" providerId="ADAL" clId="{548642A2-4986-42BE-9194-BBEDCDA9B3D3}" dt="2021-11-17T21:17:47.450" v="19" actId="20577"/>
        <pc:sldMkLst>
          <pc:docMk/>
          <pc:sldMk cId="598180479" sldId="256"/>
        </pc:sldMkLst>
        <pc:spChg chg="mod">
          <ac:chgData name="Becker, Shona" userId="a4f4044f-3ca9-43a0-b32a-c8fe231e8cd4" providerId="ADAL" clId="{548642A2-4986-42BE-9194-BBEDCDA9B3D3}" dt="2021-11-17T21:17:47.450" v="19" actId="20577"/>
          <ac:spMkLst>
            <pc:docMk/>
            <pc:sldMk cId="598180479" sldId="256"/>
            <ac:spMk id="3" creationId="{00000000-0000-0000-0000-000000000000}"/>
          </ac:spMkLst>
        </pc:spChg>
      </pc:sldChg>
      <pc:sldChg chg="addSp new">
        <pc:chgData name="Becker, Shona" userId="a4f4044f-3ca9-43a0-b32a-c8fe231e8cd4" providerId="ADAL" clId="{548642A2-4986-42BE-9194-BBEDCDA9B3D3}" dt="2021-11-17T21:18:33.195" v="21"/>
        <pc:sldMkLst>
          <pc:docMk/>
          <pc:sldMk cId="2134341650" sldId="266"/>
        </pc:sldMkLst>
        <pc:picChg chg="add">
          <ac:chgData name="Becker, Shona" userId="a4f4044f-3ca9-43a0-b32a-c8fe231e8cd4" providerId="ADAL" clId="{548642A2-4986-42BE-9194-BBEDCDA9B3D3}" dt="2021-11-17T21:18:33.195" v="21"/>
          <ac:picMkLst>
            <pc:docMk/>
            <pc:sldMk cId="2134341650" sldId="266"/>
            <ac:picMk id="1026" creationId="{000C796A-0FFF-4D33-9522-B6BE1E5316A7}"/>
          </ac:picMkLst>
        </pc:picChg>
      </pc:sldChg>
      <pc:sldChg chg="addSp modSp new mod">
        <pc:chgData name="Becker, Shona" userId="a4f4044f-3ca9-43a0-b32a-c8fe231e8cd4" providerId="ADAL" clId="{548642A2-4986-42BE-9194-BBEDCDA9B3D3}" dt="2021-11-17T21:32:00.287" v="520" actId="20577"/>
        <pc:sldMkLst>
          <pc:docMk/>
          <pc:sldMk cId="2417028781" sldId="267"/>
        </pc:sldMkLst>
        <pc:spChg chg="add mod">
          <ac:chgData name="Becker, Shona" userId="a4f4044f-3ca9-43a0-b32a-c8fe231e8cd4" providerId="ADAL" clId="{548642A2-4986-42BE-9194-BBEDCDA9B3D3}" dt="2021-11-17T21:28:28.580" v="515" actId="1076"/>
          <ac:spMkLst>
            <pc:docMk/>
            <pc:sldMk cId="2417028781" sldId="267"/>
            <ac:spMk id="2" creationId="{A0132CF7-0415-4ED0-A54C-3A4F11890E16}"/>
          </ac:spMkLst>
        </pc:spChg>
        <pc:graphicFrameChg chg="add mod modGraphic">
          <ac:chgData name="Becker, Shona" userId="a4f4044f-3ca9-43a0-b32a-c8fe231e8cd4" providerId="ADAL" clId="{548642A2-4986-42BE-9194-BBEDCDA9B3D3}" dt="2021-11-17T21:32:00.287" v="520" actId="20577"/>
          <ac:graphicFrameMkLst>
            <pc:docMk/>
            <pc:sldMk cId="2417028781" sldId="267"/>
            <ac:graphicFrameMk id="3" creationId="{5D014A25-9379-4C0D-A4D2-6E1E2DC48AF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3535" y="962760"/>
            <a:ext cx="6151836" cy="3049717"/>
          </a:xfrm>
        </p:spPr>
        <p:txBody>
          <a:bodyPr bIns="0"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3535" y="4237447"/>
            <a:ext cx="6151836" cy="117314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78" b="0" cap="all" baseline="0">
                <a:solidFill>
                  <a:schemeClr val="tx1"/>
                </a:solidFill>
              </a:defRPr>
            </a:lvl1pPr>
            <a:lvl2pPr marL="380996" indent="0" algn="ctr">
              <a:buNone/>
              <a:defRPr sz="1667"/>
            </a:lvl2pPr>
            <a:lvl3pPr marL="761992" indent="0" algn="ctr">
              <a:buNone/>
              <a:defRPr sz="1500"/>
            </a:lvl3pPr>
            <a:lvl4pPr marL="1142989" indent="0" algn="ctr">
              <a:buNone/>
              <a:defRPr sz="1333"/>
            </a:lvl4pPr>
            <a:lvl5pPr marL="1523985" indent="0" algn="ctr">
              <a:buNone/>
              <a:defRPr sz="1333"/>
            </a:lvl5pPr>
            <a:lvl6pPr marL="1904981" indent="0" algn="ctr">
              <a:buNone/>
              <a:defRPr sz="1333"/>
            </a:lvl6pPr>
            <a:lvl7pPr marL="2285977" indent="0" algn="ctr">
              <a:buNone/>
              <a:defRPr sz="1333"/>
            </a:lvl7pPr>
            <a:lvl8pPr marL="2666973" indent="0" algn="ctr">
              <a:buNone/>
              <a:defRPr sz="1333"/>
            </a:lvl8pPr>
            <a:lvl9pPr marL="3047970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3535" y="395170"/>
            <a:ext cx="3338254" cy="37104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4115" y="958767"/>
            <a:ext cx="891117" cy="604294"/>
          </a:xfrm>
        </p:spPr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73904" y="958768"/>
            <a:ext cx="0" cy="305370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58767"/>
            <a:ext cx="0" cy="12806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8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98" y="1057523"/>
            <a:ext cx="1225586" cy="549311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015" y="1057523"/>
            <a:ext cx="5787970" cy="549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86698" y="863128"/>
            <a:ext cx="1218673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58767"/>
            <a:ext cx="0" cy="12806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3" y="2107356"/>
            <a:ext cx="6138979" cy="2265540"/>
          </a:xfrm>
        </p:spPr>
        <p:txBody>
          <a:bodyPr anchor="b">
            <a:normAutofit/>
          </a:bodyPr>
          <a:lstStyle>
            <a:lvl1pPr algn="l"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4" y="4567436"/>
            <a:ext cx="6138979" cy="1215515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8099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58768"/>
            <a:ext cx="0" cy="34141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8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5" y="965869"/>
            <a:ext cx="7199357" cy="1271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013" y="2416723"/>
            <a:ext cx="3421878" cy="412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3492" y="2416724"/>
            <a:ext cx="3421878" cy="4125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97" y="958767"/>
            <a:ext cx="0" cy="12806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4" y="964997"/>
            <a:ext cx="7199358" cy="1267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4" y="2423460"/>
            <a:ext cx="3421878" cy="9623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014" y="3389125"/>
            <a:ext cx="3421878" cy="3173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3492" y="2427606"/>
            <a:ext cx="3421879" cy="962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3492" y="3385790"/>
            <a:ext cx="3421879" cy="3164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97" y="958767"/>
            <a:ext cx="0" cy="12806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97" y="958767"/>
            <a:ext cx="0" cy="12806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52" y="958768"/>
            <a:ext cx="2588483" cy="2696540"/>
          </a:xfrm>
        </p:spPr>
        <p:txBody>
          <a:bodyPr anchor="b">
            <a:norm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0" y="958769"/>
            <a:ext cx="4253531" cy="55905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6014" y="3846591"/>
            <a:ext cx="2589998" cy="2697817"/>
          </a:xfrm>
        </p:spPr>
        <p:txBody>
          <a:bodyPr>
            <a:normAutofit/>
          </a:bodyPr>
          <a:lstStyle>
            <a:lvl1pPr marL="0" indent="0" algn="l">
              <a:buNone/>
              <a:defRPr sz="1778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97" y="958768"/>
            <a:ext cx="0" cy="269654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52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51668" y="578606"/>
            <a:ext cx="3901541" cy="617892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0" y="1355416"/>
            <a:ext cx="3503202" cy="2196701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6809" y="1347052"/>
            <a:ext cx="2483331" cy="463959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6014" y="3775191"/>
            <a:ext cx="3498183" cy="240449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06013" y="6563829"/>
            <a:ext cx="3504080" cy="384148"/>
          </a:xfrm>
        </p:spPr>
        <p:txBody>
          <a:bodyPr/>
          <a:lstStyle>
            <a:lvl1pPr algn="l">
              <a:defRPr/>
            </a:lvl1pPr>
          </a:lstStyle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6947" y="382370"/>
            <a:ext cx="3503146" cy="38511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97" y="958768"/>
            <a:ext cx="0" cy="2593349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0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18881"/>
            <a:ext cx="10160000" cy="497678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7395667"/>
            <a:ext cx="10160000" cy="8586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015" y="965425"/>
            <a:ext cx="7199357" cy="1259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5" y="2418880"/>
            <a:ext cx="7199357" cy="414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3935" y="396445"/>
            <a:ext cx="2631436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5697-D833-47B1-8959-2D3579627AA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015" y="395170"/>
            <a:ext cx="4380091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17" y="958767"/>
            <a:ext cx="884162" cy="604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111">
                <a:solidFill>
                  <a:schemeClr val="accent1"/>
                </a:solidFill>
              </a:defRPr>
            </a:lvl1pPr>
          </a:lstStyle>
          <a:p>
            <a:fld id="{7ADC1E48-3286-433B-AF1F-DCDAC5511D4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405526"/>
            <a:ext cx="10160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761992" rtl="0" eaLnBrk="1" latinLnBrk="0" hangingPunct="1">
        <a:lnSpc>
          <a:spcPct val="90000"/>
        </a:lnSpc>
        <a:spcBef>
          <a:spcPct val="0"/>
        </a:spcBef>
        <a:buNone/>
        <a:defRPr sz="3556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3997" indent="-253997" algn="l" defTabSz="761992" rtl="0" eaLnBrk="1" latinLnBrk="0" hangingPunct="1">
        <a:lnSpc>
          <a:spcPct val="120000"/>
        </a:lnSpc>
        <a:spcBef>
          <a:spcPts val="11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2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199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998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7798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5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8597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77010" y="474218"/>
            <a:ext cx="7369303" cy="3482468"/>
          </a:xfrm>
          <a:custGeom>
            <a:avLst/>
            <a:gdLst/>
            <a:ahLst/>
            <a:cxnLst/>
            <a:rect l="0" t="0" r="0" b="0"/>
            <a:pathLst>
              <a:path w="7369303" h="3482468">
                <a:moveTo>
                  <a:pt x="1228217" y="0"/>
                </a:moveTo>
                <a:lnTo>
                  <a:pt x="6263386" y="0"/>
                </a:lnTo>
                <a:lnTo>
                  <a:pt x="6386703" y="11811"/>
                </a:lnTo>
                <a:lnTo>
                  <a:pt x="6607302" y="40513"/>
                </a:lnTo>
                <a:lnTo>
                  <a:pt x="6816344" y="98806"/>
                </a:lnTo>
                <a:lnTo>
                  <a:pt x="6914515" y="127381"/>
                </a:lnTo>
                <a:lnTo>
                  <a:pt x="7086981" y="208915"/>
                </a:lnTo>
                <a:lnTo>
                  <a:pt x="7209282" y="301752"/>
                </a:lnTo>
                <a:lnTo>
                  <a:pt x="7271004" y="354203"/>
                </a:lnTo>
                <a:lnTo>
                  <a:pt x="7332726" y="458343"/>
                </a:lnTo>
                <a:lnTo>
                  <a:pt x="7356729" y="516636"/>
                </a:lnTo>
                <a:lnTo>
                  <a:pt x="7356729" y="545338"/>
                </a:lnTo>
                <a:lnTo>
                  <a:pt x="7369302" y="580390"/>
                </a:lnTo>
                <a:lnTo>
                  <a:pt x="7369302" y="2902077"/>
                </a:lnTo>
                <a:lnTo>
                  <a:pt x="7356729" y="2931287"/>
                </a:lnTo>
                <a:lnTo>
                  <a:pt x="7356729" y="2960370"/>
                </a:lnTo>
                <a:lnTo>
                  <a:pt x="7332726" y="3018155"/>
                </a:lnTo>
                <a:lnTo>
                  <a:pt x="7271004" y="3122422"/>
                </a:lnTo>
                <a:lnTo>
                  <a:pt x="7148703" y="3221228"/>
                </a:lnTo>
                <a:lnTo>
                  <a:pt x="7086981" y="3267583"/>
                </a:lnTo>
                <a:lnTo>
                  <a:pt x="6914515" y="3349117"/>
                </a:lnTo>
                <a:lnTo>
                  <a:pt x="6718046" y="3406902"/>
                </a:lnTo>
                <a:lnTo>
                  <a:pt x="6607302" y="3436112"/>
                </a:lnTo>
                <a:lnTo>
                  <a:pt x="6386703" y="3465195"/>
                </a:lnTo>
                <a:lnTo>
                  <a:pt x="6263386" y="3476625"/>
                </a:lnTo>
                <a:lnTo>
                  <a:pt x="6202680" y="3476625"/>
                </a:lnTo>
                <a:lnTo>
                  <a:pt x="6141085" y="3482467"/>
                </a:lnTo>
                <a:lnTo>
                  <a:pt x="1228217" y="3482467"/>
                </a:lnTo>
                <a:lnTo>
                  <a:pt x="1153922" y="3476625"/>
                </a:lnTo>
                <a:lnTo>
                  <a:pt x="1093343" y="3476625"/>
                </a:lnTo>
                <a:lnTo>
                  <a:pt x="970026" y="3465195"/>
                </a:lnTo>
                <a:lnTo>
                  <a:pt x="749427" y="3436112"/>
                </a:lnTo>
                <a:lnTo>
                  <a:pt x="540385" y="3377819"/>
                </a:lnTo>
                <a:lnTo>
                  <a:pt x="442087" y="3349117"/>
                </a:lnTo>
                <a:lnTo>
                  <a:pt x="270637" y="3267583"/>
                </a:lnTo>
                <a:lnTo>
                  <a:pt x="147320" y="3174746"/>
                </a:lnTo>
                <a:lnTo>
                  <a:pt x="85725" y="3122422"/>
                </a:lnTo>
                <a:lnTo>
                  <a:pt x="25019" y="3018155"/>
                </a:lnTo>
                <a:lnTo>
                  <a:pt x="0" y="2960370"/>
                </a:lnTo>
                <a:lnTo>
                  <a:pt x="0" y="516636"/>
                </a:lnTo>
                <a:lnTo>
                  <a:pt x="25019" y="458343"/>
                </a:lnTo>
                <a:lnTo>
                  <a:pt x="85725" y="354203"/>
                </a:lnTo>
                <a:lnTo>
                  <a:pt x="209042" y="255397"/>
                </a:lnTo>
                <a:lnTo>
                  <a:pt x="270637" y="208915"/>
                </a:lnTo>
                <a:lnTo>
                  <a:pt x="442087" y="127381"/>
                </a:lnTo>
                <a:lnTo>
                  <a:pt x="638683" y="69596"/>
                </a:lnTo>
                <a:lnTo>
                  <a:pt x="749427" y="40513"/>
                </a:lnTo>
                <a:lnTo>
                  <a:pt x="970026" y="11811"/>
                </a:lnTo>
                <a:lnTo>
                  <a:pt x="1093343" y="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2900" y="990600"/>
            <a:ext cx="6936613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Arial Black - 72"/>
              </a:rPr>
              <a:t>Lung Capacity &amp; Respiratory Illnesses</a:t>
            </a:r>
          </a:p>
        </p:txBody>
      </p:sp>
    </p:spTree>
    <p:extLst>
      <p:ext uri="{BB962C8B-B14F-4D97-AF65-F5344CB8AC3E}">
        <p14:creationId xmlns:p14="http://schemas.microsoft.com/office/powerpoint/2010/main" val="59818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9405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Pleural Effusion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57250"/>
            <a:ext cx="4889246" cy="4282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16700" y="838200"/>
            <a:ext cx="3423031" cy="574003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abnormal amount of fluid </a:t>
            </a:r>
            <a:r>
              <a:rPr lang="en-US" sz="3200" dirty="0" err="1">
                <a:solidFill>
                  <a:srgbClr val="000000"/>
                </a:solidFill>
                <a:latin typeface="Arial Black - 20"/>
              </a:rPr>
              <a:t>accummulate</a:t>
            </a:r>
            <a:r>
              <a:rPr lang="en-US" sz="3200" dirty="0">
                <a:solidFill>
                  <a:srgbClr val="000000"/>
                </a:solidFill>
                <a:latin typeface="Arial Black - 20"/>
              </a:rPr>
              <a:t> at base of lung in space of pleural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secondary issue from 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due to body not handling fluid properly</a:t>
            </a: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</p:txBody>
      </p:sp>
    </p:spTree>
    <p:extLst>
      <p:ext uri="{BB962C8B-B14F-4D97-AF65-F5344CB8AC3E}">
        <p14:creationId xmlns:p14="http://schemas.microsoft.com/office/powerpoint/2010/main" val="203050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3309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Pleural Edema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39800"/>
            <a:ext cx="6360922" cy="417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29400" y="774700"/>
            <a:ext cx="3423031" cy="47551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fluid retention in the alveoli sacs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can be a symptom of heart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frothy sputum with bloody </a:t>
            </a:r>
            <a:r>
              <a:rPr lang="en-US" sz="3200" b="1" dirty="0" err="1">
                <a:solidFill>
                  <a:srgbClr val="000000"/>
                </a:solidFill>
                <a:latin typeface="Arial Black - 20"/>
              </a:rPr>
              <a:t>colour</a:t>
            </a:r>
            <a:endParaRPr lang="en-US" sz="3200" b="1" dirty="0">
              <a:solidFill>
                <a:srgbClr val="000000"/>
              </a:solidFill>
              <a:latin typeface="Arial Black - 20"/>
            </a:endParaRP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</p:txBody>
      </p:sp>
    </p:spTree>
    <p:extLst>
      <p:ext uri="{BB962C8B-B14F-4D97-AF65-F5344CB8AC3E}">
        <p14:creationId xmlns:p14="http://schemas.microsoft.com/office/powerpoint/2010/main" val="393050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8643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Pleural Embolism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36600"/>
            <a:ext cx="6223000" cy="571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29400" y="723900"/>
            <a:ext cx="3423031" cy="62324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blockage of one of the pulmonary arteries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mostly caused by blood clots that travel from the lungs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Black - 20"/>
              </a:rPr>
              <a:t>connected to deep vein thrombosis (DVT)</a:t>
            </a: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</p:txBody>
      </p:sp>
    </p:spTree>
    <p:extLst>
      <p:ext uri="{BB962C8B-B14F-4D97-AF65-F5344CB8AC3E}">
        <p14:creationId xmlns:p14="http://schemas.microsoft.com/office/powerpoint/2010/main" val="226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00C796A-0FFF-4D33-9522-B6BE1E53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10160000" cy="71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4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32CF7-0415-4ED0-A54C-3A4F11890E16}"/>
              </a:ext>
            </a:extLst>
          </p:cNvPr>
          <p:cNvSpPr/>
          <p:nvPr/>
        </p:nvSpPr>
        <p:spPr>
          <a:xfrm>
            <a:off x="1955800" y="12700"/>
            <a:ext cx="5943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Lung Capacity’s measured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014A25-9379-4C0D-A4D2-6E1E2DC48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0433"/>
              </p:ext>
            </p:extLst>
          </p:nvPr>
        </p:nvGraphicFramePr>
        <p:xfrm>
          <a:off x="393699" y="1600200"/>
          <a:ext cx="9372601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1782683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590653143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471134626"/>
                    </a:ext>
                  </a:extLst>
                </a:gridCol>
              </a:tblGrid>
              <a:tr h="1023996">
                <a:tc>
                  <a:txBody>
                    <a:bodyPr/>
                    <a:lstStyle/>
                    <a:p>
                      <a:r>
                        <a:rPr lang="en-US" sz="3200" dirty="0"/>
                        <a:t>Volume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Approx.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73653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Total Lung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What volume of air fits in the alveoli at full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~5.5-6L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50766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Tidal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Normal breathe in and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0.</a:t>
                      </a:r>
                      <a:r>
                        <a:rPr lang="en-US" sz="3200" dirty="0"/>
                        <a:t>5</a:t>
                      </a:r>
                      <a:r>
                        <a:rPr lang="en-US" sz="3200"/>
                        <a:t>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0987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Inspiratory 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Breath allowed IN after normal breath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45485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Expiratory 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Breath allowed OUT after normal breath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97196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Residual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Air stuck in lungs at all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6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2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54927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Bronchitis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85800"/>
            <a:ext cx="6032500" cy="5651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80200" y="863600"/>
            <a:ext cx="3423031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Black - 20"/>
              </a:rPr>
              <a:t>inflammation of the bronchi tubes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Black - 20"/>
              </a:rPr>
              <a:t>increased mucus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Black - 20"/>
              </a:rPr>
              <a:t>often a secondary infection (viral)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Black - 20"/>
              </a:rPr>
              <a:t>may be accompanied  by a high fever</a:t>
            </a:r>
          </a:p>
        </p:txBody>
      </p:sp>
    </p:spTree>
    <p:extLst>
      <p:ext uri="{BB962C8B-B14F-4D97-AF65-F5344CB8AC3E}">
        <p14:creationId xmlns:p14="http://schemas.microsoft.com/office/powerpoint/2010/main" val="181432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1785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Emphysema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04900"/>
            <a:ext cx="6004433" cy="3402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15304" y="889000"/>
            <a:ext cx="3513328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Black - 20"/>
              </a:rPr>
              <a:t>gradual damaging of the air sacs of the lungs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Black - 20"/>
              </a:rPr>
              <a:t>one of the disease of COPD (chronic obstructive pulmonary disease)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Black - 20"/>
              </a:rPr>
              <a:t>smoking is leading cause</a:t>
            </a:r>
          </a:p>
        </p:txBody>
      </p:sp>
    </p:spTree>
    <p:extLst>
      <p:ext uri="{BB962C8B-B14F-4D97-AF65-F5344CB8AC3E}">
        <p14:creationId xmlns:p14="http://schemas.microsoft.com/office/powerpoint/2010/main" val="24766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70167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Cystic Fibrosis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2100" y="876300"/>
            <a:ext cx="3423031" cy="62478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Arial Black - 20"/>
              </a:rPr>
              <a:t>hereditary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Arial Black - 20"/>
              </a:rPr>
              <a:t>loss of lung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Arial Black - 20"/>
              </a:rPr>
              <a:t>can not absorb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Arial Black - 20"/>
              </a:rPr>
              <a:t>loss of pancreatic enzymes functioning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4" y="614939"/>
            <a:ext cx="5238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ystic fib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9" y="3627240"/>
            <a:ext cx="60198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8643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Strep Throat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990600"/>
            <a:ext cx="5943600" cy="433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29400" y="838200"/>
            <a:ext cx="3423031" cy="59708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caused by streptococcal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can cause kidney inflammation and rheumatic fever (joint pain)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painful swallowing</a:t>
            </a: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</p:txBody>
      </p:sp>
    </p:spTree>
    <p:extLst>
      <p:ext uri="{BB962C8B-B14F-4D97-AF65-F5344CB8AC3E}">
        <p14:creationId xmlns:p14="http://schemas.microsoft.com/office/powerpoint/2010/main" val="40105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223001" y="450850"/>
            <a:ext cx="3812668" cy="6753691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Tuberculosis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876300"/>
            <a:ext cx="4963922" cy="4405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5105400"/>
            <a:ext cx="5368036" cy="2641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223002" y="787400"/>
            <a:ext cx="3804030" cy="64171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Black - 20"/>
              </a:rPr>
              <a:t>caused by bacteria that is spread by air droplets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Black - 20"/>
              </a:rPr>
              <a:t>can impact your lungs, kidney, and brain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Black - 20"/>
              </a:rPr>
              <a:t>many strains are drug </a:t>
            </a:r>
            <a:r>
              <a:rPr lang="en-US" sz="3600" b="1" dirty="0" err="1">
                <a:solidFill>
                  <a:srgbClr val="000000"/>
                </a:solidFill>
                <a:latin typeface="Arial Black - 20"/>
              </a:rPr>
              <a:t>resistent</a:t>
            </a:r>
            <a:endParaRPr lang="en-US" sz="3600" b="1" dirty="0">
              <a:solidFill>
                <a:srgbClr val="000000"/>
              </a:solidFill>
              <a:latin typeface="Arial Black - 20"/>
            </a:endParaRPr>
          </a:p>
          <a:p>
            <a:endParaRPr lang="en-US" sz="1500" dirty="0">
              <a:solidFill>
                <a:srgbClr val="000000"/>
              </a:solidFill>
              <a:latin typeface="Arial Black - 20"/>
            </a:endParaRPr>
          </a:p>
        </p:txBody>
      </p:sp>
    </p:spTree>
    <p:extLst>
      <p:ext uri="{BB962C8B-B14F-4D97-AF65-F5344CB8AC3E}">
        <p14:creationId xmlns:p14="http://schemas.microsoft.com/office/powerpoint/2010/main" val="359139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615303" y="450850"/>
            <a:ext cx="3420365" cy="6940550"/>
          </a:xfrm>
          <a:custGeom>
            <a:avLst/>
            <a:gdLst/>
            <a:ahLst/>
            <a:cxnLst/>
            <a:rect l="0" t="0" r="0" b="0"/>
            <a:pathLst>
              <a:path w="3420365" h="3987801">
                <a:moveTo>
                  <a:pt x="569976" y="0"/>
                </a:moveTo>
                <a:lnTo>
                  <a:pt x="2907030" y="0"/>
                </a:lnTo>
                <a:lnTo>
                  <a:pt x="2964307" y="13589"/>
                </a:lnTo>
                <a:lnTo>
                  <a:pt x="3066669" y="46355"/>
                </a:lnTo>
                <a:lnTo>
                  <a:pt x="3163697" y="113157"/>
                </a:lnTo>
                <a:lnTo>
                  <a:pt x="3209290" y="145923"/>
                </a:lnTo>
                <a:lnTo>
                  <a:pt x="3289300" y="239268"/>
                </a:lnTo>
                <a:lnTo>
                  <a:pt x="3346069" y="345567"/>
                </a:lnTo>
                <a:lnTo>
                  <a:pt x="3374771" y="405638"/>
                </a:lnTo>
                <a:lnTo>
                  <a:pt x="3403346" y="524891"/>
                </a:lnTo>
                <a:lnTo>
                  <a:pt x="3414522" y="591693"/>
                </a:lnTo>
                <a:lnTo>
                  <a:pt x="3414522" y="624459"/>
                </a:lnTo>
                <a:lnTo>
                  <a:pt x="3420364" y="664591"/>
                </a:lnTo>
                <a:lnTo>
                  <a:pt x="3420364" y="3323209"/>
                </a:lnTo>
                <a:lnTo>
                  <a:pt x="3414522" y="3356610"/>
                </a:lnTo>
                <a:lnTo>
                  <a:pt x="3414522" y="3389884"/>
                </a:lnTo>
                <a:lnTo>
                  <a:pt x="3403346" y="3456178"/>
                </a:lnTo>
                <a:lnTo>
                  <a:pt x="3374771" y="3575431"/>
                </a:lnTo>
                <a:lnTo>
                  <a:pt x="3318002" y="3688588"/>
                </a:lnTo>
                <a:lnTo>
                  <a:pt x="3289300" y="3741801"/>
                </a:lnTo>
                <a:lnTo>
                  <a:pt x="3209290" y="3835146"/>
                </a:lnTo>
                <a:lnTo>
                  <a:pt x="3118104" y="3901313"/>
                </a:lnTo>
                <a:lnTo>
                  <a:pt x="3066669" y="3934714"/>
                </a:lnTo>
                <a:lnTo>
                  <a:pt x="2964307" y="3967988"/>
                </a:lnTo>
                <a:lnTo>
                  <a:pt x="2907030" y="3981069"/>
                </a:lnTo>
                <a:lnTo>
                  <a:pt x="2878836" y="3981069"/>
                </a:lnTo>
                <a:lnTo>
                  <a:pt x="2850261" y="3987800"/>
                </a:lnTo>
                <a:lnTo>
                  <a:pt x="569976" y="3987800"/>
                </a:lnTo>
                <a:lnTo>
                  <a:pt x="535559" y="3981069"/>
                </a:lnTo>
                <a:lnTo>
                  <a:pt x="507492" y="3981069"/>
                </a:lnTo>
                <a:lnTo>
                  <a:pt x="450215" y="3967988"/>
                </a:lnTo>
                <a:lnTo>
                  <a:pt x="347853" y="3934714"/>
                </a:lnTo>
                <a:lnTo>
                  <a:pt x="250825" y="3867912"/>
                </a:lnTo>
                <a:lnTo>
                  <a:pt x="205232" y="3835146"/>
                </a:lnTo>
                <a:lnTo>
                  <a:pt x="125603" y="3741801"/>
                </a:lnTo>
                <a:lnTo>
                  <a:pt x="68326" y="3635375"/>
                </a:lnTo>
                <a:lnTo>
                  <a:pt x="39751" y="3575431"/>
                </a:lnTo>
                <a:lnTo>
                  <a:pt x="11557" y="3456178"/>
                </a:lnTo>
                <a:lnTo>
                  <a:pt x="0" y="3389884"/>
                </a:lnTo>
                <a:lnTo>
                  <a:pt x="0" y="591693"/>
                </a:lnTo>
                <a:lnTo>
                  <a:pt x="11557" y="524891"/>
                </a:lnTo>
                <a:lnTo>
                  <a:pt x="39751" y="405638"/>
                </a:lnTo>
                <a:lnTo>
                  <a:pt x="97028" y="292481"/>
                </a:lnTo>
                <a:lnTo>
                  <a:pt x="125603" y="239268"/>
                </a:lnTo>
                <a:lnTo>
                  <a:pt x="205232" y="145923"/>
                </a:lnTo>
                <a:lnTo>
                  <a:pt x="296418" y="79756"/>
                </a:lnTo>
                <a:lnTo>
                  <a:pt x="347853" y="46355"/>
                </a:lnTo>
                <a:lnTo>
                  <a:pt x="450215" y="13589"/>
                </a:lnTo>
                <a:lnTo>
                  <a:pt x="507492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900" y="101600"/>
            <a:ext cx="57472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4B0082"/>
                </a:solidFill>
                <a:latin typeface="Arial Black - 36"/>
              </a:rPr>
              <a:t>Histoplasmosis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723900"/>
            <a:ext cx="5080000" cy="459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604000" y="889000"/>
            <a:ext cx="3423031" cy="55092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spores from fungus infect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from feces of birds and bats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not contagious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not an issue if stays in  lungs.  Can be fatal is spreads through body</a:t>
            </a:r>
          </a:p>
        </p:txBody>
      </p:sp>
    </p:spTree>
    <p:extLst>
      <p:ext uri="{BB962C8B-B14F-4D97-AF65-F5344CB8AC3E}">
        <p14:creationId xmlns:p14="http://schemas.microsoft.com/office/powerpoint/2010/main" val="37553479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</TotalTime>
  <Words>280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 - 36</vt:lpstr>
      <vt:lpstr>Arial Black - 20</vt:lpstr>
      <vt:lpstr>Palatino Linotype</vt:lpstr>
      <vt:lpstr>Arial Black - 72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3</cp:revision>
  <dcterms:created xsi:type="dcterms:W3CDTF">2018-11-26T17:58:52Z</dcterms:created>
  <dcterms:modified xsi:type="dcterms:W3CDTF">2021-11-17T21:32:30Z</dcterms:modified>
</cp:coreProperties>
</file>