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hI2C7TsnSf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B380-7216-45FE-B3A5-D9F345D27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Contraception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88FC2-FC44-4658-BD13-71D61E7B7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Biology 12</a:t>
            </a:r>
          </a:p>
        </p:txBody>
      </p:sp>
    </p:spTree>
    <p:extLst>
      <p:ext uri="{BB962C8B-B14F-4D97-AF65-F5344CB8AC3E}">
        <p14:creationId xmlns:p14="http://schemas.microsoft.com/office/powerpoint/2010/main" val="171025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1609-B996-4003-AC0D-FB147677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Nexplanon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A3546-35AC-4D4F-9D39-EBD89B50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952874" cy="3318936"/>
          </a:xfrm>
        </p:spPr>
        <p:txBody>
          <a:bodyPr/>
          <a:lstStyle/>
          <a:p>
            <a:r>
              <a:rPr lang="en-US" dirty="0"/>
              <a:t>Implant in the arm</a:t>
            </a:r>
          </a:p>
          <a:p>
            <a:r>
              <a:rPr lang="en-US" dirty="0"/>
              <a:t>Releases </a:t>
            </a:r>
            <a:r>
              <a:rPr lang="en-US" dirty="0" err="1"/>
              <a:t>progestine</a:t>
            </a:r>
            <a:endParaRPr lang="en-US" dirty="0"/>
          </a:p>
          <a:p>
            <a:r>
              <a:rPr lang="en-US" dirty="0"/>
              <a:t>Lasts 5 years</a:t>
            </a:r>
          </a:p>
          <a:p>
            <a:r>
              <a:rPr lang="en-US" dirty="0"/>
              <a:t>Doctor implants</a:t>
            </a:r>
          </a:p>
          <a:p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Image result for birth control arm implant">
            <a:extLst>
              <a:ext uri="{FF2B5EF4-FFF2-40B4-BE49-F238E27FC236}">
                <a16:creationId xmlns:a16="http://schemas.microsoft.com/office/drawing/2014/main" id="{A344E71E-1B3C-4073-8A9E-F8E5774E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88" y="2057399"/>
            <a:ext cx="4552987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0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17AE-4944-4177-854E-682E1FD7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Diaphragm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CBD8-BFC2-4902-BF6D-800A7366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219449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Acts as a barrier to prevent sperm from going up uterus</a:t>
            </a:r>
          </a:p>
          <a:p>
            <a:r>
              <a:rPr lang="en-US" dirty="0"/>
              <a:t>Used in </a:t>
            </a:r>
            <a:r>
              <a:rPr lang="en-US" dirty="0" err="1"/>
              <a:t>conjuction</a:t>
            </a:r>
            <a:r>
              <a:rPr lang="en-US" dirty="0"/>
              <a:t> with spermicidal jelly which contains a chemical which will kills sperm</a:t>
            </a:r>
          </a:p>
          <a:p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91296-65F6-49A0-93E2-C89B1736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4" y="2190750"/>
            <a:ext cx="6467475" cy="42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FEC2-58C9-4389-9C28-9E57B446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38BA-F117-4DE7-AF90-50F3689B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form of contraception which has SOME protection against STI infections</a:t>
            </a:r>
          </a:p>
          <a:p>
            <a:r>
              <a:rPr lang="en-US" dirty="0"/>
              <a:t>Acts as a barrier so that gametes do not meet. If gametes do not meet, fertilization can not occur</a:t>
            </a:r>
          </a:p>
          <a:p>
            <a:endParaRPr lang="en-US" dirty="0"/>
          </a:p>
        </p:txBody>
      </p:sp>
      <p:pic>
        <p:nvPicPr>
          <p:cNvPr id="2050" name="Picture 2" descr="Image result for male condom">
            <a:extLst>
              <a:ext uri="{FF2B5EF4-FFF2-40B4-BE49-F238E27FC236}">
                <a16:creationId xmlns:a16="http://schemas.microsoft.com/office/drawing/2014/main" id="{F8F66FF3-F4C4-4C70-8A37-D2CDE694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2" y="4462659"/>
            <a:ext cx="2879751" cy="21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emale condom">
            <a:extLst>
              <a:ext uri="{FF2B5EF4-FFF2-40B4-BE49-F238E27FC236}">
                <a16:creationId xmlns:a16="http://schemas.microsoft.com/office/drawing/2014/main" id="{93545323-FDC5-43F7-B23D-DB41718B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44" y="3938153"/>
            <a:ext cx="2343770" cy="26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E473D5F-7C50-48E4-887C-5BB01185A12F}"/>
              </a:ext>
            </a:extLst>
          </p:cNvPr>
          <p:cNvSpPr/>
          <p:nvPr/>
        </p:nvSpPr>
        <p:spPr>
          <a:xfrm>
            <a:off x="278246" y="4420347"/>
            <a:ext cx="1500396" cy="1122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Male Condom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1C270B-34D4-4C1E-991B-8F7DEBBCCF1C}"/>
              </a:ext>
            </a:extLst>
          </p:cNvPr>
          <p:cNvSpPr/>
          <p:nvPr/>
        </p:nvSpPr>
        <p:spPr>
          <a:xfrm>
            <a:off x="6399863" y="4636632"/>
            <a:ext cx="1500396" cy="1122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Female Condom</a:t>
            </a:r>
          </a:p>
        </p:txBody>
      </p:sp>
    </p:spTree>
    <p:extLst>
      <p:ext uri="{BB962C8B-B14F-4D97-AF65-F5344CB8AC3E}">
        <p14:creationId xmlns:p14="http://schemas.microsoft.com/office/powerpoint/2010/main" val="60115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69AF-7F35-4DC8-9DE5-1E8D59BF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Contraception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6D00AB-1DB0-4BE7-8960-DFAFBA622460}"/>
              </a:ext>
            </a:extLst>
          </p:cNvPr>
          <p:cNvSpPr/>
          <p:nvPr/>
        </p:nvSpPr>
        <p:spPr>
          <a:xfrm>
            <a:off x="1541929" y="2626659"/>
            <a:ext cx="4061012" cy="39547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Barrier Method: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Stops gametes from  meeting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Condom (male and female)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Diaphragm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Cervical cap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Sponge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Sterilization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2DAEDC-C6FB-4D2B-9739-19622A1FADC1}"/>
              </a:ext>
            </a:extLst>
          </p:cNvPr>
          <p:cNvSpPr/>
          <p:nvPr/>
        </p:nvSpPr>
        <p:spPr>
          <a:xfrm>
            <a:off x="6382870" y="2626658"/>
            <a:ext cx="4061012" cy="3954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Chemical Method: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Prevents ovulation and thickens cervical mucous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Mini Pills (Prog only)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Combo Pills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IUD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Injection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Patch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Implant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1302B-2306-4A93-8397-FEB0DD0B9789}"/>
              </a:ext>
            </a:extLst>
          </p:cNvPr>
          <p:cNvSpPr/>
          <p:nvPr/>
        </p:nvSpPr>
        <p:spPr>
          <a:xfrm>
            <a:off x="9871137" y="4352862"/>
            <a:ext cx="1557867" cy="1151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STI protection</a:t>
            </a:r>
          </a:p>
        </p:txBody>
      </p:sp>
    </p:spTree>
    <p:extLst>
      <p:ext uri="{BB962C8B-B14F-4D97-AF65-F5344CB8AC3E}">
        <p14:creationId xmlns:p14="http://schemas.microsoft.com/office/powerpoint/2010/main" val="273662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74D5-B365-4E53-9283-1F0D44007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36624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Types of Contraception</a:t>
            </a:r>
          </a:p>
        </p:txBody>
      </p:sp>
      <p:pic>
        <p:nvPicPr>
          <p:cNvPr id="2050" name="Picture 2" descr="Image result for barrier birth control">
            <a:extLst>
              <a:ext uri="{FF2B5EF4-FFF2-40B4-BE49-F238E27FC236}">
                <a16:creationId xmlns:a16="http://schemas.microsoft.com/office/drawing/2014/main" id="{95ED7EF0-F5C7-453F-BA58-B06E8AAA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9" y="-18097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40FFA7-9127-4D71-BEB9-FB33E251DA5B}"/>
              </a:ext>
            </a:extLst>
          </p:cNvPr>
          <p:cNvCxnSpPr/>
          <p:nvPr/>
        </p:nvCxnSpPr>
        <p:spPr>
          <a:xfrm flipV="1">
            <a:off x="2978524" y="3343275"/>
            <a:ext cx="2307851" cy="1524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6E09FB-1B62-45D1-8861-A1454F4F1F3D}"/>
              </a:ext>
            </a:extLst>
          </p:cNvPr>
          <p:cNvSpPr/>
          <p:nvPr/>
        </p:nvSpPr>
        <p:spPr>
          <a:xfrm>
            <a:off x="2020711" y="5159022"/>
            <a:ext cx="1749778" cy="71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Watch video</a:t>
            </a:r>
          </a:p>
        </p:txBody>
      </p:sp>
    </p:spTree>
    <p:extLst>
      <p:ext uri="{BB962C8B-B14F-4D97-AF65-F5344CB8AC3E}">
        <p14:creationId xmlns:p14="http://schemas.microsoft.com/office/powerpoint/2010/main" val="268635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9944-DE67-45CE-B8DD-FD0061E8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Control Pills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780F-2C5E-49BE-A58B-0772026EF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rth control pills">
            <a:hlinkClick r:id="rId2"/>
            <a:extLst>
              <a:ext uri="{FF2B5EF4-FFF2-40B4-BE49-F238E27FC236}">
                <a16:creationId xmlns:a16="http://schemas.microsoft.com/office/drawing/2014/main" id="{DE1B9D71-53DC-4F9A-9688-CF13B506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81" y="2285999"/>
            <a:ext cx="8019143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158A66-2CCF-4936-8B39-91988618C109}"/>
              </a:ext>
            </a:extLst>
          </p:cNvPr>
          <p:cNvCxnSpPr/>
          <p:nvPr/>
        </p:nvCxnSpPr>
        <p:spPr>
          <a:xfrm flipH="1">
            <a:off x="8955741" y="1362635"/>
            <a:ext cx="1792941" cy="16136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35AB2-FD7D-43EF-9E5F-1AEEA9E7E7B6}"/>
              </a:ext>
            </a:extLst>
          </p:cNvPr>
          <p:cNvSpPr/>
          <p:nvPr/>
        </p:nvSpPr>
        <p:spPr>
          <a:xfrm>
            <a:off x="9873793" y="623709"/>
            <a:ext cx="1749778" cy="716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Watch video</a:t>
            </a:r>
          </a:p>
        </p:txBody>
      </p:sp>
    </p:spTree>
    <p:extLst>
      <p:ext uri="{BB962C8B-B14F-4D97-AF65-F5344CB8AC3E}">
        <p14:creationId xmlns:p14="http://schemas.microsoft.com/office/powerpoint/2010/main" val="418265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37E4-B39C-439E-A749-EB42366C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Mini Pills (Progestin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7DDA-8F2B-4EEB-8A4F-58A9F827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701117" cy="331893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>
                <a:latin typeface="Arial Black" panose="020B0A04020102020204" pitchFamily="34" charset="0"/>
              </a:rPr>
              <a:t>Progestin-only birth control pills, sometimes called “mini-pills,” have several effects in the body that help prevent pregnancy:</a:t>
            </a:r>
          </a:p>
          <a:p>
            <a:pPr lvl="1" fontAlgn="base"/>
            <a:r>
              <a:rPr lang="en-US" dirty="0">
                <a:latin typeface="Arial Black" panose="020B0A040201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mucus in the 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cervix 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thickens</a:t>
            </a:r>
            <a:r>
              <a:rPr lang="en-US" dirty="0">
                <a:latin typeface="Arial Black" panose="020B0A04020102020204" pitchFamily="34" charset="0"/>
              </a:rPr>
              <a:t>, making it difficult for </a:t>
            </a:r>
            <a:r>
              <a:rPr lang="en-US" b="1" dirty="0">
                <a:latin typeface="Arial Black" panose="020B0A04020102020204" pitchFamily="34" charset="0"/>
              </a:rPr>
              <a:t>sperm </a:t>
            </a:r>
            <a:r>
              <a:rPr lang="en-US" dirty="0">
                <a:latin typeface="Arial Black" panose="020B0A04020102020204" pitchFamily="34" charset="0"/>
              </a:rPr>
              <a:t>to enter the </a:t>
            </a:r>
            <a:r>
              <a:rPr lang="en-US" b="1" dirty="0">
                <a:latin typeface="Arial Black" panose="020B0A04020102020204" pitchFamily="34" charset="0"/>
              </a:rPr>
              <a:t>uterus </a:t>
            </a:r>
            <a:r>
              <a:rPr lang="en-US" dirty="0">
                <a:latin typeface="Arial Black" panose="020B0A04020102020204" pitchFamily="34" charset="0"/>
              </a:rPr>
              <a:t>and fertilize an </a:t>
            </a:r>
            <a:r>
              <a:rPr lang="en-US" b="1" dirty="0">
                <a:latin typeface="Arial Black" panose="020B0A04020102020204" pitchFamily="34" charset="0"/>
              </a:rPr>
              <a:t>egg</a:t>
            </a:r>
            <a:endParaRPr lang="en-US" dirty="0">
              <a:latin typeface="Arial Black" panose="020B0A04020102020204" pitchFamily="34" charset="0"/>
            </a:endParaRPr>
          </a:p>
          <a:p>
            <a:pPr lvl="1" fontAlgn="base"/>
            <a:r>
              <a:rPr lang="en-US" dirty="0">
                <a:latin typeface="Arial Black" panose="020B0A04020102020204" pitchFamily="34" charset="0"/>
              </a:rPr>
              <a:t>They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stop 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ovulation</a:t>
            </a:r>
            <a:r>
              <a:rPr lang="en-US" dirty="0">
                <a:latin typeface="Arial Black" panose="020B0A04020102020204" pitchFamily="34" charset="0"/>
              </a:rPr>
              <a:t>, but they do not do so consistently. About 40% of women who use progestin-only pills will continue to ovulate</a:t>
            </a:r>
          </a:p>
          <a:p>
            <a:pPr lvl="1" fontAlgn="base"/>
            <a:r>
              <a:rPr lang="en-US" dirty="0">
                <a:latin typeface="Arial Black" panose="020B0A04020102020204" pitchFamily="34" charset="0"/>
              </a:rPr>
              <a:t>They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thin the lining of the uterus</a:t>
            </a:r>
          </a:p>
          <a:p>
            <a:pPr fontAlgn="base"/>
            <a:r>
              <a:rPr lang="en-US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endParaRPr lang="en-US" dirty="0"/>
          </a:p>
        </p:txBody>
      </p:sp>
      <p:pic>
        <p:nvPicPr>
          <p:cNvPr id="1026" name="Picture 2" descr="Image result for container of birth control mini pills">
            <a:extLst>
              <a:ext uri="{FF2B5EF4-FFF2-40B4-BE49-F238E27FC236}">
                <a16:creationId xmlns:a16="http://schemas.microsoft.com/office/drawing/2014/main" id="{EDFB0795-B821-4B3B-9E32-700A9F4A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72" y="2017571"/>
            <a:ext cx="36957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2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37E4-B39C-439E-A749-EB42366C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Combination Pills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(Progesterone and Estrogen)</a:t>
            </a:r>
          </a:p>
        </p:txBody>
      </p:sp>
      <p:pic>
        <p:nvPicPr>
          <p:cNvPr id="3074" name="Picture 2" descr="Image result for combination pill hormones">
            <a:extLst>
              <a:ext uri="{FF2B5EF4-FFF2-40B4-BE49-F238E27FC236}">
                <a16:creationId xmlns:a16="http://schemas.microsoft.com/office/drawing/2014/main" id="{2FA62179-B254-4D96-A94C-D2BE4F94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352151"/>
            <a:ext cx="6019800" cy="250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0A2904E6-AD68-4607-AE0B-E8703FBB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285999"/>
            <a:ext cx="6019800" cy="24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E9EB4B-7377-4473-AC00-1EFBA6FE855F}"/>
              </a:ext>
            </a:extLst>
          </p:cNvPr>
          <p:cNvSpPr/>
          <p:nvPr/>
        </p:nvSpPr>
        <p:spPr>
          <a:xfrm>
            <a:off x="1552575" y="2743200"/>
            <a:ext cx="3171825" cy="3238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heightened levels of progesterone and estrogen </a:t>
            </a:r>
            <a:r>
              <a:rPr lang="en-US" sz="2400" b="1" dirty="0">
                <a:solidFill>
                  <a:srgbClr val="FF0000"/>
                </a:solidFill>
              </a:rPr>
              <a:t>suppress </a:t>
            </a:r>
            <a:r>
              <a:rPr lang="en-US" sz="2400" b="1" dirty="0"/>
              <a:t>FSH and LH from maturing and releasing another ova…</a:t>
            </a:r>
            <a:r>
              <a:rPr lang="en-US" sz="2400" b="1" dirty="0">
                <a:solidFill>
                  <a:srgbClr val="FF0000"/>
                </a:solidFill>
              </a:rPr>
              <a:t>no ovulation</a:t>
            </a:r>
          </a:p>
        </p:txBody>
      </p:sp>
    </p:spTree>
    <p:extLst>
      <p:ext uri="{BB962C8B-B14F-4D97-AF65-F5344CB8AC3E}">
        <p14:creationId xmlns:p14="http://schemas.microsoft.com/office/powerpoint/2010/main" val="23592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D204-CE8D-4014-8710-34C42F26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975" y="677755"/>
            <a:ext cx="6720838" cy="84888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I.U.D</a:t>
            </a:r>
          </a:p>
        </p:txBody>
      </p:sp>
      <p:pic>
        <p:nvPicPr>
          <p:cNvPr id="4098" name="Picture 2" descr="Image result for IUD">
            <a:extLst>
              <a:ext uri="{FF2B5EF4-FFF2-40B4-BE49-F238E27FC236}">
                <a16:creationId xmlns:a16="http://schemas.microsoft.com/office/drawing/2014/main" id="{A0E0AEAE-9FA9-43F2-84B3-4F04BC24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526637"/>
            <a:ext cx="7239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C073A9-ACEE-41F0-BF09-A5517F63BFCD}"/>
              </a:ext>
            </a:extLst>
          </p:cNvPr>
          <p:cNvSpPr/>
          <p:nvPr/>
        </p:nvSpPr>
        <p:spPr>
          <a:xfrm>
            <a:off x="8020050" y="193965"/>
            <a:ext cx="3333750" cy="6525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99% effective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Can be plastic with hormone release or copper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Prevent sperm from successfully making it through the uterus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Copper kills sperm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26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E89B-1A23-4777-A2F4-0C75D16A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Birth Control 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1122-ECDC-46A1-AA5B-11FF4489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2556931"/>
            <a:ext cx="4732193" cy="41763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Releases hormones through the skin</a:t>
            </a:r>
          </a:p>
          <a:p>
            <a:r>
              <a:rPr lang="en-US" sz="2800" dirty="0"/>
              <a:t>Contains estrogen and progesterone</a:t>
            </a:r>
          </a:p>
          <a:p>
            <a:r>
              <a:rPr lang="en-US" sz="2800" dirty="0"/>
              <a:t>Prevents ovulation and thickens cervical mucous</a:t>
            </a:r>
          </a:p>
          <a:p>
            <a:r>
              <a:rPr lang="en-US" sz="2800" dirty="0"/>
              <a:t>Put on new patch each week</a:t>
            </a:r>
          </a:p>
          <a:p>
            <a:r>
              <a:rPr lang="en-US" sz="2800" dirty="0">
                <a:solidFill>
                  <a:srgbClr val="7030A0"/>
                </a:solidFill>
                <a:latin typeface="Arial Black" panose="020B0A04020102020204" pitchFamily="34" charset="0"/>
              </a:rPr>
              <a:t>NO STI Protection!!!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122" name="Picture 2" descr="Image result for birth control patch">
            <a:extLst>
              <a:ext uri="{FF2B5EF4-FFF2-40B4-BE49-F238E27FC236}">
                <a16:creationId xmlns:a16="http://schemas.microsoft.com/office/drawing/2014/main" id="{9707AA2A-5709-4E8A-9A44-9B2C4110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40" y="2065866"/>
            <a:ext cx="5734757" cy="43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CFF9-E6E9-4468-9F35-EC65D4E7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29" y="239182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Sterilization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0420A1-46B5-468F-BC91-7B24C9365C1D}"/>
              </a:ext>
            </a:extLst>
          </p:cNvPr>
          <p:cNvSpPr/>
          <p:nvPr/>
        </p:nvSpPr>
        <p:spPr>
          <a:xfrm>
            <a:off x="1389529" y="1457326"/>
            <a:ext cx="3872753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Vasectomy</a:t>
            </a:r>
          </a:p>
          <a:p>
            <a:pPr algn="ctr"/>
            <a:r>
              <a:rPr lang="en-US" sz="2800" b="1" dirty="0"/>
              <a:t>Males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007654-F4D1-47D3-BC86-4FAF52F780C0}"/>
              </a:ext>
            </a:extLst>
          </p:cNvPr>
          <p:cNvSpPr/>
          <p:nvPr/>
        </p:nvSpPr>
        <p:spPr>
          <a:xfrm>
            <a:off x="6777318" y="1457326"/>
            <a:ext cx="3872753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Tubal Ligation</a:t>
            </a:r>
          </a:p>
          <a:p>
            <a:pPr algn="ctr"/>
            <a:r>
              <a:rPr lang="en-US" sz="2800" b="1" dirty="0"/>
              <a:t>Females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pic>
        <p:nvPicPr>
          <p:cNvPr id="6148" name="Picture 4" descr="Image result for vasectomy">
            <a:extLst>
              <a:ext uri="{FF2B5EF4-FFF2-40B4-BE49-F238E27FC236}">
                <a16:creationId xmlns:a16="http://schemas.microsoft.com/office/drawing/2014/main" id="{4948DEA0-44F1-41B1-B9B9-7EFC9E15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46" y="3275543"/>
            <a:ext cx="4357092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ubal ligation">
            <a:extLst>
              <a:ext uri="{FF2B5EF4-FFF2-40B4-BE49-F238E27FC236}">
                <a16:creationId xmlns:a16="http://schemas.microsoft.com/office/drawing/2014/main" id="{6196827E-E417-4B3F-A9DF-FA1730332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275543"/>
            <a:ext cx="5086350" cy="340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80C58A5-BC5C-4334-9A30-8BCEFC591E38}"/>
              </a:ext>
            </a:extLst>
          </p:cNvPr>
          <p:cNvSpPr/>
          <p:nvPr/>
        </p:nvSpPr>
        <p:spPr>
          <a:xfrm>
            <a:off x="484909" y="678873"/>
            <a:ext cx="2698558" cy="1136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STI PROTECTION</a:t>
            </a:r>
          </a:p>
        </p:txBody>
      </p:sp>
    </p:spTree>
    <p:extLst>
      <p:ext uri="{BB962C8B-B14F-4D97-AF65-F5344CB8AC3E}">
        <p14:creationId xmlns:p14="http://schemas.microsoft.com/office/powerpoint/2010/main" val="4190412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322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Garamond</vt:lpstr>
      <vt:lpstr>Organic</vt:lpstr>
      <vt:lpstr>Contraception</vt:lpstr>
      <vt:lpstr>Types of Contraception</vt:lpstr>
      <vt:lpstr>PowerPoint Presentation</vt:lpstr>
      <vt:lpstr>Birth Control Pills</vt:lpstr>
      <vt:lpstr>Mini Pills (Progestin only)</vt:lpstr>
      <vt:lpstr>Combination Pills  (Progesterone and Estrogen)</vt:lpstr>
      <vt:lpstr>I.U.D</vt:lpstr>
      <vt:lpstr>Birth Control Patch</vt:lpstr>
      <vt:lpstr>Sterilization</vt:lpstr>
      <vt:lpstr>Nexplanon</vt:lpstr>
      <vt:lpstr>Diaphragm</vt:lpstr>
      <vt:lpstr>Condoms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Contraception</dc:title>
  <dc:creator>Becker, Shona</dc:creator>
  <cp:lastModifiedBy>Becker, Shona</cp:lastModifiedBy>
  <cp:revision>18</cp:revision>
  <dcterms:created xsi:type="dcterms:W3CDTF">2020-01-09T05:51:45Z</dcterms:created>
  <dcterms:modified xsi:type="dcterms:W3CDTF">2020-01-12T17:22:40Z</dcterms:modified>
</cp:coreProperties>
</file>