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9" r:id="rId10"/>
    <p:sldId id="271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CE4C2-2223-4E0C-87E8-6D5D454DE4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Compound Interest and Loans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DF65AD-18C9-4BA3-82CD-F475BDD0C4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FOM 11</a:t>
            </a:r>
          </a:p>
        </p:txBody>
      </p:sp>
    </p:spTree>
    <p:extLst>
      <p:ext uri="{BB962C8B-B14F-4D97-AF65-F5344CB8AC3E}">
        <p14:creationId xmlns:p14="http://schemas.microsoft.com/office/powerpoint/2010/main" val="154797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9BD4E-6E78-4AEA-B4C7-B3422ACCB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50" y="808056"/>
            <a:ext cx="9369989" cy="107722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FF00"/>
                </a:solidFill>
              </a:rPr>
              <a:t>Bill wants to set up a fund for his granddaughters.  The girls had to choose between the following two options: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8CCC69-6C07-4989-9498-2CDE3CFDC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1789" y="3914557"/>
            <a:ext cx="2275145" cy="26804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AD73162-DABC-429C-AEC9-F82DBD56BDF5}"/>
              </a:ext>
            </a:extLst>
          </p:cNvPr>
          <p:cNvSpPr/>
          <p:nvPr/>
        </p:nvSpPr>
        <p:spPr>
          <a:xfrm>
            <a:off x="1290918" y="2348753"/>
            <a:ext cx="3065929" cy="20977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$2000 will be invested each birthday between age 27 and 64 inclusive.  The money will stay in the account until age 65.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8A38230-6E1C-4266-BF13-3CAB2E29E868}"/>
              </a:ext>
            </a:extLst>
          </p:cNvPr>
          <p:cNvSpPr/>
          <p:nvPr/>
        </p:nvSpPr>
        <p:spPr>
          <a:xfrm>
            <a:off x="5885144" y="2380129"/>
            <a:ext cx="3065929" cy="20977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$2000 will be invested each birthday between age 19 and 26 inclusive.  The money will stay in the account until age 65.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79FBC67-B726-4BB4-8E3C-C263329E81C8}"/>
              </a:ext>
            </a:extLst>
          </p:cNvPr>
          <p:cNvSpPr/>
          <p:nvPr/>
        </p:nvSpPr>
        <p:spPr>
          <a:xfrm>
            <a:off x="1640541" y="4894729"/>
            <a:ext cx="6544235" cy="14343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Both options will receive interest at a rate of 10% per year compounded annually until age 65.</a:t>
            </a:r>
          </a:p>
          <a:p>
            <a:pPr algn="ctr"/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Which should they choose and why?</a:t>
            </a:r>
          </a:p>
        </p:txBody>
      </p:sp>
    </p:spTree>
    <p:extLst>
      <p:ext uri="{BB962C8B-B14F-4D97-AF65-F5344CB8AC3E}">
        <p14:creationId xmlns:p14="http://schemas.microsoft.com/office/powerpoint/2010/main" val="2373624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2F84F-1547-4270-B49E-DB0DA5242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4746E-8B00-4D4E-9AB5-A90E58279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486" y="1721375"/>
            <a:ext cx="6579165" cy="3997828"/>
          </a:xfrm>
        </p:spPr>
        <p:txBody>
          <a:bodyPr>
            <a:normAutofit/>
          </a:bodyPr>
          <a:lstStyle/>
          <a:p>
            <a:r>
              <a:rPr lang="en-US" sz="4400" b="1" dirty="0"/>
              <a:t>Page 333  #1 – 12</a:t>
            </a:r>
          </a:p>
          <a:p>
            <a:r>
              <a:rPr lang="en-US" sz="4400" b="1" dirty="0"/>
              <a:t>Use your TVM Solver for 3 - 12</a:t>
            </a:r>
            <a:endParaRPr lang="en-US" sz="4200" b="1" dirty="0"/>
          </a:p>
          <a:p>
            <a:endParaRPr lang="en-US" sz="4400" b="1" dirty="0"/>
          </a:p>
        </p:txBody>
      </p:sp>
      <p:pic>
        <p:nvPicPr>
          <p:cNvPr id="6146" name="Picture 2" descr="Image result for FOM 11 absolute value workbook">
            <a:extLst>
              <a:ext uri="{FF2B5EF4-FFF2-40B4-BE49-F238E27FC236}">
                <a16:creationId xmlns:a16="http://schemas.microsoft.com/office/drawing/2014/main" id="{6F23B986-2B53-4A56-8404-8C1F9348B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898" y="1721375"/>
            <a:ext cx="2714625" cy="3082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Ez Calculator app">
            <a:extLst>
              <a:ext uri="{FF2B5EF4-FFF2-40B4-BE49-F238E27FC236}">
                <a16:creationId xmlns:a16="http://schemas.microsoft.com/office/drawing/2014/main" id="{CBDF940A-B04D-4545-A5D9-C5F8ED9F0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890" y="5347223"/>
            <a:ext cx="3682932" cy="1405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144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D4831-B446-4AB5-BD1E-1E16315F0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5036" y="808056"/>
            <a:ext cx="9055104" cy="107722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FF00"/>
                </a:solidFill>
              </a:rPr>
              <a:t>You invest $950 in a simple interest account at 7.5% per annum for 6 years.  How much money do you have at the end of your investment?</a:t>
            </a:r>
          </a:p>
        </p:txBody>
      </p:sp>
    </p:spTree>
    <p:extLst>
      <p:ext uri="{BB962C8B-B14F-4D97-AF65-F5344CB8AC3E}">
        <p14:creationId xmlns:p14="http://schemas.microsoft.com/office/powerpoint/2010/main" val="2131762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D528-C1E1-4136-ACF5-A839F8AA3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518" y="808056"/>
            <a:ext cx="10192870" cy="107722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FF00"/>
                </a:solidFill>
              </a:rPr>
              <a:t>Sam has invested $12,000 in a 6 year investment compounded yearly at a rate of 4.1% per annum.  What is the value of the investment at the end of the 6 years?</a:t>
            </a:r>
          </a:p>
        </p:txBody>
      </p:sp>
    </p:spTree>
    <p:extLst>
      <p:ext uri="{BB962C8B-B14F-4D97-AF65-F5344CB8AC3E}">
        <p14:creationId xmlns:p14="http://schemas.microsoft.com/office/powerpoint/2010/main" val="2193185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4EB23-331C-4F08-8EBE-C62562021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Compounding Periods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66670-0612-4214-9710-430BD7B3F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949301-AFA9-4CB5-8814-92C077F87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9037" y="1936480"/>
            <a:ext cx="5324475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834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EAF4-35CA-4184-82E9-A4DABBAF8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Is having more frequent compounding periods a good thing?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AA21B-3185-4D3E-B628-2B0C3FB2B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6119" y="1971433"/>
            <a:ext cx="2877663" cy="1318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You invest $5000 at 8% compounded annually for 10 years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5BE77B3-B635-486C-BEA9-3B41EC4D18B9}"/>
              </a:ext>
            </a:extLst>
          </p:cNvPr>
          <p:cNvSpPr txBox="1">
            <a:spLocks/>
          </p:cNvSpPr>
          <p:nvPr/>
        </p:nvSpPr>
        <p:spPr>
          <a:xfrm>
            <a:off x="4285131" y="1894249"/>
            <a:ext cx="2940419" cy="1318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4488" indent="-34448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953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7097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1732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642616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108960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575304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04164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dirty="0"/>
              <a:t>You invest $5000 at 8% compounded semi-annually for 10 years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B9834ED-908D-42A9-AFCB-A951C6869D97}"/>
              </a:ext>
            </a:extLst>
          </p:cNvPr>
          <p:cNvCxnSpPr/>
          <p:nvPr/>
        </p:nvCxnSpPr>
        <p:spPr>
          <a:xfrm>
            <a:off x="3863782" y="2007291"/>
            <a:ext cx="0" cy="45907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01B4023-B59D-4B21-AB0A-2EA951BA9637}"/>
              </a:ext>
            </a:extLst>
          </p:cNvPr>
          <p:cNvCxnSpPr/>
          <p:nvPr/>
        </p:nvCxnSpPr>
        <p:spPr>
          <a:xfrm>
            <a:off x="7431735" y="2007291"/>
            <a:ext cx="0" cy="45907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2CAC2D9-9887-4E6F-87C4-0B3D148FF971}"/>
              </a:ext>
            </a:extLst>
          </p:cNvPr>
          <p:cNvSpPr txBox="1">
            <a:spLocks/>
          </p:cNvSpPr>
          <p:nvPr/>
        </p:nvSpPr>
        <p:spPr>
          <a:xfrm>
            <a:off x="7835905" y="1885285"/>
            <a:ext cx="2940419" cy="1318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4488" indent="-34448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953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7097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1732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642616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108960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575304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04164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dirty="0"/>
              <a:t>You invest $5000 at 8% compounded quarterly for 10 years</a:t>
            </a:r>
          </a:p>
        </p:txBody>
      </p:sp>
    </p:spTree>
    <p:extLst>
      <p:ext uri="{BB962C8B-B14F-4D97-AF65-F5344CB8AC3E}">
        <p14:creationId xmlns:p14="http://schemas.microsoft.com/office/powerpoint/2010/main" val="2101803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E6969-FFA1-4FC9-89DD-5FB8D6FA7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Using a TVM Solver</a:t>
            </a:r>
          </a:p>
        </p:txBody>
      </p:sp>
      <p:pic>
        <p:nvPicPr>
          <p:cNvPr id="4" name="Picture 2" descr="Image result for Ez Calculator app">
            <a:extLst>
              <a:ext uri="{FF2B5EF4-FFF2-40B4-BE49-F238E27FC236}">
                <a16:creationId xmlns:a16="http://schemas.microsoft.com/office/drawing/2014/main" id="{B1BDB706-2C30-4F6B-87E9-C57FECED0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861" y="394223"/>
            <a:ext cx="3682932" cy="1405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AFE747-6D10-45CF-B4B6-B4597BCEFF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7906" y="1521862"/>
            <a:ext cx="4293480" cy="5058336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62BA17C-BE7F-49C1-A2DA-C608715E2A0F}"/>
              </a:ext>
            </a:extLst>
          </p:cNvPr>
          <p:cNvSpPr/>
          <p:nvPr/>
        </p:nvSpPr>
        <p:spPr>
          <a:xfrm>
            <a:off x="1621861" y="2635624"/>
            <a:ext cx="3048751" cy="26176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TVM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Time Value of Money</a:t>
            </a:r>
          </a:p>
        </p:txBody>
      </p:sp>
    </p:spTree>
    <p:extLst>
      <p:ext uri="{BB962C8B-B14F-4D97-AF65-F5344CB8AC3E}">
        <p14:creationId xmlns:p14="http://schemas.microsoft.com/office/powerpoint/2010/main" val="1694787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9BD4E-6E78-4AEA-B4C7-B3422ACCB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50" y="808056"/>
            <a:ext cx="9369989" cy="107722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FF00"/>
                </a:solidFill>
              </a:rPr>
              <a:t>Jack would like to invest money so that he will have $9000 in 5 years.  The bond he would like to invest in predicts an annual interest rate of 2.75% compounded quarterly.  How much should his initial investment be?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8CCC69-6C07-4989-9498-2CDE3CFDC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499" y="3204564"/>
            <a:ext cx="3101011" cy="3653436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E31FACA-481B-44DA-8F36-FBAEAFB295A4}"/>
              </a:ext>
            </a:extLst>
          </p:cNvPr>
          <p:cNvSpPr/>
          <p:nvPr/>
        </p:nvSpPr>
        <p:spPr>
          <a:xfrm>
            <a:off x="80683" y="4382181"/>
            <a:ext cx="4455458" cy="129820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Periods = #years x #Comp peri/year</a:t>
            </a:r>
          </a:p>
          <a:p>
            <a:pPr algn="ctr"/>
            <a:r>
              <a:rPr lang="en-US" b="1" dirty="0" err="1"/>
              <a:t>ie</a:t>
            </a:r>
            <a:r>
              <a:rPr lang="en-US" b="1" dirty="0"/>
              <a:t>. (5)(4)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F9956B3-1D7B-496B-BB07-AB5E6472F4CA}"/>
              </a:ext>
            </a:extLst>
          </p:cNvPr>
          <p:cNvCxnSpPr/>
          <p:nvPr/>
        </p:nvCxnSpPr>
        <p:spPr>
          <a:xfrm flipV="1">
            <a:off x="3998259" y="4903694"/>
            <a:ext cx="2366682" cy="12758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977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D605D-1BE0-42C2-B97A-325043FB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Annuity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F3154-FA69-4225-8C69-9C3FC90B4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847" y="2052116"/>
            <a:ext cx="9906751" cy="39978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/>
              <a:t>A series of equal payments made at regular time intervals.  There are 3 types of annuity: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FF00"/>
                </a:solidFill>
              </a:rPr>
              <a:t>1. a regular savings plan 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FF00"/>
                </a:solidFill>
              </a:rPr>
              <a:t>2. paying off a loan or a mortgage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FF00"/>
                </a:solidFill>
              </a:rPr>
              <a:t>3. Retirement income</a:t>
            </a:r>
          </a:p>
        </p:txBody>
      </p:sp>
    </p:spTree>
    <p:extLst>
      <p:ext uri="{BB962C8B-B14F-4D97-AF65-F5344CB8AC3E}">
        <p14:creationId xmlns:p14="http://schemas.microsoft.com/office/powerpoint/2010/main" val="5346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9BD4E-6E78-4AEA-B4C7-B3422ACCB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50" y="808056"/>
            <a:ext cx="9369989" cy="107722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FF00"/>
                </a:solidFill>
              </a:rPr>
              <a:t>Beth invests $600 in a savings account quarterly.  If the account pays interest at 7% per year compounded quarterly, what is the value of the investment at the end of the 3 years?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8CCC69-6C07-4989-9498-2CDE3CFDC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499" y="3204564"/>
            <a:ext cx="3101011" cy="365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12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380</Words>
  <Application>Microsoft Office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MS Shell Dlg 2</vt:lpstr>
      <vt:lpstr>Wingdings</vt:lpstr>
      <vt:lpstr>Wingdings 3</vt:lpstr>
      <vt:lpstr>Madison</vt:lpstr>
      <vt:lpstr>Compound Interest and Loans</vt:lpstr>
      <vt:lpstr>You invest $950 in a simple interest account at 7.5% per annum for 6 years.  How much money do you have at the end of your investment?</vt:lpstr>
      <vt:lpstr>Sam has invested $12,000 in a 6 year investment compounded yearly at a rate of 4.1% per annum.  What is the value of the investment at the end of the 6 years?</vt:lpstr>
      <vt:lpstr>Compounding Periods</vt:lpstr>
      <vt:lpstr>Is having more frequent compounding periods a good thing?</vt:lpstr>
      <vt:lpstr>Using a TVM Solver</vt:lpstr>
      <vt:lpstr>Jack would like to invest money so that he will have $9000 in 5 years.  The bond he would like to invest in predicts an annual interest rate of 2.75% compounded quarterly.  How much should his initial investment be?</vt:lpstr>
      <vt:lpstr>Annuity</vt:lpstr>
      <vt:lpstr>Beth invests $600 in a savings account quarterly.  If the account pays interest at 7% per year compounded quarterly, what is the value of the investment at the end of the 3 years?</vt:lpstr>
      <vt:lpstr>Bill wants to set up a fund for his granddaughters.  The girls had to choose between the following two options: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Compound Interest and Loans</dc:title>
  <dc:creator>Becker, Shona</dc:creator>
  <cp:lastModifiedBy>Becker, Shona</cp:lastModifiedBy>
  <cp:revision>5</cp:revision>
  <dcterms:created xsi:type="dcterms:W3CDTF">2019-12-16T14:25:22Z</dcterms:created>
  <dcterms:modified xsi:type="dcterms:W3CDTF">2019-12-16T17:37:38Z</dcterms:modified>
</cp:coreProperties>
</file>