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6" r:id="rId3"/>
    <p:sldId id="288" r:id="rId4"/>
    <p:sldId id="289" r:id="rId5"/>
    <p:sldId id="290" r:id="rId6"/>
    <p:sldId id="257" r:id="rId7"/>
    <p:sldId id="291" r:id="rId8"/>
    <p:sldId id="258" r:id="rId9"/>
    <p:sldId id="287" r:id="rId10"/>
    <p:sldId id="259" r:id="rId11"/>
    <p:sldId id="260" r:id="rId12"/>
    <p:sldId id="261" r:id="rId13"/>
    <p:sldId id="262" r:id="rId14"/>
    <p:sldId id="273" r:id="rId15"/>
    <p:sldId id="274" r:id="rId16"/>
    <p:sldId id="275" r:id="rId17"/>
    <p:sldId id="276" r:id="rId18"/>
    <p:sldId id="277" r:id="rId19"/>
    <p:sldId id="278" r:id="rId20"/>
    <p:sldId id="26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4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0BD891-4D29-4AE9-A7A0-C40DB54156AE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BFD2748-7633-451F-84C4-9E2F55C697E7}">
      <dgm:prSet/>
      <dgm:spPr/>
      <dgm:t>
        <a:bodyPr/>
        <a:lstStyle/>
        <a:p>
          <a:r>
            <a:rPr lang="en-US"/>
            <a:t>What is the maximum height of the football?</a:t>
          </a:r>
        </a:p>
      </dgm:t>
    </dgm:pt>
    <dgm:pt modelId="{37BB5760-1CD7-4AFF-B460-E0D6C52992DF}" type="parTrans" cxnId="{093B8BC9-4FF3-442A-B3D6-776D81EBBE3A}">
      <dgm:prSet/>
      <dgm:spPr/>
      <dgm:t>
        <a:bodyPr/>
        <a:lstStyle/>
        <a:p>
          <a:endParaRPr lang="en-US"/>
        </a:p>
      </dgm:t>
    </dgm:pt>
    <dgm:pt modelId="{8927E68F-F9D6-47F1-B61F-853EA7942E1D}" type="sibTrans" cxnId="{093B8BC9-4FF3-442A-B3D6-776D81EBBE3A}">
      <dgm:prSet/>
      <dgm:spPr/>
      <dgm:t>
        <a:bodyPr/>
        <a:lstStyle/>
        <a:p>
          <a:endParaRPr lang="en-US"/>
        </a:p>
      </dgm:t>
    </dgm:pt>
    <dgm:pt modelId="{5E1CBF30-AA12-41A0-B4AF-3FD833B5A834}">
      <dgm:prSet/>
      <dgm:spPr/>
      <dgm:t>
        <a:bodyPr/>
        <a:lstStyle/>
        <a:p>
          <a:r>
            <a:rPr lang="en-US"/>
            <a:t>Determine the time it takes for the football to reach its maximum height</a:t>
          </a:r>
        </a:p>
      </dgm:t>
    </dgm:pt>
    <dgm:pt modelId="{F4C74B8D-96D1-4DF8-B5FC-0F969EE4D368}" type="parTrans" cxnId="{BDB0A0EE-621E-4E9E-A3BE-17AC05E5A891}">
      <dgm:prSet/>
      <dgm:spPr/>
      <dgm:t>
        <a:bodyPr/>
        <a:lstStyle/>
        <a:p>
          <a:endParaRPr lang="en-US"/>
        </a:p>
      </dgm:t>
    </dgm:pt>
    <dgm:pt modelId="{5938D1CF-94B0-4370-A01A-D2F67459F12E}" type="sibTrans" cxnId="{BDB0A0EE-621E-4E9E-A3BE-17AC05E5A891}">
      <dgm:prSet/>
      <dgm:spPr/>
      <dgm:t>
        <a:bodyPr/>
        <a:lstStyle/>
        <a:p>
          <a:endParaRPr lang="en-US"/>
        </a:p>
      </dgm:t>
    </dgm:pt>
    <dgm:pt modelId="{54836AE1-4278-4891-B170-EC513DED7907}">
      <dgm:prSet/>
      <dgm:spPr/>
      <dgm:t>
        <a:bodyPr/>
        <a:lstStyle/>
        <a:p>
          <a:r>
            <a:rPr lang="en-US"/>
            <a:t>Determine the height of the football above the ground as the punter makes contact with the football</a:t>
          </a:r>
        </a:p>
      </dgm:t>
    </dgm:pt>
    <dgm:pt modelId="{07243BE0-8D2A-4A28-A3F9-1BDDBC99D153}" type="parTrans" cxnId="{7F282364-6FA7-41A1-A240-CA2835AC27AC}">
      <dgm:prSet/>
      <dgm:spPr/>
      <dgm:t>
        <a:bodyPr/>
        <a:lstStyle/>
        <a:p>
          <a:endParaRPr lang="en-US"/>
        </a:p>
      </dgm:t>
    </dgm:pt>
    <dgm:pt modelId="{3CDBC2BE-816B-4FA7-A47E-FE24179047F2}" type="sibTrans" cxnId="{7F282364-6FA7-41A1-A240-CA2835AC27AC}">
      <dgm:prSet/>
      <dgm:spPr/>
      <dgm:t>
        <a:bodyPr/>
        <a:lstStyle/>
        <a:p>
          <a:endParaRPr lang="en-US"/>
        </a:p>
      </dgm:t>
    </dgm:pt>
    <dgm:pt modelId="{B0B58ABD-DACD-445D-97DD-8546308C3169}">
      <dgm:prSet/>
      <dgm:spPr/>
      <dgm:t>
        <a:bodyPr/>
        <a:lstStyle/>
        <a:p>
          <a:r>
            <a:rPr lang="en-US" dirty="0"/>
            <a:t>Determine the height of the football above the ground 0.5 seconds after contact</a:t>
          </a:r>
        </a:p>
      </dgm:t>
    </dgm:pt>
    <dgm:pt modelId="{B26CFC8B-464B-4EFD-B529-668DE5188795}" type="parTrans" cxnId="{06F91047-0D93-4470-9680-FCCCC72EA3B6}">
      <dgm:prSet/>
      <dgm:spPr/>
      <dgm:t>
        <a:bodyPr/>
        <a:lstStyle/>
        <a:p>
          <a:endParaRPr lang="en-US"/>
        </a:p>
      </dgm:t>
    </dgm:pt>
    <dgm:pt modelId="{4490A49B-126A-4338-861E-2B1B373E7D32}" type="sibTrans" cxnId="{06F91047-0D93-4470-9680-FCCCC72EA3B6}">
      <dgm:prSet/>
      <dgm:spPr/>
      <dgm:t>
        <a:bodyPr/>
        <a:lstStyle/>
        <a:p>
          <a:endParaRPr lang="en-US"/>
        </a:p>
      </dgm:t>
    </dgm:pt>
    <dgm:pt modelId="{DC771C67-0115-48DF-AA38-50A646440581}">
      <dgm:prSet/>
      <dgm:spPr/>
      <dgm:t>
        <a:bodyPr/>
        <a:lstStyle/>
        <a:p>
          <a:r>
            <a:rPr lang="en-US"/>
            <a:t>Determine after how many seconds the football is 10 metres above the ground</a:t>
          </a:r>
        </a:p>
      </dgm:t>
    </dgm:pt>
    <dgm:pt modelId="{BD63CFCD-5245-4FCA-96EA-3B15E4D697A0}" type="parTrans" cxnId="{D62F3A93-6C3C-43CE-AD9D-85D948DE2316}">
      <dgm:prSet/>
      <dgm:spPr/>
      <dgm:t>
        <a:bodyPr/>
        <a:lstStyle/>
        <a:p>
          <a:endParaRPr lang="en-US"/>
        </a:p>
      </dgm:t>
    </dgm:pt>
    <dgm:pt modelId="{2C75DD08-FFD8-4737-8003-449DC8FF0C4F}" type="sibTrans" cxnId="{D62F3A93-6C3C-43CE-AD9D-85D948DE2316}">
      <dgm:prSet/>
      <dgm:spPr/>
      <dgm:t>
        <a:bodyPr/>
        <a:lstStyle/>
        <a:p>
          <a:endParaRPr lang="en-US"/>
        </a:p>
      </dgm:t>
    </dgm:pt>
    <dgm:pt modelId="{4DFC72B4-39DB-41E9-8295-5AE8AFD0F4A6}" type="pres">
      <dgm:prSet presAssocID="{110BD891-4D29-4AE9-A7A0-C40DB54156AE}" presName="diagram" presStyleCnt="0">
        <dgm:presLayoutVars>
          <dgm:dir/>
          <dgm:resizeHandles val="exact"/>
        </dgm:presLayoutVars>
      </dgm:prSet>
      <dgm:spPr/>
    </dgm:pt>
    <dgm:pt modelId="{2682B53F-3771-4398-A99B-9DA0B101D7D0}" type="pres">
      <dgm:prSet presAssocID="{5BFD2748-7633-451F-84C4-9E2F55C697E7}" presName="node" presStyleLbl="node1" presStyleIdx="0" presStyleCnt="5">
        <dgm:presLayoutVars>
          <dgm:bulletEnabled val="1"/>
        </dgm:presLayoutVars>
      </dgm:prSet>
      <dgm:spPr/>
    </dgm:pt>
    <dgm:pt modelId="{5531BB7B-E742-4F3D-994F-5D6160C33334}" type="pres">
      <dgm:prSet presAssocID="{8927E68F-F9D6-47F1-B61F-853EA7942E1D}" presName="sibTrans" presStyleCnt="0"/>
      <dgm:spPr/>
    </dgm:pt>
    <dgm:pt modelId="{2411375F-811F-44BC-8B31-BD2B60E74AE7}" type="pres">
      <dgm:prSet presAssocID="{5E1CBF30-AA12-41A0-B4AF-3FD833B5A834}" presName="node" presStyleLbl="node1" presStyleIdx="1" presStyleCnt="5">
        <dgm:presLayoutVars>
          <dgm:bulletEnabled val="1"/>
        </dgm:presLayoutVars>
      </dgm:prSet>
      <dgm:spPr/>
    </dgm:pt>
    <dgm:pt modelId="{0633CA52-7382-45C0-BBAB-D3420EABADAE}" type="pres">
      <dgm:prSet presAssocID="{5938D1CF-94B0-4370-A01A-D2F67459F12E}" presName="sibTrans" presStyleCnt="0"/>
      <dgm:spPr/>
    </dgm:pt>
    <dgm:pt modelId="{BDA1BCDA-C373-49F0-98A9-1E265E45F710}" type="pres">
      <dgm:prSet presAssocID="{54836AE1-4278-4891-B170-EC513DED7907}" presName="node" presStyleLbl="node1" presStyleIdx="2" presStyleCnt="5">
        <dgm:presLayoutVars>
          <dgm:bulletEnabled val="1"/>
        </dgm:presLayoutVars>
      </dgm:prSet>
      <dgm:spPr/>
    </dgm:pt>
    <dgm:pt modelId="{0D24912E-0D4C-4E39-80CE-F5C22CC9E71A}" type="pres">
      <dgm:prSet presAssocID="{3CDBC2BE-816B-4FA7-A47E-FE24179047F2}" presName="sibTrans" presStyleCnt="0"/>
      <dgm:spPr/>
    </dgm:pt>
    <dgm:pt modelId="{96728740-B020-4F7C-877A-FAF1928E37CC}" type="pres">
      <dgm:prSet presAssocID="{B0B58ABD-DACD-445D-97DD-8546308C3169}" presName="node" presStyleLbl="node1" presStyleIdx="3" presStyleCnt="5">
        <dgm:presLayoutVars>
          <dgm:bulletEnabled val="1"/>
        </dgm:presLayoutVars>
      </dgm:prSet>
      <dgm:spPr/>
    </dgm:pt>
    <dgm:pt modelId="{714A1366-769B-4B2A-8582-F8FEFC3C8F6E}" type="pres">
      <dgm:prSet presAssocID="{4490A49B-126A-4338-861E-2B1B373E7D32}" presName="sibTrans" presStyleCnt="0"/>
      <dgm:spPr/>
    </dgm:pt>
    <dgm:pt modelId="{196A43BC-E9E1-4E8D-BA3C-3E13CD8E5F2F}" type="pres">
      <dgm:prSet presAssocID="{DC771C67-0115-48DF-AA38-50A646440581}" presName="node" presStyleLbl="node1" presStyleIdx="4" presStyleCnt="5">
        <dgm:presLayoutVars>
          <dgm:bulletEnabled val="1"/>
        </dgm:presLayoutVars>
      </dgm:prSet>
      <dgm:spPr/>
    </dgm:pt>
  </dgm:ptLst>
  <dgm:cxnLst>
    <dgm:cxn modelId="{2EC40105-94D1-4381-B7AB-A691AA37A6D4}" type="presOf" srcId="{5E1CBF30-AA12-41A0-B4AF-3FD833B5A834}" destId="{2411375F-811F-44BC-8B31-BD2B60E74AE7}" srcOrd="0" destOrd="0" presId="urn:microsoft.com/office/officeart/2005/8/layout/default"/>
    <dgm:cxn modelId="{ED1A2363-4272-42DE-8EAF-1E58E4855830}" type="presOf" srcId="{DC771C67-0115-48DF-AA38-50A646440581}" destId="{196A43BC-E9E1-4E8D-BA3C-3E13CD8E5F2F}" srcOrd="0" destOrd="0" presId="urn:microsoft.com/office/officeart/2005/8/layout/default"/>
    <dgm:cxn modelId="{7F282364-6FA7-41A1-A240-CA2835AC27AC}" srcId="{110BD891-4D29-4AE9-A7A0-C40DB54156AE}" destId="{54836AE1-4278-4891-B170-EC513DED7907}" srcOrd="2" destOrd="0" parTransId="{07243BE0-8D2A-4A28-A3F9-1BDDBC99D153}" sibTransId="{3CDBC2BE-816B-4FA7-A47E-FE24179047F2}"/>
    <dgm:cxn modelId="{06F91047-0D93-4470-9680-FCCCC72EA3B6}" srcId="{110BD891-4D29-4AE9-A7A0-C40DB54156AE}" destId="{B0B58ABD-DACD-445D-97DD-8546308C3169}" srcOrd="3" destOrd="0" parTransId="{B26CFC8B-464B-4EFD-B529-668DE5188795}" sibTransId="{4490A49B-126A-4338-861E-2B1B373E7D32}"/>
    <dgm:cxn modelId="{C9B4796A-49DD-4FF0-80BD-CCF616B324B9}" type="presOf" srcId="{5BFD2748-7633-451F-84C4-9E2F55C697E7}" destId="{2682B53F-3771-4398-A99B-9DA0B101D7D0}" srcOrd="0" destOrd="0" presId="urn:microsoft.com/office/officeart/2005/8/layout/default"/>
    <dgm:cxn modelId="{9736445A-1267-4445-A7C4-F1427969F1C8}" type="presOf" srcId="{110BD891-4D29-4AE9-A7A0-C40DB54156AE}" destId="{4DFC72B4-39DB-41E9-8295-5AE8AFD0F4A6}" srcOrd="0" destOrd="0" presId="urn:microsoft.com/office/officeart/2005/8/layout/default"/>
    <dgm:cxn modelId="{D62F3A93-6C3C-43CE-AD9D-85D948DE2316}" srcId="{110BD891-4D29-4AE9-A7A0-C40DB54156AE}" destId="{DC771C67-0115-48DF-AA38-50A646440581}" srcOrd="4" destOrd="0" parTransId="{BD63CFCD-5245-4FCA-96EA-3B15E4D697A0}" sibTransId="{2C75DD08-FFD8-4737-8003-449DC8FF0C4F}"/>
    <dgm:cxn modelId="{6BB41BA7-9B78-4B74-9D05-5E72EA28762F}" type="presOf" srcId="{54836AE1-4278-4891-B170-EC513DED7907}" destId="{BDA1BCDA-C373-49F0-98A9-1E265E45F710}" srcOrd="0" destOrd="0" presId="urn:microsoft.com/office/officeart/2005/8/layout/default"/>
    <dgm:cxn modelId="{093B8BC9-4FF3-442A-B3D6-776D81EBBE3A}" srcId="{110BD891-4D29-4AE9-A7A0-C40DB54156AE}" destId="{5BFD2748-7633-451F-84C4-9E2F55C697E7}" srcOrd="0" destOrd="0" parTransId="{37BB5760-1CD7-4AFF-B460-E0D6C52992DF}" sibTransId="{8927E68F-F9D6-47F1-B61F-853EA7942E1D}"/>
    <dgm:cxn modelId="{570C1CEA-66FB-42FB-B31D-F303AE20CCD8}" type="presOf" srcId="{B0B58ABD-DACD-445D-97DD-8546308C3169}" destId="{96728740-B020-4F7C-877A-FAF1928E37CC}" srcOrd="0" destOrd="0" presId="urn:microsoft.com/office/officeart/2005/8/layout/default"/>
    <dgm:cxn modelId="{BDB0A0EE-621E-4E9E-A3BE-17AC05E5A891}" srcId="{110BD891-4D29-4AE9-A7A0-C40DB54156AE}" destId="{5E1CBF30-AA12-41A0-B4AF-3FD833B5A834}" srcOrd="1" destOrd="0" parTransId="{F4C74B8D-96D1-4DF8-B5FC-0F969EE4D368}" sibTransId="{5938D1CF-94B0-4370-A01A-D2F67459F12E}"/>
    <dgm:cxn modelId="{3D53E8CA-4B49-4857-BCC1-6902E573D80B}" type="presParOf" srcId="{4DFC72B4-39DB-41E9-8295-5AE8AFD0F4A6}" destId="{2682B53F-3771-4398-A99B-9DA0B101D7D0}" srcOrd="0" destOrd="0" presId="urn:microsoft.com/office/officeart/2005/8/layout/default"/>
    <dgm:cxn modelId="{9EC385D1-DD74-4B8E-855B-6DC08639F174}" type="presParOf" srcId="{4DFC72B4-39DB-41E9-8295-5AE8AFD0F4A6}" destId="{5531BB7B-E742-4F3D-994F-5D6160C33334}" srcOrd="1" destOrd="0" presId="urn:microsoft.com/office/officeart/2005/8/layout/default"/>
    <dgm:cxn modelId="{A1E16745-ED97-4318-B786-122FB90366CD}" type="presParOf" srcId="{4DFC72B4-39DB-41E9-8295-5AE8AFD0F4A6}" destId="{2411375F-811F-44BC-8B31-BD2B60E74AE7}" srcOrd="2" destOrd="0" presId="urn:microsoft.com/office/officeart/2005/8/layout/default"/>
    <dgm:cxn modelId="{E1F61C02-12E6-4B12-BA52-81EC2CD479E0}" type="presParOf" srcId="{4DFC72B4-39DB-41E9-8295-5AE8AFD0F4A6}" destId="{0633CA52-7382-45C0-BBAB-D3420EABADAE}" srcOrd="3" destOrd="0" presId="urn:microsoft.com/office/officeart/2005/8/layout/default"/>
    <dgm:cxn modelId="{A4325FC6-0EB1-4583-BCB6-9B47AA807865}" type="presParOf" srcId="{4DFC72B4-39DB-41E9-8295-5AE8AFD0F4A6}" destId="{BDA1BCDA-C373-49F0-98A9-1E265E45F710}" srcOrd="4" destOrd="0" presId="urn:microsoft.com/office/officeart/2005/8/layout/default"/>
    <dgm:cxn modelId="{E2D74837-3DAD-4581-AE48-11E097D53593}" type="presParOf" srcId="{4DFC72B4-39DB-41E9-8295-5AE8AFD0F4A6}" destId="{0D24912E-0D4C-4E39-80CE-F5C22CC9E71A}" srcOrd="5" destOrd="0" presId="urn:microsoft.com/office/officeart/2005/8/layout/default"/>
    <dgm:cxn modelId="{F101D482-E979-4FE6-BB2F-5B51BB66E117}" type="presParOf" srcId="{4DFC72B4-39DB-41E9-8295-5AE8AFD0F4A6}" destId="{96728740-B020-4F7C-877A-FAF1928E37CC}" srcOrd="6" destOrd="0" presId="urn:microsoft.com/office/officeart/2005/8/layout/default"/>
    <dgm:cxn modelId="{A53A83B0-CB05-4B14-ABE9-C3E5944DD3B2}" type="presParOf" srcId="{4DFC72B4-39DB-41E9-8295-5AE8AFD0F4A6}" destId="{714A1366-769B-4B2A-8582-F8FEFC3C8F6E}" srcOrd="7" destOrd="0" presId="urn:microsoft.com/office/officeart/2005/8/layout/default"/>
    <dgm:cxn modelId="{B2B84965-74BC-4FF4-96E7-A998F930D74C}" type="presParOf" srcId="{4DFC72B4-39DB-41E9-8295-5AE8AFD0F4A6}" destId="{196A43BC-E9E1-4E8D-BA3C-3E13CD8E5F2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0BD891-4D29-4AE9-A7A0-C40DB54156AE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BFD2748-7633-451F-84C4-9E2F55C697E7}">
      <dgm:prSet/>
      <dgm:spPr/>
      <dgm:t>
        <a:bodyPr/>
        <a:lstStyle/>
        <a:p>
          <a:r>
            <a:rPr lang="en-US" dirty="0"/>
            <a:t>What is the maximum height of the flare?</a:t>
          </a:r>
        </a:p>
      </dgm:t>
    </dgm:pt>
    <dgm:pt modelId="{37BB5760-1CD7-4AFF-B460-E0D6C52992DF}" type="parTrans" cxnId="{093B8BC9-4FF3-442A-B3D6-776D81EBBE3A}">
      <dgm:prSet/>
      <dgm:spPr/>
      <dgm:t>
        <a:bodyPr/>
        <a:lstStyle/>
        <a:p>
          <a:endParaRPr lang="en-US"/>
        </a:p>
      </dgm:t>
    </dgm:pt>
    <dgm:pt modelId="{8927E68F-F9D6-47F1-B61F-853EA7942E1D}" type="sibTrans" cxnId="{093B8BC9-4FF3-442A-B3D6-776D81EBBE3A}">
      <dgm:prSet/>
      <dgm:spPr/>
      <dgm:t>
        <a:bodyPr/>
        <a:lstStyle/>
        <a:p>
          <a:endParaRPr lang="en-US"/>
        </a:p>
      </dgm:t>
    </dgm:pt>
    <dgm:pt modelId="{5E1CBF30-AA12-41A0-B4AF-3FD833B5A834}">
      <dgm:prSet/>
      <dgm:spPr/>
      <dgm:t>
        <a:bodyPr/>
        <a:lstStyle/>
        <a:p>
          <a:r>
            <a:rPr lang="en-US" dirty="0"/>
            <a:t>Determine the time it takes for the flare to reach its maximum height.</a:t>
          </a:r>
        </a:p>
      </dgm:t>
    </dgm:pt>
    <dgm:pt modelId="{F4C74B8D-96D1-4DF8-B5FC-0F969EE4D368}" type="parTrans" cxnId="{BDB0A0EE-621E-4E9E-A3BE-17AC05E5A891}">
      <dgm:prSet/>
      <dgm:spPr/>
      <dgm:t>
        <a:bodyPr/>
        <a:lstStyle/>
        <a:p>
          <a:endParaRPr lang="en-US"/>
        </a:p>
      </dgm:t>
    </dgm:pt>
    <dgm:pt modelId="{5938D1CF-94B0-4370-A01A-D2F67459F12E}" type="sibTrans" cxnId="{BDB0A0EE-621E-4E9E-A3BE-17AC05E5A891}">
      <dgm:prSet/>
      <dgm:spPr/>
      <dgm:t>
        <a:bodyPr/>
        <a:lstStyle/>
        <a:p>
          <a:endParaRPr lang="en-US"/>
        </a:p>
      </dgm:t>
    </dgm:pt>
    <dgm:pt modelId="{54836AE1-4278-4891-B170-EC513DED7907}">
      <dgm:prSet/>
      <dgm:spPr/>
      <dgm:t>
        <a:bodyPr/>
        <a:lstStyle/>
        <a:p>
          <a:r>
            <a:rPr lang="en-US" dirty="0"/>
            <a:t>Determine the height of the flare above the ground 6.3 seconds after it is fired.</a:t>
          </a:r>
        </a:p>
      </dgm:t>
    </dgm:pt>
    <dgm:pt modelId="{07243BE0-8D2A-4A28-A3F9-1BDDBC99D153}" type="parTrans" cxnId="{7F282364-6FA7-41A1-A240-CA2835AC27AC}">
      <dgm:prSet/>
      <dgm:spPr/>
      <dgm:t>
        <a:bodyPr/>
        <a:lstStyle/>
        <a:p>
          <a:endParaRPr lang="en-US"/>
        </a:p>
      </dgm:t>
    </dgm:pt>
    <dgm:pt modelId="{3CDBC2BE-816B-4FA7-A47E-FE24179047F2}" type="sibTrans" cxnId="{7F282364-6FA7-41A1-A240-CA2835AC27AC}">
      <dgm:prSet/>
      <dgm:spPr/>
      <dgm:t>
        <a:bodyPr/>
        <a:lstStyle/>
        <a:p>
          <a:endParaRPr lang="en-US"/>
        </a:p>
      </dgm:t>
    </dgm:pt>
    <dgm:pt modelId="{B0B58ABD-DACD-445D-97DD-8546308C3169}">
      <dgm:prSet/>
      <dgm:spPr/>
      <dgm:t>
        <a:bodyPr/>
        <a:lstStyle/>
        <a:p>
          <a:r>
            <a:rPr lang="en-US" dirty="0"/>
            <a:t>Determine the height of the flare above the ground at its firing point</a:t>
          </a:r>
        </a:p>
      </dgm:t>
    </dgm:pt>
    <dgm:pt modelId="{B26CFC8B-464B-4EFD-B529-668DE5188795}" type="parTrans" cxnId="{06F91047-0D93-4470-9680-FCCCC72EA3B6}">
      <dgm:prSet/>
      <dgm:spPr/>
      <dgm:t>
        <a:bodyPr/>
        <a:lstStyle/>
        <a:p>
          <a:endParaRPr lang="en-US"/>
        </a:p>
      </dgm:t>
    </dgm:pt>
    <dgm:pt modelId="{4490A49B-126A-4338-861E-2B1B373E7D32}" type="sibTrans" cxnId="{06F91047-0D93-4470-9680-FCCCC72EA3B6}">
      <dgm:prSet/>
      <dgm:spPr/>
      <dgm:t>
        <a:bodyPr/>
        <a:lstStyle/>
        <a:p>
          <a:endParaRPr lang="en-US"/>
        </a:p>
      </dgm:t>
    </dgm:pt>
    <dgm:pt modelId="{DC771C67-0115-48DF-AA38-50A646440581}">
      <dgm:prSet/>
      <dgm:spPr/>
      <dgm:t>
        <a:bodyPr/>
        <a:lstStyle/>
        <a:p>
          <a:r>
            <a:rPr lang="en-US" dirty="0"/>
            <a:t>Determine after how many seconds it took for the flare to hit the ground</a:t>
          </a:r>
        </a:p>
      </dgm:t>
    </dgm:pt>
    <dgm:pt modelId="{BD63CFCD-5245-4FCA-96EA-3B15E4D697A0}" type="parTrans" cxnId="{D62F3A93-6C3C-43CE-AD9D-85D948DE2316}">
      <dgm:prSet/>
      <dgm:spPr/>
      <dgm:t>
        <a:bodyPr/>
        <a:lstStyle/>
        <a:p>
          <a:endParaRPr lang="en-US"/>
        </a:p>
      </dgm:t>
    </dgm:pt>
    <dgm:pt modelId="{2C75DD08-FFD8-4737-8003-449DC8FF0C4F}" type="sibTrans" cxnId="{D62F3A93-6C3C-43CE-AD9D-85D948DE2316}">
      <dgm:prSet/>
      <dgm:spPr/>
      <dgm:t>
        <a:bodyPr/>
        <a:lstStyle/>
        <a:p>
          <a:endParaRPr lang="en-US"/>
        </a:p>
      </dgm:t>
    </dgm:pt>
    <dgm:pt modelId="{4DFC72B4-39DB-41E9-8295-5AE8AFD0F4A6}" type="pres">
      <dgm:prSet presAssocID="{110BD891-4D29-4AE9-A7A0-C40DB54156AE}" presName="diagram" presStyleCnt="0">
        <dgm:presLayoutVars>
          <dgm:dir/>
          <dgm:resizeHandles val="exact"/>
        </dgm:presLayoutVars>
      </dgm:prSet>
      <dgm:spPr/>
    </dgm:pt>
    <dgm:pt modelId="{2682B53F-3771-4398-A99B-9DA0B101D7D0}" type="pres">
      <dgm:prSet presAssocID="{5BFD2748-7633-451F-84C4-9E2F55C697E7}" presName="node" presStyleLbl="node1" presStyleIdx="0" presStyleCnt="5">
        <dgm:presLayoutVars>
          <dgm:bulletEnabled val="1"/>
        </dgm:presLayoutVars>
      </dgm:prSet>
      <dgm:spPr/>
    </dgm:pt>
    <dgm:pt modelId="{5531BB7B-E742-4F3D-994F-5D6160C33334}" type="pres">
      <dgm:prSet presAssocID="{8927E68F-F9D6-47F1-B61F-853EA7942E1D}" presName="sibTrans" presStyleCnt="0"/>
      <dgm:spPr/>
    </dgm:pt>
    <dgm:pt modelId="{2411375F-811F-44BC-8B31-BD2B60E74AE7}" type="pres">
      <dgm:prSet presAssocID="{5E1CBF30-AA12-41A0-B4AF-3FD833B5A834}" presName="node" presStyleLbl="node1" presStyleIdx="1" presStyleCnt="5">
        <dgm:presLayoutVars>
          <dgm:bulletEnabled val="1"/>
        </dgm:presLayoutVars>
      </dgm:prSet>
      <dgm:spPr/>
    </dgm:pt>
    <dgm:pt modelId="{0633CA52-7382-45C0-BBAB-D3420EABADAE}" type="pres">
      <dgm:prSet presAssocID="{5938D1CF-94B0-4370-A01A-D2F67459F12E}" presName="sibTrans" presStyleCnt="0"/>
      <dgm:spPr/>
    </dgm:pt>
    <dgm:pt modelId="{BDA1BCDA-C373-49F0-98A9-1E265E45F710}" type="pres">
      <dgm:prSet presAssocID="{54836AE1-4278-4891-B170-EC513DED7907}" presName="node" presStyleLbl="node1" presStyleIdx="2" presStyleCnt="5">
        <dgm:presLayoutVars>
          <dgm:bulletEnabled val="1"/>
        </dgm:presLayoutVars>
      </dgm:prSet>
      <dgm:spPr/>
    </dgm:pt>
    <dgm:pt modelId="{0D24912E-0D4C-4E39-80CE-F5C22CC9E71A}" type="pres">
      <dgm:prSet presAssocID="{3CDBC2BE-816B-4FA7-A47E-FE24179047F2}" presName="sibTrans" presStyleCnt="0"/>
      <dgm:spPr/>
    </dgm:pt>
    <dgm:pt modelId="{96728740-B020-4F7C-877A-FAF1928E37CC}" type="pres">
      <dgm:prSet presAssocID="{B0B58ABD-DACD-445D-97DD-8546308C3169}" presName="node" presStyleLbl="node1" presStyleIdx="3" presStyleCnt="5">
        <dgm:presLayoutVars>
          <dgm:bulletEnabled val="1"/>
        </dgm:presLayoutVars>
      </dgm:prSet>
      <dgm:spPr/>
    </dgm:pt>
    <dgm:pt modelId="{714A1366-769B-4B2A-8582-F8FEFC3C8F6E}" type="pres">
      <dgm:prSet presAssocID="{4490A49B-126A-4338-861E-2B1B373E7D32}" presName="sibTrans" presStyleCnt="0"/>
      <dgm:spPr/>
    </dgm:pt>
    <dgm:pt modelId="{196A43BC-E9E1-4E8D-BA3C-3E13CD8E5F2F}" type="pres">
      <dgm:prSet presAssocID="{DC771C67-0115-48DF-AA38-50A646440581}" presName="node" presStyleLbl="node1" presStyleIdx="4" presStyleCnt="5">
        <dgm:presLayoutVars>
          <dgm:bulletEnabled val="1"/>
        </dgm:presLayoutVars>
      </dgm:prSet>
      <dgm:spPr/>
    </dgm:pt>
  </dgm:ptLst>
  <dgm:cxnLst>
    <dgm:cxn modelId="{2EC40105-94D1-4381-B7AB-A691AA37A6D4}" type="presOf" srcId="{5E1CBF30-AA12-41A0-B4AF-3FD833B5A834}" destId="{2411375F-811F-44BC-8B31-BD2B60E74AE7}" srcOrd="0" destOrd="0" presId="urn:microsoft.com/office/officeart/2005/8/layout/default"/>
    <dgm:cxn modelId="{ED1A2363-4272-42DE-8EAF-1E58E4855830}" type="presOf" srcId="{DC771C67-0115-48DF-AA38-50A646440581}" destId="{196A43BC-E9E1-4E8D-BA3C-3E13CD8E5F2F}" srcOrd="0" destOrd="0" presId="urn:microsoft.com/office/officeart/2005/8/layout/default"/>
    <dgm:cxn modelId="{7F282364-6FA7-41A1-A240-CA2835AC27AC}" srcId="{110BD891-4D29-4AE9-A7A0-C40DB54156AE}" destId="{54836AE1-4278-4891-B170-EC513DED7907}" srcOrd="2" destOrd="0" parTransId="{07243BE0-8D2A-4A28-A3F9-1BDDBC99D153}" sibTransId="{3CDBC2BE-816B-4FA7-A47E-FE24179047F2}"/>
    <dgm:cxn modelId="{06F91047-0D93-4470-9680-FCCCC72EA3B6}" srcId="{110BD891-4D29-4AE9-A7A0-C40DB54156AE}" destId="{B0B58ABD-DACD-445D-97DD-8546308C3169}" srcOrd="3" destOrd="0" parTransId="{B26CFC8B-464B-4EFD-B529-668DE5188795}" sibTransId="{4490A49B-126A-4338-861E-2B1B373E7D32}"/>
    <dgm:cxn modelId="{C9B4796A-49DD-4FF0-80BD-CCF616B324B9}" type="presOf" srcId="{5BFD2748-7633-451F-84C4-9E2F55C697E7}" destId="{2682B53F-3771-4398-A99B-9DA0B101D7D0}" srcOrd="0" destOrd="0" presId="urn:microsoft.com/office/officeart/2005/8/layout/default"/>
    <dgm:cxn modelId="{9736445A-1267-4445-A7C4-F1427969F1C8}" type="presOf" srcId="{110BD891-4D29-4AE9-A7A0-C40DB54156AE}" destId="{4DFC72B4-39DB-41E9-8295-5AE8AFD0F4A6}" srcOrd="0" destOrd="0" presId="urn:microsoft.com/office/officeart/2005/8/layout/default"/>
    <dgm:cxn modelId="{D62F3A93-6C3C-43CE-AD9D-85D948DE2316}" srcId="{110BD891-4D29-4AE9-A7A0-C40DB54156AE}" destId="{DC771C67-0115-48DF-AA38-50A646440581}" srcOrd="4" destOrd="0" parTransId="{BD63CFCD-5245-4FCA-96EA-3B15E4D697A0}" sibTransId="{2C75DD08-FFD8-4737-8003-449DC8FF0C4F}"/>
    <dgm:cxn modelId="{6BB41BA7-9B78-4B74-9D05-5E72EA28762F}" type="presOf" srcId="{54836AE1-4278-4891-B170-EC513DED7907}" destId="{BDA1BCDA-C373-49F0-98A9-1E265E45F710}" srcOrd="0" destOrd="0" presId="urn:microsoft.com/office/officeart/2005/8/layout/default"/>
    <dgm:cxn modelId="{093B8BC9-4FF3-442A-B3D6-776D81EBBE3A}" srcId="{110BD891-4D29-4AE9-A7A0-C40DB54156AE}" destId="{5BFD2748-7633-451F-84C4-9E2F55C697E7}" srcOrd="0" destOrd="0" parTransId="{37BB5760-1CD7-4AFF-B460-E0D6C52992DF}" sibTransId="{8927E68F-F9D6-47F1-B61F-853EA7942E1D}"/>
    <dgm:cxn modelId="{570C1CEA-66FB-42FB-B31D-F303AE20CCD8}" type="presOf" srcId="{B0B58ABD-DACD-445D-97DD-8546308C3169}" destId="{96728740-B020-4F7C-877A-FAF1928E37CC}" srcOrd="0" destOrd="0" presId="urn:microsoft.com/office/officeart/2005/8/layout/default"/>
    <dgm:cxn modelId="{BDB0A0EE-621E-4E9E-A3BE-17AC05E5A891}" srcId="{110BD891-4D29-4AE9-A7A0-C40DB54156AE}" destId="{5E1CBF30-AA12-41A0-B4AF-3FD833B5A834}" srcOrd="1" destOrd="0" parTransId="{F4C74B8D-96D1-4DF8-B5FC-0F969EE4D368}" sibTransId="{5938D1CF-94B0-4370-A01A-D2F67459F12E}"/>
    <dgm:cxn modelId="{3D53E8CA-4B49-4857-BCC1-6902E573D80B}" type="presParOf" srcId="{4DFC72B4-39DB-41E9-8295-5AE8AFD0F4A6}" destId="{2682B53F-3771-4398-A99B-9DA0B101D7D0}" srcOrd="0" destOrd="0" presId="urn:microsoft.com/office/officeart/2005/8/layout/default"/>
    <dgm:cxn modelId="{9EC385D1-DD74-4B8E-855B-6DC08639F174}" type="presParOf" srcId="{4DFC72B4-39DB-41E9-8295-5AE8AFD0F4A6}" destId="{5531BB7B-E742-4F3D-994F-5D6160C33334}" srcOrd="1" destOrd="0" presId="urn:microsoft.com/office/officeart/2005/8/layout/default"/>
    <dgm:cxn modelId="{A1E16745-ED97-4318-B786-122FB90366CD}" type="presParOf" srcId="{4DFC72B4-39DB-41E9-8295-5AE8AFD0F4A6}" destId="{2411375F-811F-44BC-8B31-BD2B60E74AE7}" srcOrd="2" destOrd="0" presId="urn:microsoft.com/office/officeart/2005/8/layout/default"/>
    <dgm:cxn modelId="{E1F61C02-12E6-4B12-BA52-81EC2CD479E0}" type="presParOf" srcId="{4DFC72B4-39DB-41E9-8295-5AE8AFD0F4A6}" destId="{0633CA52-7382-45C0-BBAB-D3420EABADAE}" srcOrd="3" destOrd="0" presId="urn:microsoft.com/office/officeart/2005/8/layout/default"/>
    <dgm:cxn modelId="{A4325FC6-0EB1-4583-BCB6-9B47AA807865}" type="presParOf" srcId="{4DFC72B4-39DB-41E9-8295-5AE8AFD0F4A6}" destId="{BDA1BCDA-C373-49F0-98A9-1E265E45F710}" srcOrd="4" destOrd="0" presId="urn:microsoft.com/office/officeart/2005/8/layout/default"/>
    <dgm:cxn modelId="{E2D74837-3DAD-4581-AE48-11E097D53593}" type="presParOf" srcId="{4DFC72B4-39DB-41E9-8295-5AE8AFD0F4A6}" destId="{0D24912E-0D4C-4E39-80CE-F5C22CC9E71A}" srcOrd="5" destOrd="0" presId="urn:microsoft.com/office/officeart/2005/8/layout/default"/>
    <dgm:cxn modelId="{F101D482-E979-4FE6-BB2F-5B51BB66E117}" type="presParOf" srcId="{4DFC72B4-39DB-41E9-8295-5AE8AFD0F4A6}" destId="{96728740-B020-4F7C-877A-FAF1928E37CC}" srcOrd="6" destOrd="0" presId="urn:microsoft.com/office/officeart/2005/8/layout/default"/>
    <dgm:cxn modelId="{A53A83B0-CB05-4B14-ABE9-C3E5944DD3B2}" type="presParOf" srcId="{4DFC72B4-39DB-41E9-8295-5AE8AFD0F4A6}" destId="{714A1366-769B-4B2A-8582-F8FEFC3C8F6E}" srcOrd="7" destOrd="0" presId="urn:microsoft.com/office/officeart/2005/8/layout/default"/>
    <dgm:cxn modelId="{B2B84965-74BC-4FF4-96E7-A998F930D74C}" type="presParOf" srcId="{4DFC72B4-39DB-41E9-8295-5AE8AFD0F4A6}" destId="{196A43BC-E9E1-4E8D-BA3C-3E13CD8E5F2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82B53F-3771-4398-A99B-9DA0B101D7D0}">
      <dsp:nvSpPr>
        <dsp:cNvPr id="0" name=""/>
        <dsp:cNvSpPr/>
      </dsp:nvSpPr>
      <dsp:spPr>
        <a:xfrm>
          <a:off x="902330" y="1025"/>
          <a:ext cx="2602114" cy="156126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What is the maximum height of the football?</a:t>
          </a:r>
        </a:p>
      </dsp:txBody>
      <dsp:txXfrm>
        <a:off x="902330" y="1025"/>
        <a:ext cx="2602114" cy="1561268"/>
      </dsp:txXfrm>
    </dsp:sp>
    <dsp:sp modelId="{2411375F-811F-44BC-8B31-BD2B60E74AE7}">
      <dsp:nvSpPr>
        <dsp:cNvPr id="0" name=""/>
        <dsp:cNvSpPr/>
      </dsp:nvSpPr>
      <dsp:spPr>
        <a:xfrm>
          <a:off x="3764655" y="1025"/>
          <a:ext cx="2602114" cy="156126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Determine the time it takes for the football to reach its maximum height</a:t>
          </a:r>
        </a:p>
      </dsp:txBody>
      <dsp:txXfrm>
        <a:off x="3764655" y="1025"/>
        <a:ext cx="2602114" cy="1561268"/>
      </dsp:txXfrm>
    </dsp:sp>
    <dsp:sp modelId="{BDA1BCDA-C373-49F0-98A9-1E265E45F710}">
      <dsp:nvSpPr>
        <dsp:cNvPr id="0" name=""/>
        <dsp:cNvSpPr/>
      </dsp:nvSpPr>
      <dsp:spPr>
        <a:xfrm>
          <a:off x="6626980" y="1025"/>
          <a:ext cx="2602114" cy="156126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Determine the height of the football above the ground as the punter makes contact with the football</a:t>
          </a:r>
        </a:p>
      </dsp:txBody>
      <dsp:txXfrm>
        <a:off x="6626980" y="1025"/>
        <a:ext cx="2602114" cy="1561268"/>
      </dsp:txXfrm>
    </dsp:sp>
    <dsp:sp modelId="{96728740-B020-4F7C-877A-FAF1928E37CC}">
      <dsp:nvSpPr>
        <dsp:cNvPr id="0" name=""/>
        <dsp:cNvSpPr/>
      </dsp:nvSpPr>
      <dsp:spPr>
        <a:xfrm>
          <a:off x="2333492" y="1822505"/>
          <a:ext cx="2602114" cy="156126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Determine the height of the football above the ground 0.5 seconds after contact</a:t>
          </a:r>
        </a:p>
      </dsp:txBody>
      <dsp:txXfrm>
        <a:off x="2333492" y="1822505"/>
        <a:ext cx="2602114" cy="1561268"/>
      </dsp:txXfrm>
    </dsp:sp>
    <dsp:sp modelId="{196A43BC-E9E1-4E8D-BA3C-3E13CD8E5F2F}">
      <dsp:nvSpPr>
        <dsp:cNvPr id="0" name=""/>
        <dsp:cNvSpPr/>
      </dsp:nvSpPr>
      <dsp:spPr>
        <a:xfrm>
          <a:off x="5195818" y="1822505"/>
          <a:ext cx="2602114" cy="156126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Determine after how many seconds the football is 10 metres above the ground</a:t>
          </a:r>
        </a:p>
      </dsp:txBody>
      <dsp:txXfrm>
        <a:off x="5195818" y="1822505"/>
        <a:ext cx="2602114" cy="15612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82B53F-3771-4398-A99B-9DA0B101D7D0}">
      <dsp:nvSpPr>
        <dsp:cNvPr id="0" name=""/>
        <dsp:cNvSpPr/>
      </dsp:nvSpPr>
      <dsp:spPr>
        <a:xfrm>
          <a:off x="577807" y="1619"/>
          <a:ext cx="2804940" cy="16829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What is the maximum height of the flare?</a:t>
          </a:r>
        </a:p>
      </dsp:txBody>
      <dsp:txXfrm>
        <a:off x="577807" y="1619"/>
        <a:ext cx="2804940" cy="1682964"/>
      </dsp:txXfrm>
    </dsp:sp>
    <dsp:sp modelId="{2411375F-811F-44BC-8B31-BD2B60E74AE7}">
      <dsp:nvSpPr>
        <dsp:cNvPr id="0" name=""/>
        <dsp:cNvSpPr/>
      </dsp:nvSpPr>
      <dsp:spPr>
        <a:xfrm>
          <a:off x="3663242" y="1619"/>
          <a:ext cx="2804940" cy="168296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Determine the time it takes for the flare to reach its maximum height.</a:t>
          </a:r>
        </a:p>
      </dsp:txBody>
      <dsp:txXfrm>
        <a:off x="3663242" y="1619"/>
        <a:ext cx="2804940" cy="1682964"/>
      </dsp:txXfrm>
    </dsp:sp>
    <dsp:sp modelId="{BDA1BCDA-C373-49F0-98A9-1E265E45F710}">
      <dsp:nvSpPr>
        <dsp:cNvPr id="0" name=""/>
        <dsp:cNvSpPr/>
      </dsp:nvSpPr>
      <dsp:spPr>
        <a:xfrm>
          <a:off x="6748676" y="1619"/>
          <a:ext cx="2804940" cy="168296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Determine the height of the flare above the ground 6.3 seconds after it is fired.</a:t>
          </a:r>
        </a:p>
      </dsp:txBody>
      <dsp:txXfrm>
        <a:off x="6748676" y="1619"/>
        <a:ext cx="2804940" cy="1682964"/>
      </dsp:txXfrm>
    </dsp:sp>
    <dsp:sp modelId="{96728740-B020-4F7C-877A-FAF1928E37CC}">
      <dsp:nvSpPr>
        <dsp:cNvPr id="0" name=""/>
        <dsp:cNvSpPr/>
      </dsp:nvSpPr>
      <dsp:spPr>
        <a:xfrm>
          <a:off x="2120525" y="1965078"/>
          <a:ext cx="2804940" cy="168296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Determine the height of the flare above the ground at its firing point</a:t>
          </a:r>
        </a:p>
      </dsp:txBody>
      <dsp:txXfrm>
        <a:off x="2120525" y="1965078"/>
        <a:ext cx="2804940" cy="1682964"/>
      </dsp:txXfrm>
    </dsp:sp>
    <dsp:sp modelId="{196A43BC-E9E1-4E8D-BA3C-3E13CD8E5F2F}">
      <dsp:nvSpPr>
        <dsp:cNvPr id="0" name=""/>
        <dsp:cNvSpPr/>
      </dsp:nvSpPr>
      <dsp:spPr>
        <a:xfrm>
          <a:off x="5205959" y="1965078"/>
          <a:ext cx="2804940" cy="168296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Determine after how many seconds it took for the flare to hit the ground</a:t>
          </a:r>
        </a:p>
      </dsp:txBody>
      <dsp:txXfrm>
        <a:off x="5205959" y="1965078"/>
        <a:ext cx="2804940" cy="16829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13T18:36:45.135"/>
    </inkml:context>
    <inkml:brush xml:id="br0">
      <inkml:brushProperty name="width" value="0.1" units="cm"/>
      <inkml:brushProperty name="height" value="0.1" units="cm"/>
      <inkml:brushProperty name="color" value="#FF0066"/>
    </inkml:brush>
  </inkml:definitions>
  <inkml:trace contextRef="#ctx0" brushRef="#br0">191 17 3337,'-28'-3'96,"9"4"-24,-25-1-48,6-1-16,6-4-688,2-3 504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5" Type="http://schemas.openxmlformats.org/officeDocument/2006/relationships/image" Target="../media/image3.pn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09775-54FB-4911-B6EF-96BAF27E3D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1371" y="1964267"/>
            <a:ext cx="9258754" cy="2421464"/>
          </a:xfrm>
        </p:spPr>
        <p:txBody>
          <a:bodyPr>
            <a:noAutofit/>
          </a:bodyPr>
          <a:lstStyle/>
          <a:p>
            <a:r>
              <a:rPr lang="en-US" sz="6600" b="1" dirty="0">
                <a:solidFill>
                  <a:srgbClr val="FFFF00"/>
                </a:solidFill>
              </a:rPr>
              <a:t>Applications of Quadratic Functions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D0C7B8-724B-4C85-BC01-CB4C58674E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b="1" dirty="0"/>
              <a:t>FOM 11</a:t>
            </a:r>
          </a:p>
          <a:p>
            <a:r>
              <a:rPr lang="en-US" sz="4000" b="1" dirty="0"/>
              <a:t>June 10</a:t>
            </a:r>
            <a:r>
              <a:rPr lang="en-US" sz="4000" b="1" baseline="30000" dirty="0"/>
              <a:t>th</a:t>
            </a:r>
            <a:r>
              <a:rPr lang="en-US" sz="4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9274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F913C-918F-4E0E-A932-60CDB639C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Graph the function using </a:t>
            </a:r>
            <a:r>
              <a:rPr lang="en-US" b="1" dirty="0" err="1">
                <a:solidFill>
                  <a:srgbClr val="FFFF00"/>
                </a:solidFill>
              </a:rPr>
              <a:t>desmos</a:t>
            </a:r>
            <a:br>
              <a:rPr lang="en-US" b="1" dirty="0"/>
            </a:br>
            <a:r>
              <a:rPr lang="en-US" b="1" dirty="0"/>
              <a:t>y = -5(x – 1.5)</a:t>
            </a:r>
            <a:r>
              <a:rPr lang="en-US" b="1" baseline="30000" dirty="0"/>
              <a:t>2</a:t>
            </a:r>
            <a:r>
              <a:rPr lang="en-US" b="1" dirty="0"/>
              <a:t> + 12.25.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4FD512B-9FBD-4872-B902-0098A488CA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6356029"/>
              </p:ext>
            </p:extLst>
          </p:nvPr>
        </p:nvGraphicFramePr>
        <p:xfrm>
          <a:off x="685800" y="2406400"/>
          <a:ext cx="10131425" cy="3384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 descr="Les mathÃ©matiques avec Pascal â Site du cours de mathÃ©matiques CST ...">
            <a:extLst>
              <a:ext uri="{FF2B5EF4-FFF2-40B4-BE49-F238E27FC236}">
                <a16:creationId xmlns:a16="http://schemas.microsoft.com/office/drawing/2014/main" id="{3AE767F6-A592-4534-85F6-2A64C802E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718" y="91796"/>
            <a:ext cx="1974071" cy="197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914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60BC4-63B4-4ED3-A9E2-9A37ECC03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AB92E-A460-43B0-9EEB-399527B06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4187" y="609600"/>
            <a:ext cx="4512012" cy="5964571"/>
          </a:xfrm>
        </p:spPr>
        <p:txBody>
          <a:bodyPr>
            <a:normAutofit/>
          </a:bodyPr>
          <a:lstStyle/>
          <a:p>
            <a:r>
              <a:rPr lang="en-US" dirty="0"/>
              <a:t>What is the </a:t>
            </a:r>
            <a:r>
              <a:rPr lang="en-US" dirty="0">
                <a:solidFill>
                  <a:srgbClr val="FFFF00"/>
                </a:solidFill>
              </a:rPr>
              <a:t>maximum height (y axis) </a:t>
            </a:r>
            <a:r>
              <a:rPr lang="en-US" dirty="0"/>
              <a:t>of the football?</a:t>
            </a:r>
          </a:p>
          <a:p>
            <a:endParaRPr lang="en-US" dirty="0"/>
          </a:p>
          <a:p>
            <a:r>
              <a:rPr lang="en-US" dirty="0"/>
              <a:t>Determine </a:t>
            </a:r>
            <a:r>
              <a:rPr lang="en-US" dirty="0">
                <a:solidFill>
                  <a:srgbClr val="FFFF00"/>
                </a:solidFill>
              </a:rPr>
              <a:t>the time (x axis) </a:t>
            </a:r>
            <a:r>
              <a:rPr lang="en-US" dirty="0"/>
              <a:t>it takes for the football to reach its maximum height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Determine the height </a:t>
            </a:r>
            <a:r>
              <a:rPr lang="en-US" dirty="0"/>
              <a:t>of the football above the ground as the punter makes contact with the football </a:t>
            </a:r>
            <a:r>
              <a:rPr lang="en-US" dirty="0">
                <a:solidFill>
                  <a:srgbClr val="FFFF00"/>
                </a:solidFill>
              </a:rPr>
              <a:t>(Height at time 0)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Determine the height </a:t>
            </a:r>
            <a:r>
              <a:rPr lang="en-US" dirty="0"/>
              <a:t>of the football above the ground </a:t>
            </a:r>
            <a:r>
              <a:rPr lang="en-US" dirty="0">
                <a:solidFill>
                  <a:srgbClr val="FFFF00"/>
                </a:solidFill>
              </a:rPr>
              <a:t>0.5 seconds after contact</a:t>
            </a:r>
          </a:p>
          <a:p>
            <a:endParaRPr lang="en-US" dirty="0"/>
          </a:p>
          <a:p>
            <a:r>
              <a:rPr lang="en-US" dirty="0"/>
              <a:t>Determine after </a:t>
            </a:r>
            <a:r>
              <a:rPr lang="en-US" b="1" dirty="0">
                <a:solidFill>
                  <a:srgbClr val="FF0000"/>
                </a:solidFill>
              </a:rPr>
              <a:t>how many seconds </a:t>
            </a:r>
            <a:r>
              <a:rPr lang="en-US" dirty="0"/>
              <a:t>the football is 10 </a:t>
            </a:r>
            <a:r>
              <a:rPr lang="en-US" dirty="0" err="1"/>
              <a:t>metres</a:t>
            </a:r>
            <a:r>
              <a:rPr lang="en-US" dirty="0"/>
              <a:t> above the ground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A77A75-5D55-46AD-996F-36EDC31D0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203" y="283828"/>
            <a:ext cx="5831024" cy="629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226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C298D-ABAB-40A3-9B4D-C8B069FBC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281" y="533400"/>
            <a:ext cx="6643991" cy="5791200"/>
          </a:xfrm>
        </p:spPr>
        <p:txBody>
          <a:bodyPr>
            <a:normAutofit fontScale="92500"/>
          </a:bodyPr>
          <a:lstStyle/>
          <a:p>
            <a:r>
              <a:rPr lang="en-US" sz="2800" b="1" dirty="0"/>
              <a:t>An aerial flare is a type of pyrotechnic which, when fired into the air, produces a brilliant light without causing a fire or an explosion.  A stranded camper fires a flare to signal his location to other campers in his group.  The flare follows the path of </a:t>
            </a:r>
          </a:p>
          <a:p>
            <a:pPr marL="0" indent="0">
              <a:buNone/>
            </a:pPr>
            <a:br>
              <a:rPr lang="en-US" sz="2800" b="1" dirty="0"/>
            </a:br>
            <a:r>
              <a:rPr lang="en-US" sz="2800" b="1" dirty="0">
                <a:solidFill>
                  <a:srgbClr val="FFFF00"/>
                </a:solidFill>
              </a:rPr>
              <a:t>f(x) = -4.9(x – 4.3)</a:t>
            </a:r>
            <a:r>
              <a:rPr lang="en-US" sz="2800" b="1" baseline="30000" dirty="0">
                <a:solidFill>
                  <a:srgbClr val="FFFF00"/>
                </a:solidFill>
              </a:rPr>
              <a:t>2</a:t>
            </a:r>
            <a:r>
              <a:rPr lang="en-US" sz="2800" b="1" dirty="0">
                <a:solidFill>
                  <a:srgbClr val="FFFF00"/>
                </a:solidFill>
              </a:rPr>
              <a:t> + 92</a:t>
            </a:r>
          </a:p>
          <a:p>
            <a:pPr marL="0" indent="0">
              <a:buNone/>
            </a:pPr>
            <a:br>
              <a:rPr lang="en-US" sz="2800" b="1" dirty="0"/>
            </a:br>
            <a:r>
              <a:rPr lang="en-US" sz="2800" b="1" dirty="0">
                <a:solidFill>
                  <a:srgbClr val="FF0000"/>
                </a:solidFill>
              </a:rPr>
              <a:t>x = the number of seconds which have elapsed since the flare was fired</a:t>
            </a:r>
          </a:p>
          <a:p>
            <a:pPr marL="0" indent="0">
              <a:buNone/>
            </a:pPr>
            <a:br>
              <a:rPr lang="en-US" sz="2800" b="1" dirty="0">
                <a:solidFill>
                  <a:srgbClr val="FF0000"/>
                </a:solidFill>
              </a:rPr>
            </a:br>
            <a:r>
              <a:rPr lang="en-US" sz="2800" b="1" dirty="0">
                <a:solidFill>
                  <a:srgbClr val="FF0000"/>
                </a:solidFill>
              </a:rPr>
              <a:t>y = the height of the flare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Image result for flare fired parabola">
            <a:extLst>
              <a:ext uri="{FF2B5EF4-FFF2-40B4-BE49-F238E27FC236}">
                <a16:creationId xmlns:a16="http://schemas.microsoft.com/office/drawing/2014/main" id="{8A8DD093-3D4A-4E46-9BDC-D2276ACC5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517" y="446561"/>
            <a:ext cx="4269845" cy="284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381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4894D-7664-4A55-B610-4E259AB89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Graph the function using </a:t>
            </a:r>
            <a:r>
              <a:rPr lang="en-US" b="1" dirty="0" err="1"/>
              <a:t>desmos</a:t>
            </a:r>
            <a:br>
              <a:rPr lang="en-US" b="1" dirty="0"/>
            </a:br>
            <a:r>
              <a:rPr lang="en-US" b="1" dirty="0">
                <a:solidFill>
                  <a:srgbClr val="FFFF00"/>
                </a:solidFill>
              </a:rPr>
              <a:t>y = - 4.9(x – 4.3)</a:t>
            </a:r>
            <a:r>
              <a:rPr lang="en-US" b="1" baseline="30000" dirty="0">
                <a:solidFill>
                  <a:srgbClr val="FFFF00"/>
                </a:solidFill>
              </a:rPr>
              <a:t>2</a:t>
            </a:r>
            <a:r>
              <a:rPr lang="en-US" b="1" dirty="0">
                <a:solidFill>
                  <a:srgbClr val="FFFF00"/>
                </a:solidFill>
              </a:rPr>
              <a:t> + 92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81535E92-5F2C-4098-98A9-0289C22074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3799728"/>
              </p:ext>
            </p:extLst>
          </p:nvPr>
        </p:nvGraphicFramePr>
        <p:xfrm>
          <a:off x="685800" y="2141538"/>
          <a:ext cx="10131425" cy="3649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4412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12E63-38DA-40E4-BA72-AD220953F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672" y="2403039"/>
            <a:ext cx="10131425" cy="1456267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The Beanery sells a latte for $4. At this price, the beanery will sell 100 lattes each day. </a:t>
            </a:r>
            <a:br>
              <a:rPr lang="en-US" dirty="0">
                <a:latin typeface="+mn-lt"/>
              </a:rPr>
            </a:b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The owners know from past years that they will sell 5 fewer Lattes per DAY for each price increase of 0.25.</a:t>
            </a:r>
            <a:br>
              <a:rPr lang="en-US" dirty="0">
                <a:latin typeface="+mn-lt"/>
              </a:rPr>
            </a:b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What function models the owners’ earnings, if </a:t>
            </a:r>
            <a:r>
              <a:rPr lang="en-US" i="1" dirty="0">
                <a:latin typeface="+mn-lt"/>
              </a:rPr>
              <a:t>x </a:t>
            </a:r>
            <a:r>
              <a:rPr lang="en-US" dirty="0">
                <a:latin typeface="+mn-lt"/>
              </a:rPr>
              <a:t>represents the number of price increases in dollars? Using </a:t>
            </a:r>
            <a:r>
              <a:rPr lang="en-US" dirty="0" err="1">
                <a:latin typeface="+mn-lt"/>
              </a:rPr>
              <a:t>desmos</a:t>
            </a:r>
            <a:r>
              <a:rPr lang="en-US" dirty="0">
                <a:latin typeface="+mn-lt"/>
              </a:rPr>
              <a:t>, what is the maximum revenue the beanery could make?</a:t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 descr="Image result for latte">
            <a:extLst>
              <a:ext uri="{FF2B5EF4-FFF2-40B4-BE49-F238E27FC236}">
                <a16:creationId xmlns:a16="http://schemas.microsoft.com/office/drawing/2014/main" id="{1973BEA1-2370-46AE-86DF-44A955F97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921" y="4143982"/>
            <a:ext cx="2386925" cy="238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406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8BAE3-C1D8-495C-BAAA-842D71E94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Finding an equation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5A2B7-2B0D-446A-9B58-C2A8AF8CC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621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8929B-CB53-4125-ADD4-C394C65AB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The Graph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11D29D-9FEF-4125-A2B7-DE99A2E7E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4505" y="1780161"/>
            <a:ext cx="3866726" cy="48735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219F05-61C9-4BF6-BE00-9065FBEE6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900" y="377453"/>
            <a:ext cx="3969696" cy="74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1262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54E66219-DD19-4776-A661-5538EE74F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pic>
        <p:nvPicPr>
          <p:cNvPr id="2050" name="Picture 2" descr="Image result for strawberry cheesecake">
            <a:extLst>
              <a:ext uri="{FF2B5EF4-FFF2-40B4-BE49-F238E27FC236}">
                <a16:creationId xmlns:a16="http://schemas.microsoft.com/office/drawing/2014/main" id="{43581B77-381B-49DC-86EC-00222994EB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256"/>
          <a:stretch/>
        </p:blipFill>
        <p:spPr bwMode="auto">
          <a:xfrm>
            <a:off x="20" y="975"/>
            <a:ext cx="46359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39B2B72C-92E1-4695-909C-32E0C7B1B9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21E62A-65CA-4E37-949C-E947812AD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4996" y="4109936"/>
            <a:ext cx="7069418" cy="242146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3200" b="1" dirty="0"/>
              <a:t>Jack is a baker.  He sells strawberry cheesecakes for $25.  At this price, he can sell 200 cheesecakes every week.  </a:t>
            </a:r>
            <a:br>
              <a:rPr lang="en-US" sz="3200" b="1" dirty="0"/>
            </a:br>
            <a:br>
              <a:rPr lang="en-US" sz="3200" b="1" dirty="0"/>
            </a:br>
            <a:r>
              <a:rPr lang="en-US" sz="3200" b="1" dirty="0"/>
              <a:t>He is wanting to increase his earnings, but from his research, he knows that he will sell 5 fewer cheesecakes per week for each price increase of $1.</a:t>
            </a:r>
            <a:br>
              <a:rPr lang="en-US" sz="3200" b="1" dirty="0"/>
            </a:br>
            <a:br>
              <a:rPr lang="en-US" sz="3200" b="1" dirty="0"/>
            </a:br>
            <a:r>
              <a:rPr lang="en-US" sz="3200" b="1" dirty="0"/>
              <a:t>What is an equation that could model Jack’s potential earnings?  </a:t>
            </a:r>
            <a:br>
              <a:rPr lang="en-US" sz="3200" dirty="0"/>
            </a:br>
            <a:endParaRPr lang="en-US" sz="3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B08C1DE-814E-4F52-A47A-C4C5426C9F3C}"/>
                  </a:ext>
                </a:extLst>
              </p14:cNvPr>
              <p14:cNvContentPartPr/>
              <p14:nvPr/>
            </p14:nvContentPartPr>
            <p14:xfrm>
              <a:off x="1068148" y="5895889"/>
              <a:ext cx="68760" cy="6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B08C1DE-814E-4F52-A47A-C4C5426C9F3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50148" y="5878249"/>
                <a:ext cx="104400" cy="4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7659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A5A74-0328-466F-A3F2-5087511A1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The Equation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80E58-72CF-4B05-B086-E6BF1521A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065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42959-7C81-49C1-9601-2A99A955A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The Graph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A168C-EB29-4A73-9C96-DB8D8EC9C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75F81E-153A-42E4-BA99-B1033A274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1326" y="500062"/>
            <a:ext cx="5476875" cy="1133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D63643-ECDC-4B4C-B6CD-87D905B9E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762" y="2065867"/>
            <a:ext cx="5081486" cy="458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878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E4A12-D2F2-40CA-8032-892462DA0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6" y="215650"/>
            <a:ext cx="9601196" cy="1303867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What you need for today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E20C55D-B9F1-4898-8587-AAA96E5CB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3" y="1409981"/>
            <a:ext cx="4871315" cy="253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raph Paper booklets - A5 - Mixiw Notebooks">
            <a:extLst>
              <a:ext uri="{FF2B5EF4-FFF2-40B4-BE49-F238E27FC236}">
                <a16:creationId xmlns:a16="http://schemas.microsoft.com/office/drawing/2014/main" id="{8F60C0BB-FF67-4B7B-883D-E886B9A43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558" y="178874"/>
            <a:ext cx="4117181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es mathÃ©matiques avec Pascal â Site du cours de mathÃ©matiques CST ...">
            <a:extLst>
              <a:ext uri="{FF2B5EF4-FFF2-40B4-BE49-F238E27FC236}">
                <a16:creationId xmlns:a16="http://schemas.microsoft.com/office/drawing/2014/main" id="{B308B8DC-6932-4B7B-AC16-809E631B8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476" y="2791433"/>
            <a:ext cx="3572078" cy="357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177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A8226-3EBC-4CEC-B4F7-A326BF07C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458" y="318343"/>
            <a:ext cx="2835464" cy="1254868"/>
          </a:xfrm>
        </p:spPr>
        <p:txBody>
          <a:bodyPr anchor="b">
            <a:norm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To Do</a:t>
            </a:r>
            <a:r>
              <a:rPr lang="en-US" sz="4800" b="1" dirty="0">
                <a:solidFill>
                  <a:srgbClr val="262626"/>
                </a:solidFill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2EA61-F593-44DD-B1E0-24CAD8F30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141" y="2430471"/>
            <a:ext cx="2835464" cy="3552039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262626"/>
                </a:solidFill>
              </a:rPr>
              <a:t>Desmos and Word Problems worksheet</a:t>
            </a:r>
          </a:p>
          <a:p>
            <a:r>
              <a:rPr lang="en-US" sz="3200" b="1" dirty="0">
                <a:solidFill>
                  <a:srgbClr val="262626"/>
                </a:solidFill>
              </a:rPr>
              <a:t>Once you are done, check the ANSWER KEY on my website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BE5784-78F7-42DA-982A-F3C326270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321" y="0"/>
            <a:ext cx="52858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604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0C7BE-1E1B-4E15-BE1A-59963B0A6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Using Desmos for Parabolas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02A44-D57B-4D6F-B778-52CFC8127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442517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dirty="0"/>
              <a:t>Type in the equation y = 2(x + 2)</a:t>
            </a:r>
            <a:r>
              <a:rPr lang="en-US" sz="3200" baseline="30000" dirty="0"/>
              <a:t>2</a:t>
            </a:r>
            <a:r>
              <a:rPr lang="en-US" sz="3200" dirty="0"/>
              <a:t> + 1 into Desmos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Using the graph, what is the:</a:t>
            </a:r>
          </a:p>
          <a:p>
            <a:r>
              <a:rPr lang="en-US" sz="3500" dirty="0"/>
              <a:t>axis of symmetry: _________________________</a:t>
            </a:r>
          </a:p>
          <a:p>
            <a:r>
              <a:rPr lang="en-US" sz="3500" dirty="0"/>
              <a:t>y-intercept: __________________________</a:t>
            </a:r>
          </a:p>
          <a:p>
            <a:r>
              <a:rPr lang="en-US" sz="3500" dirty="0"/>
              <a:t>x-intercept(s): _________________________</a:t>
            </a:r>
          </a:p>
          <a:p>
            <a:r>
              <a:rPr lang="en-US" sz="3500" dirty="0"/>
              <a:t>Domain: _____________________________</a:t>
            </a:r>
          </a:p>
          <a:p>
            <a:r>
              <a:rPr lang="en-US" sz="3500" dirty="0"/>
              <a:t>Range: _______________________________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Les mathÃ©matiques avec Pascal â Site du cours de mathÃ©matiques CST ...">
            <a:extLst>
              <a:ext uri="{FF2B5EF4-FFF2-40B4-BE49-F238E27FC236}">
                <a16:creationId xmlns:a16="http://schemas.microsoft.com/office/drawing/2014/main" id="{2FED6110-4E48-496C-8691-FFEB6ACA8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066" y="290759"/>
            <a:ext cx="1555970" cy="155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642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0C7BE-1E1B-4E15-BE1A-59963B0A6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Using Desmos for Parabolas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F02A44-D57B-4D6F-B778-52CFC81276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1" y="2142067"/>
                <a:ext cx="10131425" cy="4425174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sz="3200" dirty="0"/>
                  <a:t>Type in the equation 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/>
                  <a:t>x</a:t>
                </a:r>
                <a:r>
                  <a:rPr lang="en-US" sz="3200" baseline="30000" dirty="0"/>
                  <a:t>2</a:t>
                </a:r>
                <a:r>
                  <a:rPr lang="en-US" sz="3200" dirty="0"/>
                  <a:t> + 2x + 1 into Desmos</a:t>
                </a:r>
              </a:p>
              <a:p>
                <a:pPr marL="0" indent="0">
                  <a:buNone/>
                </a:pPr>
                <a:endParaRPr lang="en-US" sz="3200" dirty="0"/>
              </a:p>
              <a:p>
                <a:pPr marL="0" indent="0">
                  <a:buNone/>
                </a:pPr>
                <a:r>
                  <a:rPr lang="en-US" sz="3200" dirty="0"/>
                  <a:t>Using the graph, what is the:</a:t>
                </a:r>
              </a:p>
              <a:p>
                <a:r>
                  <a:rPr lang="en-US" sz="3500" dirty="0"/>
                  <a:t>axis of symmetry: _________________________</a:t>
                </a:r>
              </a:p>
              <a:p>
                <a:r>
                  <a:rPr lang="en-US" sz="3500" dirty="0"/>
                  <a:t>y-intercept: __________________________</a:t>
                </a:r>
              </a:p>
              <a:p>
                <a:r>
                  <a:rPr lang="en-US" sz="3500" dirty="0"/>
                  <a:t>x-intercept(s): _________________________</a:t>
                </a:r>
              </a:p>
              <a:p>
                <a:r>
                  <a:rPr lang="en-US" sz="3500" dirty="0"/>
                  <a:t>Domain: _____________________________</a:t>
                </a:r>
              </a:p>
              <a:p>
                <a:r>
                  <a:rPr lang="en-US" sz="3500" dirty="0"/>
                  <a:t>Range: _______________________________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F02A44-D57B-4D6F-B778-52CFC81276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1" y="2142067"/>
                <a:ext cx="10131425" cy="4425174"/>
              </a:xfrm>
              <a:blipFill>
                <a:blip r:embed="rId2"/>
                <a:stretch>
                  <a:fillRect l="-1445" t="-2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Les mathÃ©matiques avec Pascal â Site du cours de mathÃ©matiques CST ...">
            <a:extLst>
              <a:ext uri="{FF2B5EF4-FFF2-40B4-BE49-F238E27FC236}">
                <a16:creationId xmlns:a16="http://schemas.microsoft.com/office/drawing/2014/main" id="{2FED6110-4E48-496C-8691-FFEB6ACA8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066" y="290759"/>
            <a:ext cx="1555970" cy="155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517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0C7BE-1E1B-4E15-BE1A-59963B0A6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Using Desmos for Parabolas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02A44-D57B-4D6F-B778-52CFC8127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442517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dirty="0"/>
              <a:t>Type in the equation y = -2(x + 4)(x - 4) into Desmos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Using the graph, what is the:</a:t>
            </a:r>
          </a:p>
          <a:p>
            <a:r>
              <a:rPr lang="en-US" sz="3500" dirty="0"/>
              <a:t>axis of symmetry: _________________________</a:t>
            </a:r>
          </a:p>
          <a:p>
            <a:r>
              <a:rPr lang="en-US" sz="3500" dirty="0"/>
              <a:t>y-intercept: __________________________</a:t>
            </a:r>
          </a:p>
          <a:p>
            <a:r>
              <a:rPr lang="en-US" sz="3500" dirty="0"/>
              <a:t>x-intercept(s): _________________________</a:t>
            </a:r>
          </a:p>
          <a:p>
            <a:r>
              <a:rPr lang="en-US" sz="3500" dirty="0"/>
              <a:t>Domain: _____________________________</a:t>
            </a:r>
          </a:p>
          <a:p>
            <a:r>
              <a:rPr lang="en-US" sz="3500" dirty="0"/>
              <a:t>Range: _______________________________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Les mathÃ©matiques avec Pascal â Site du cours de mathÃ©matiques CST ...">
            <a:extLst>
              <a:ext uri="{FF2B5EF4-FFF2-40B4-BE49-F238E27FC236}">
                <a16:creationId xmlns:a16="http://schemas.microsoft.com/office/drawing/2014/main" id="{2FED6110-4E48-496C-8691-FFEB6ACA8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066" y="290759"/>
            <a:ext cx="1555970" cy="155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449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F8C1E-E5D3-469B-99E7-B210EE958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When do we use quadratics to model a situation?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DC348-6CDC-47C2-B99E-61D50A567C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Speed of an object</a:t>
            </a:r>
          </a:p>
          <a:p>
            <a:r>
              <a:rPr lang="en-US" sz="4000" b="1" dirty="0"/>
              <a:t>Trajectory of an object</a:t>
            </a:r>
          </a:p>
          <a:p>
            <a:r>
              <a:rPr lang="en-US" sz="4000" b="1" dirty="0"/>
              <a:t>Profit</a:t>
            </a:r>
          </a:p>
          <a:p>
            <a:r>
              <a:rPr lang="en-US" sz="4000" b="1" dirty="0"/>
              <a:t>Suspension bridges</a:t>
            </a:r>
          </a:p>
          <a:p>
            <a:r>
              <a:rPr lang="en-US" sz="4000" b="1" dirty="0"/>
              <a:t>architecture</a:t>
            </a:r>
          </a:p>
        </p:txBody>
      </p:sp>
      <p:pic>
        <p:nvPicPr>
          <p:cNvPr id="2050" name="Picture 2" descr="Suspension bridge - Wikipedia">
            <a:extLst>
              <a:ext uri="{FF2B5EF4-FFF2-40B4-BE49-F238E27FC236}">
                <a16:creationId xmlns:a16="http://schemas.microsoft.com/office/drawing/2014/main" id="{7352377B-8227-4E90-AB2D-F92E34911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65867"/>
            <a:ext cx="5925056" cy="393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282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F8C1E-E5D3-469B-99E7-B210EE958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4774" y="123217"/>
            <a:ext cx="10131425" cy="1456267"/>
          </a:xfrm>
        </p:spPr>
        <p:txBody>
          <a:bodyPr/>
          <a:lstStyle/>
          <a:p>
            <a:r>
              <a:rPr lang="en-US" b="1" dirty="0" err="1">
                <a:solidFill>
                  <a:srgbClr val="FFFF00"/>
                </a:solidFill>
              </a:rPr>
              <a:t>ParabolAs</a:t>
            </a:r>
            <a:r>
              <a:rPr lang="en-US" b="1" dirty="0">
                <a:solidFill>
                  <a:srgbClr val="FFFF00"/>
                </a:solidFill>
              </a:rPr>
              <a:t> are EVERYWHERE!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DC348-6CDC-47C2-B99E-61D50A567C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000" b="1" dirty="0"/>
          </a:p>
        </p:txBody>
      </p:sp>
      <p:pic>
        <p:nvPicPr>
          <p:cNvPr id="7170" name="Picture 2" descr="Genelle MEdina - Introduction">
            <a:extLst>
              <a:ext uri="{FF2B5EF4-FFF2-40B4-BE49-F238E27FC236}">
                <a16:creationId xmlns:a16="http://schemas.microsoft.com/office/drawing/2014/main" id="{1E9D8466-6877-41E6-8A96-B9723485F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43" y="1478605"/>
            <a:ext cx="4636231" cy="243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icture">
            <a:extLst>
              <a:ext uri="{FF2B5EF4-FFF2-40B4-BE49-F238E27FC236}">
                <a16:creationId xmlns:a16="http://schemas.microsoft.com/office/drawing/2014/main" id="{F2EC4938-061D-4EF8-ADC8-D01ABA912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4" y="933855"/>
            <a:ext cx="3193510" cy="319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Picture">
            <a:extLst>
              <a:ext uri="{FF2B5EF4-FFF2-40B4-BE49-F238E27FC236}">
                <a16:creationId xmlns:a16="http://schemas.microsoft.com/office/drawing/2014/main" id="{60320BC2-C43C-46B2-B2CD-C1767DC3F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980" y="2116368"/>
            <a:ext cx="2767011" cy="402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Picture">
            <a:extLst>
              <a:ext uri="{FF2B5EF4-FFF2-40B4-BE49-F238E27FC236}">
                <a16:creationId xmlns:a16="http://schemas.microsoft.com/office/drawing/2014/main" id="{D3EBC151-66BA-4CEE-A92B-4DD53D942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615" y="4153064"/>
            <a:ext cx="3358271" cy="247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Picture">
            <a:extLst>
              <a:ext uri="{FF2B5EF4-FFF2-40B4-BE49-F238E27FC236}">
                <a16:creationId xmlns:a16="http://schemas.microsoft.com/office/drawing/2014/main" id="{7599DCB8-68F3-41ED-B605-F60DAFD8B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45" y="4023569"/>
            <a:ext cx="1905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Picture">
            <a:extLst>
              <a:ext uri="{FF2B5EF4-FFF2-40B4-BE49-F238E27FC236}">
                <a16:creationId xmlns:a16="http://schemas.microsoft.com/office/drawing/2014/main" id="{5CB5363A-3965-4815-95F8-4F201C148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45" y="4261120"/>
            <a:ext cx="2934603" cy="219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631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F3812132-56AD-436D-A522-B55990A6A8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73" name="Freeform 5">
            <a:extLst>
              <a:ext uri="{FF2B5EF4-FFF2-40B4-BE49-F238E27FC236}">
                <a16:creationId xmlns:a16="http://schemas.microsoft.com/office/drawing/2014/main" id="{9CDA5D36-CABB-4B66-A6AE-98C32891C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827529" y="660400"/>
            <a:ext cx="6381405" cy="6214533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tx1"/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75" name="Freeform 14">
            <a:extLst>
              <a:ext uri="{FF2B5EF4-FFF2-40B4-BE49-F238E27FC236}">
                <a16:creationId xmlns:a16="http://schemas.microsoft.com/office/drawing/2014/main" id="{D3610325-2E01-4A10-9699-F3F047A5D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81603" y="104899"/>
            <a:ext cx="6896713" cy="6005491"/>
          </a:xfrm>
          <a:custGeom>
            <a:avLst/>
            <a:gdLst>
              <a:gd name="connsiteX0" fmla="*/ 3912717 w 6896713"/>
              <a:gd name="connsiteY0" fmla="*/ 0 h 6005491"/>
              <a:gd name="connsiteX1" fmla="*/ 6679426 w 6896713"/>
              <a:gd name="connsiteY1" fmla="*/ 1146008 h 6005491"/>
              <a:gd name="connsiteX2" fmla="*/ 6896713 w 6896713"/>
              <a:gd name="connsiteY2" fmla="*/ 1385085 h 6005491"/>
              <a:gd name="connsiteX3" fmla="*/ 6896713 w 6896713"/>
              <a:gd name="connsiteY3" fmla="*/ 1431256 h 6005491"/>
              <a:gd name="connsiteX4" fmla="*/ 6657442 w 6896713"/>
              <a:gd name="connsiteY4" fmla="*/ 1167992 h 6005491"/>
              <a:gd name="connsiteX5" fmla="*/ 3912717 w 6896713"/>
              <a:gd name="connsiteY5" fmla="*/ 31089 h 6005491"/>
              <a:gd name="connsiteX6" fmla="*/ 31089 w 6896713"/>
              <a:gd name="connsiteY6" fmla="*/ 3912717 h 6005491"/>
              <a:gd name="connsiteX7" fmla="*/ 593046 w 6896713"/>
              <a:gd name="connsiteY7" fmla="*/ 5925483 h 6005491"/>
              <a:gd name="connsiteX8" fmla="*/ 633874 w 6896713"/>
              <a:gd name="connsiteY8" fmla="*/ 5989169 h 6005491"/>
              <a:gd name="connsiteX9" fmla="*/ 607415 w 6896713"/>
              <a:gd name="connsiteY9" fmla="*/ 6005491 h 6005491"/>
              <a:gd name="connsiteX10" fmla="*/ 566458 w 6896713"/>
              <a:gd name="connsiteY10" fmla="*/ 5941603 h 6005491"/>
              <a:gd name="connsiteX11" fmla="*/ 0 w 6896713"/>
              <a:gd name="connsiteY11" fmla="*/ 3912717 h 6005491"/>
              <a:gd name="connsiteX12" fmla="*/ 3912717 w 6896713"/>
              <a:gd name="connsiteY12" fmla="*/ 0 h 600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96713" h="6005491">
                <a:moveTo>
                  <a:pt x="3912717" y="0"/>
                </a:moveTo>
                <a:cubicBezTo>
                  <a:pt x="4993184" y="0"/>
                  <a:pt x="5971363" y="437946"/>
                  <a:pt x="6679426" y="1146008"/>
                </a:cubicBezTo>
                <a:lnTo>
                  <a:pt x="6896713" y="1385085"/>
                </a:lnTo>
                <a:lnTo>
                  <a:pt x="6896713" y="1431256"/>
                </a:lnTo>
                <a:lnTo>
                  <a:pt x="6657442" y="1167992"/>
                </a:lnTo>
                <a:cubicBezTo>
                  <a:pt x="5955006" y="465555"/>
                  <a:pt x="4984599" y="31089"/>
                  <a:pt x="3912717" y="31089"/>
                </a:cubicBezTo>
                <a:cubicBezTo>
                  <a:pt x="1768953" y="31089"/>
                  <a:pt x="31089" y="1768953"/>
                  <a:pt x="31089" y="3912717"/>
                </a:cubicBezTo>
                <a:cubicBezTo>
                  <a:pt x="31089" y="4649636"/>
                  <a:pt x="236442" y="5338592"/>
                  <a:pt x="593046" y="5925483"/>
                </a:cubicBezTo>
                <a:lnTo>
                  <a:pt x="633874" y="5989169"/>
                </a:lnTo>
                <a:lnTo>
                  <a:pt x="607415" y="6005491"/>
                </a:lnTo>
                <a:lnTo>
                  <a:pt x="566458" y="5941603"/>
                </a:lnTo>
                <a:cubicBezTo>
                  <a:pt x="206998" y="5350013"/>
                  <a:pt x="0" y="4655538"/>
                  <a:pt x="0" y="3912717"/>
                </a:cubicBezTo>
                <a:cubicBezTo>
                  <a:pt x="0" y="1751783"/>
                  <a:pt x="1751783" y="0"/>
                  <a:pt x="3912717" y="0"/>
                </a:cubicBezTo>
                <a:close/>
              </a:path>
            </a:pathLst>
          </a:cu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5603367D-E67B-4C5F-B32C-A4DCE175E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16018" y="331504"/>
            <a:ext cx="6675982" cy="5235326"/>
            <a:chOff x="5516018" y="331504"/>
            <a:chExt cx="6675982" cy="5235326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87CA7E52-2D3D-4A73-897A-26DDD937F1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66830" y="3315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E01C8991-ADCE-42D9-B956-AFFC4536C4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" flipH="1">
              <a:off x="9408861" y="3383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DA75D41-B910-4C91-B4BE-D4FB46A46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" flipH="1">
              <a:off x="9551700" y="34763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41570BA5-42E4-4D3E-A518-EA1F06E2E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60000" flipH="1">
              <a:off x="9688748" y="36808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4C5901F9-B873-4903-9717-A43C760D63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540000" flipH="1">
              <a:off x="9824866" y="38922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47C1BF2-F77A-47C2-9A0D-CC49E8B7C5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660000" flipH="1">
              <a:off x="9966867" y="41754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0FAE46F6-3AE4-477B-AEA3-11B074A8C0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780000" flipH="1">
              <a:off x="10104425" y="4458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80A038F7-9DE7-4A90-976F-265DC39F4B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900000" flipH="1">
              <a:off x="10240513" y="47948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CAB583C2-FAE0-4D6A-AFD5-DD89396A94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080000" flipH="1">
              <a:off x="10373882" y="52435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DA2A74C6-E21E-467A-B257-2B505400C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0" flipH="1">
              <a:off x="10505632" y="570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39DB7A5F-BE4E-48A6-8FD1-140BC738A7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320000" flipH="1">
              <a:off x="10637382" y="62134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CC9C85FA-3456-477D-81BE-A3EB39593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440000" flipH="1">
              <a:off x="10760965" y="69043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1BBEC98F-AEC8-4B6C-976B-267E2E4245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" flipH="1">
              <a:off x="10888991" y="755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4C16410C-2DB8-44BC-9A8B-412D647F5B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740000" flipH="1">
              <a:off x="11010193" y="81974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7E1F5255-23E6-429D-907D-BB0D8DE022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860000" flipH="1">
              <a:off x="11129014" y="89566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49AF50CA-9180-4E13-BEA7-F7D00C2AF2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980000" flipH="1">
              <a:off x="11249872" y="968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FC069D2C-E4AD-4123-BD71-326C78310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160000" flipH="1">
              <a:off x="11366875" y="10480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4CD958AE-AD6D-4F3C-B158-89D96BCA0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280000" flipH="1">
              <a:off x="11474058" y="11315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75177CA3-31C7-4B83-ADD2-3E134D7ED3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0" flipH="1">
              <a:off x="11583303" y="122179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BFF55632-4C25-474D-A467-2DB156C2D7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520000" flipH="1">
              <a:off x="11685344" y="132177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2D300455-DEA8-43BC-8A82-AC73AB720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700000" flipH="1">
              <a:off x="11787704" y="14176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6A0DCE2B-5A7B-411A-9BFD-9CF85117C5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820000" flipH="1">
              <a:off x="11880859" y="15179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C7456CD2-651D-40AD-842D-2763E44521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940000" flipH="1">
              <a:off x="11969252" y="162743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5ECC08F9-CA6C-4861-BFD9-4EC8A1007F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060000" flipH="1">
              <a:off x="12062016" y="173601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7129ED64-1037-4D22-A49D-1A386DF497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074680" y="1910249"/>
              <a:ext cx="117320" cy="82912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A03C2550-397B-40FA-AB0B-6DC5DC1740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149943" y="2083594"/>
              <a:ext cx="39676" cy="21436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EABF628F-72E5-4D37-9BB7-E749C094B7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" flipH="1">
              <a:off x="9127990" y="33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B01C00F6-48F5-478D-8735-42A8CBB91A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" flipH="1">
              <a:off x="8987576" y="33663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5894B964-D6C8-4219-871B-16F63834A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" flipH="1">
              <a:off x="8844859" y="35117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688B5F16-FE81-461F-BF9B-BA90A2328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" flipH="1">
              <a:off x="8706904" y="3657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099FFA72-A8D7-4E27-9EA7-2A4FE0059C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20000" flipH="1">
              <a:off x="8568008" y="3878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D14C873-96AC-4BBA-8DDC-202B32B0E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840000" flipH="1">
              <a:off x="8429112" y="4100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643C47B3-DCF2-44C0-BE29-7A82FBCF41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960000" flipH="1">
              <a:off x="8294968" y="4462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4BDB1D8-88E3-4DDA-8EAB-BE8A7FA199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080000" flipH="1">
              <a:off x="8160824" y="48237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027351A6-002F-4F42-A3A2-B7525D4433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260000" flipH="1">
              <a:off x="8027689" y="53184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AB6CA314-C827-4076-959B-4E9C724565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380000" flipH="1">
              <a:off x="7894554" y="58132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57CCD13F-BB71-4B7A-811D-917B080A41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500000" flipH="1">
              <a:off x="7761419" y="63079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B01E49FC-E040-4D26-ABF7-303DA67802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620000" flipH="1">
              <a:off x="7636645" y="6898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3B9282B3-B1A9-4A8B-AEE1-BACEC0F709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0" flipH="1">
              <a:off x="7511871" y="75119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CDC10BE6-BFCA-4E4F-B77D-218CD06F2D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920000" flipH="1">
              <a:off x="7387899" y="81977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EDC84183-5841-4B87-9A2C-CF2AC99727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040000" flipH="1">
              <a:off x="7268530" y="8931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67742C9B-AE29-4445-B243-84B550891F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160000" flipH="1">
              <a:off x="7152030" y="9765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9C398CF4-01B7-41AB-9926-7E58D139F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340000" flipH="1">
              <a:off x="7041695" y="10600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14155282-B603-49AB-BA9B-B78E294903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460000" flipH="1">
              <a:off x="6931360" y="114346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D82CA815-891E-40AF-81C8-DFB4157D3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580000" flipH="1">
              <a:off x="6819070" y="123586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C6DAC98D-BE44-4ABA-BCF4-56775DCB6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700000" flipH="1">
              <a:off x="6721359" y="133274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05E4AFA3-3F0C-40B0-94EC-2D9339CA1D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880000" flipH="1">
              <a:off x="6617467" y="1429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53CA4E88-C418-452C-9D74-E356B528A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0" flipH="1">
              <a:off x="6520032" y="15272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E8872687-B2DB-4538-A3D2-BC4580353E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120000" flipH="1">
              <a:off x="6429579" y="16416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435CB7F4-FEAA-495F-893D-A28F8B608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240000" flipH="1">
              <a:off x="6340532" y="1750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00D480FF-7392-40FB-9A3E-5E2D15668B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420000" flipH="1">
              <a:off x="6261757" y="18601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490509C-B09E-4642-8975-91BB4684F5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540000" flipH="1">
              <a:off x="6184144" y="19796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44F7D4DE-5DB4-458D-B9B4-38297AE799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660000" flipH="1">
              <a:off x="6106531" y="20990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D4F1B18-9CCF-41A3-BF2A-97D97456A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780000" flipH="1">
              <a:off x="6043206" y="222255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FAAFD58E-86CB-4189-BD27-2939C35915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960000" flipH="1">
              <a:off x="5978913" y="234430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366A8561-E65D-4675-B448-0FA92CBD1F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080000" flipH="1">
              <a:off x="5912438" y="24706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7F49DE23-2BC7-4056-A75C-5CA0F8E241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0" flipH="1">
              <a:off x="5858875" y="260092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CD8C256C-D573-4B6F-92A9-23DBC5189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320000" flipH="1">
              <a:off x="5808182" y="273404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A0286D0D-A1C1-4640-B8A9-2A842ED126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500000" flipH="1">
              <a:off x="5773263" y="28668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1E270C88-6227-41FD-8459-3B74B15680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620000" flipH="1">
              <a:off x="5735963" y="300206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F035D064-A6BD-495D-A380-45435595C8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740000" flipH="1">
              <a:off x="5700105" y="31389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347B65C1-C657-492F-854E-E9F2382FE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860000" flipH="1">
              <a:off x="5665939" y="327548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BBD5ED32-5D83-42BA-B06B-2FCC5EDFF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040000" flipH="1">
              <a:off x="5644476" y="341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88F1EC87-926B-4C53-A72F-801C0C5EFB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160000" flipH="1">
              <a:off x="5626530" y="3554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69EA41EC-1758-4554-A707-6D35448A2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280000" flipH="1">
              <a:off x="5616429" y="36918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326B22D2-C2E2-4723-AE14-F19DFBB0B8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0" flipH="1">
              <a:off x="5611319" y="38353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19AEBD37-2AEB-4C71-B9B0-A656596820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580000" flipH="1">
              <a:off x="5608540" y="397572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1EE3DECB-B2B9-4556-AF30-42D7B01924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700000" flipH="1">
              <a:off x="5605761" y="41160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F1D37BD9-CB45-439F-823A-F639912D82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820000" flipH="1">
              <a:off x="5624195" y="425421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576A752C-7054-4446-84CC-DED60E4859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940000" flipH="1">
              <a:off x="5642629" y="43923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D12337DE-B7CF-41C4-A4BA-B32E05239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120000" flipH="1">
              <a:off x="5654818" y="45363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52DC00D2-FF99-4E56-91C9-DAC2390515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240000" flipH="1">
              <a:off x="5684446" y="467136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E947083D-4ACF-478F-94DA-9038980D9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360000" flipH="1">
              <a:off x="5714074" y="48087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096FE15D-CDE5-49DB-91FD-B4599688D6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480000" flipH="1">
              <a:off x="5748464" y="49484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B778DB54-2246-4529-8D48-2081DD9C35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660000" flipH="1">
              <a:off x="5792091" y="507760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BD10A58C-A6DC-4C2F-8CDD-D8ED7AFB4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780000" flipH="1">
              <a:off x="5847441" y="52112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09342724-2DAE-453E-B79B-1C44334D38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900000" flipH="1">
              <a:off x="5900410" y="53424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4C638F2B-13C6-4449-B7B0-846B57FF0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020000" flipH="1">
              <a:off x="5955760" y="547369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Image result for kick football parabola">
            <a:extLst>
              <a:ext uri="{FF2B5EF4-FFF2-40B4-BE49-F238E27FC236}">
                <a16:creationId xmlns:a16="http://schemas.microsoft.com/office/drawing/2014/main" id="{C9C1BCF7-B41C-4CDC-99EB-EA6065071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4679" y="2758417"/>
            <a:ext cx="5124328" cy="256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52C745F-BDB3-4CB7-84F1-BBAC495FE456}"/>
              </a:ext>
            </a:extLst>
          </p:cNvPr>
          <p:cNvSpPr/>
          <p:nvPr/>
        </p:nvSpPr>
        <p:spPr>
          <a:xfrm>
            <a:off x="941294" y="1786743"/>
            <a:ext cx="3773969" cy="28617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Trajectory will be a parabola with a negative a value</a:t>
            </a:r>
          </a:p>
        </p:txBody>
      </p:sp>
    </p:spTree>
    <p:extLst>
      <p:ext uri="{BB962C8B-B14F-4D97-AF65-F5344CB8AC3E}">
        <p14:creationId xmlns:p14="http://schemas.microsoft.com/office/powerpoint/2010/main" val="20908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F3812132-56AD-436D-A522-B55990A6A8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73" name="Freeform 5">
            <a:extLst>
              <a:ext uri="{FF2B5EF4-FFF2-40B4-BE49-F238E27FC236}">
                <a16:creationId xmlns:a16="http://schemas.microsoft.com/office/drawing/2014/main" id="{9CDA5D36-CABB-4B66-A6AE-98C32891C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827529" y="660400"/>
            <a:ext cx="6381405" cy="6214533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tx1"/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75" name="Freeform 14">
            <a:extLst>
              <a:ext uri="{FF2B5EF4-FFF2-40B4-BE49-F238E27FC236}">
                <a16:creationId xmlns:a16="http://schemas.microsoft.com/office/drawing/2014/main" id="{D3610325-2E01-4A10-9699-F3F047A5D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81603" y="104899"/>
            <a:ext cx="6896713" cy="6005491"/>
          </a:xfrm>
          <a:custGeom>
            <a:avLst/>
            <a:gdLst>
              <a:gd name="connsiteX0" fmla="*/ 3912717 w 6896713"/>
              <a:gd name="connsiteY0" fmla="*/ 0 h 6005491"/>
              <a:gd name="connsiteX1" fmla="*/ 6679426 w 6896713"/>
              <a:gd name="connsiteY1" fmla="*/ 1146008 h 6005491"/>
              <a:gd name="connsiteX2" fmla="*/ 6896713 w 6896713"/>
              <a:gd name="connsiteY2" fmla="*/ 1385085 h 6005491"/>
              <a:gd name="connsiteX3" fmla="*/ 6896713 w 6896713"/>
              <a:gd name="connsiteY3" fmla="*/ 1431256 h 6005491"/>
              <a:gd name="connsiteX4" fmla="*/ 6657442 w 6896713"/>
              <a:gd name="connsiteY4" fmla="*/ 1167992 h 6005491"/>
              <a:gd name="connsiteX5" fmla="*/ 3912717 w 6896713"/>
              <a:gd name="connsiteY5" fmla="*/ 31089 h 6005491"/>
              <a:gd name="connsiteX6" fmla="*/ 31089 w 6896713"/>
              <a:gd name="connsiteY6" fmla="*/ 3912717 h 6005491"/>
              <a:gd name="connsiteX7" fmla="*/ 593046 w 6896713"/>
              <a:gd name="connsiteY7" fmla="*/ 5925483 h 6005491"/>
              <a:gd name="connsiteX8" fmla="*/ 633874 w 6896713"/>
              <a:gd name="connsiteY8" fmla="*/ 5989169 h 6005491"/>
              <a:gd name="connsiteX9" fmla="*/ 607415 w 6896713"/>
              <a:gd name="connsiteY9" fmla="*/ 6005491 h 6005491"/>
              <a:gd name="connsiteX10" fmla="*/ 566458 w 6896713"/>
              <a:gd name="connsiteY10" fmla="*/ 5941603 h 6005491"/>
              <a:gd name="connsiteX11" fmla="*/ 0 w 6896713"/>
              <a:gd name="connsiteY11" fmla="*/ 3912717 h 6005491"/>
              <a:gd name="connsiteX12" fmla="*/ 3912717 w 6896713"/>
              <a:gd name="connsiteY12" fmla="*/ 0 h 600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96713" h="6005491">
                <a:moveTo>
                  <a:pt x="3912717" y="0"/>
                </a:moveTo>
                <a:cubicBezTo>
                  <a:pt x="4993184" y="0"/>
                  <a:pt x="5971363" y="437946"/>
                  <a:pt x="6679426" y="1146008"/>
                </a:cubicBezTo>
                <a:lnTo>
                  <a:pt x="6896713" y="1385085"/>
                </a:lnTo>
                <a:lnTo>
                  <a:pt x="6896713" y="1431256"/>
                </a:lnTo>
                <a:lnTo>
                  <a:pt x="6657442" y="1167992"/>
                </a:lnTo>
                <a:cubicBezTo>
                  <a:pt x="5955006" y="465555"/>
                  <a:pt x="4984599" y="31089"/>
                  <a:pt x="3912717" y="31089"/>
                </a:cubicBezTo>
                <a:cubicBezTo>
                  <a:pt x="1768953" y="31089"/>
                  <a:pt x="31089" y="1768953"/>
                  <a:pt x="31089" y="3912717"/>
                </a:cubicBezTo>
                <a:cubicBezTo>
                  <a:pt x="31089" y="4649636"/>
                  <a:pt x="236442" y="5338592"/>
                  <a:pt x="593046" y="5925483"/>
                </a:cubicBezTo>
                <a:lnTo>
                  <a:pt x="633874" y="5989169"/>
                </a:lnTo>
                <a:lnTo>
                  <a:pt x="607415" y="6005491"/>
                </a:lnTo>
                <a:lnTo>
                  <a:pt x="566458" y="5941603"/>
                </a:lnTo>
                <a:cubicBezTo>
                  <a:pt x="206998" y="5350013"/>
                  <a:pt x="0" y="4655538"/>
                  <a:pt x="0" y="3912717"/>
                </a:cubicBezTo>
                <a:cubicBezTo>
                  <a:pt x="0" y="1751783"/>
                  <a:pt x="1751783" y="0"/>
                  <a:pt x="3912717" y="0"/>
                </a:cubicBezTo>
                <a:close/>
              </a:path>
            </a:pathLst>
          </a:cu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5603367D-E67B-4C5F-B32C-A4DCE175E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16018" y="331504"/>
            <a:ext cx="6675982" cy="5235326"/>
            <a:chOff x="5516018" y="331504"/>
            <a:chExt cx="6675982" cy="5235326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87CA7E52-2D3D-4A73-897A-26DDD937F1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66830" y="3315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E01C8991-ADCE-42D9-B956-AFFC4536C4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" flipH="1">
              <a:off x="9408861" y="3383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2DA75D41-B910-4C91-B4BE-D4FB46A46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" flipH="1">
              <a:off x="9551700" y="34763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41570BA5-42E4-4D3E-A518-EA1F06E2E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60000" flipH="1">
              <a:off x="9688748" y="36808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4C5901F9-B873-4903-9717-A43C760D63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540000" flipH="1">
              <a:off x="9824866" y="38922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47C1BF2-F77A-47C2-9A0D-CC49E8B7C5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660000" flipH="1">
              <a:off x="9966867" y="41754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0FAE46F6-3AE4-477B-AEA3-11B074A8C0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780000" flipH="1">
              <a:off x="10104425" y="4458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80A038F7-9DE7-4A90-976F-265DC39F4B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900000" flipH="1">
              <a:off x="10240513" y="47948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CAB583C2-FAE0-4D6A-AFD5-DD89396A94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080000" flipH="1">
              <a:off x="10373882" y="52435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DA2A74C6-E21E-467A-B257-2B505400C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0" flipH="1">
              <a:off x="10505632" y="570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39DB7A5F-BE4E-48A6-8FD1-140BC738A7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320000" flipH="1">
              <a:off x="10637382" y="62134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CC9C85FA-3456-477D-81BE-A3EB39593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440000" flipH="1">
              <a:off x="10760965" y="69043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1BBEC98F-AEC8-4B6C-976B-267E2E4245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" flipH="1">
              <a:off x="10888991" y="755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4C16410C-2DB8-44BC-9A8B-412D647F5B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740000" flipH="1">
              <a:off x="11010193" y="81974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7E1F5255-23E6-429D-907D-BB0D8DE022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860000" flipH="1">
              <a:off x="11129014" y="89566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49AF50CA-9180-4E13-BEA7-F7D00C2AF2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980000" flipH="1">
              <a:off x="11249872" y="968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FC069D2C-E4AD-4123-BD71-326C78310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160000" flipH="1">
              <a:off x="11366875" y="10480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4CD958AE-AD6D-4F3C-B158-89D96BCA0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280000" flipH="1">
              <a:off x="11474058" y="11315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75177CA3-31C7-4B83-ADD2-3E134D7ED3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0" flipH="1">
              <a:off x="11583303" y="122179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BFF55632-4C25-474D-A467-2DB156C2D7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520000" flipH="1">
              <a:off x="11685344" y="132177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2D300455-DEA8-43BC-8A82-AC73AB720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700000" flipH="1">
              <a:off x="11787704" y="14176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6A0DCE2B-5A7B-411A-9BFD-9CF85117C5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820000" flipH="1">
              <a:off x="11880859" y="15179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C7456CD2-651D-40AD-842D-2763E44521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940000" flipH="1">
              <a:off x="11969252" y="162743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5ECC08F9-CA6C-4861-BFD9-4EC8A1007F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060000" flipH="1">
              <a:off x="12062016" y="173601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7129ED64-1037-4D22-A49D-1A386DF497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074680" y="1910249"/>
              <a:ext cx="117320" cy="82912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A03C2550-397B-40FA-AB0B-6DC5DC1740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149943" y="2083594"/>
              <a:ext cx="39676" cy="21436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EABF628F-72E5-4D37-9BB7-E749C094B7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" flipH="1">
              <a:off x="9127990" y="33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B01C00F6-48F5-478D-8735-42A8CBB91A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" flipH="1">
              <a:off x="8987576" y="33663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5894B964-D6C8-4219-871B-16F63834A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" flipH="1">
              <a:off x="8844859" y="35117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688B5F16-FE81-461F-BF9B-BA90A2328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" flipH="1">
              <a:off x="8706904" y="3657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099FFA72-A8D7-4E27-9EA7-2A4FE0059C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20000" flipH="1">
              <a:off x="8568008" y="3878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D14C873-96AC-4BBA-8DDC-202B32B0E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840000" flipH="1">
              <a:off x="8429112" y="4100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643C47B3-DCF2-44C0-BE29-7A82FBCF41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960000" flipH="1">
              <a:off x="8294968" y="4462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4BDB1D8-88E3-4DDA-8EAB-BE8A7FA199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080000" flipH="1">
              <a:off x="8160824" y="48237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027351A6-002F-4F42-A3A2-B7525D4433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260000" flipH="1">
              <a:off x="8027689" y="53184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AB6CA314-C827-4076-959B-4E9C724565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380000" flipH="1">
              <a:off x="7894554" y="58132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57CCD13F-BB71-4B7A-811D-917B080A41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500000" flipH="1">
              <a:off x="7761419" y="63079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B01E49FC-E040-4D26-ABF7-303DA67802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620000" flipH="1">
              <a:off x="7636645" y="6898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3B9282B3-B1A9-4A8B-AEE1-BACEC0F709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0" flipH="1">
              <a:off x="7511871" y="75119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CDC10BE6-BFCA-4E4F-B77D-218CD06F2D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920000" flipH="1">
              <a:off x="7387899" y="81977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EDC84183-5841-4B87-9A2C-CF2AC99727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040000" flipH="1">
              <a:off x="7268530" y="8931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67742C9B-AE29-4445-B243-84B550891F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160000" flipH="1">
              <a:off x="7152030" y="9765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9C398CF4-01B7-41AB-9926-7E58D139F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340000" flipH="1">
              <a:off x="7041695" y="10600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14155282-B603-49AB-BA9B-B78E294903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460000" flipH="1">
              <a:off x="6931360" y="114346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D82CA815-891E-40AF-81C8-DFB4157D3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580000" flipH="1">
              <a:off x="6819070" y="123586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C6DAC98D-BE44-4ABA-BCF4-56775DCB6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700000" flipH="1">
              <a:off x="6721359" y="133274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05E4AFA3-3F0C-40B0-94EC-2D9339CA1D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880000" flipH="1">
              <a:off x="6617467" y="1429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53CA4E88-C418-452C-9D74-E356B528A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0" flipH="1">
              <a:off x="6520032" y="15272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E8872687-B2DB-4538-A3D2-BC4580353E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120000" flipH="1">
              <a:off x="6429579" y="16416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435CB7F4-FEAA-495F-893D-A28F8B608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240000" flipH="1">
              <a:off x="6340532" y="1750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00D480FF-7392-40FB-9A3E-5E2D15668B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420000" flipH="1">
              <a:off x="6261757" y="18601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490509C-B09E-4642-8975-91BB4684F5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540000" flipH="1">
              <a:off x="6184144" y="19796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44F7D4DE-5DB4-458D-B9B4-38297AE799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660000" flipH="1">
              <a:off x="6106531" y="20990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ED4F1B18-9CCF-41A3-BF2A-97D97456A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780000" flipH="1">
              <a:off x="6043206" y="222255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FAAFD58E-86CB-4189-BD27-2939C35915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960000" flipH="1">
              <a:off x="5978913" y="234430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366A8561-E65D-4675-B448-0FA92CBD1F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080000" flipH="1">
              <a:off x="5912438" y="24706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7F49DE23-2BC7-4056-A75C-5CA0F8E241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0" flipH="1">
              <a:off x="5858875" y="260092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CD8C256C-D573-4B6F-92A9-23DBC5189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320000" flipH="1">
              <a:off x="5808182" y="273404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A0286D0D-A1C1-4640-B8A9-2A842ED126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500000" flipH="1">
              <a:off x="5773263" y="28668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1E270C88-6227-41FD-8459-3B74B15680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620000" flipH="1">
              <a:off x="5735963" y="300206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F035D064-A6BD-495D-A380-45435595C8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740000" flipH="1">
              <a:off x="5700105" y="31389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347B65C1-C657-492F-854E-E9F2382FE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860000" flipH="1">
              <a:off x="5665939" y="327548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BBD5ED32-5D83-42BA-B06B-2FCC5EDFF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040000" flipH="1">
              <a:off x="5644476" y="341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88F1EC87-926B-4C53-A72F-801C0C5EFB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160000" flipH="1">
              <a:off x="5626530" y="3554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69EA41EC-1758-4554-A707-6D35448A2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280000" flipH="1">
              <a:off x="5616429" y="36918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326B22D2-C2E2-4723-AE14-F19DFBB0B8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0" flipH="1">
              <a:off x="5611319" y="38353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19AEBD37-2AEB-4C71-B9B0-A656596820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580000" flipH="1">
              <a:off x="5608540" y="397572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1EE3DECB-B2B9-4556-AF30-42D7B01924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700000" flipH="1">
              <a:off x="5605761" y="41160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F1D37BD9-CB45-439F-823A-F639912D82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820000" flipH="1">
              <a:off x="5624195" y="425421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576A752C-7054-4446-84CC-DED60E4859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940000" flipH="1">
              <a:off x="5642629" y="43923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D12337DE-B7CF-41C4-A4BA-B32E05239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120000" flipH="1">
              <a:off x="5654818" y="45363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52DC00D2-FF99-4E56-91C9-DAC2390515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240000" flipH="1">
              <a:off x="5684446" y="467136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E947083D-4ACF-478F-94DA-9038980D9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360000" flipH="1">
              <a:off x="5714074" y="48087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096FE15D-CDE5-49DB-91FD-B4599688D6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480000" flipH="1">
              <a:off x="5748464" y="49484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B778DB54-2246-4529-8D48-2081DD9C35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660000" flipH="1">
              <a:off x="5792091" y="507760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BD10A58C-A6DC-4C2F-8CDD-D8ED7AFB4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780000" flipH="1">
              <a:off x="5847441" y="52112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09342724-2DAE-453E-B79B-1C44334D38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900000" flipH="1">
              <a:off x="5900410" y="53424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4C638F2B-13C6-4449-B7B0-846B57FF0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020000" flipH="1">
              <a:off x="5955760" y="547369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Image result for kick football parabola">
            <a:extLst>
              <a:ext uri="{FF2B5EF4-FFF2-40B4-BE49-F238E27FC236}">
                <a16:creationId xmlns:a16="http://schemas.microsoft.com/office/drawing/2014/main" id="{C9C1BCF7-B41C-4CDC-99EB-EA6065071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4679" y="2758417"/>
            <a:ext cx="5124328" cy="256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AADD091-154C-4A13-A456-B62650821A0F}"/>
              </a:ext>
            </a:extLst>
          </p:cNvPr>
          <p:cNvSpPr/>
          <p:nvPr/>
        </p:nvSpPr>
        <p:spPr>
          <a:xfrm>
            <a:off x="7208847" y="1574928"/>
            <a:ext cx="4243646" cy="7217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Abadi" panose="020B0604020104020204" pitchFamily="34" charset="0"/>
              </a:rPr>
              <a:t>f(x) = -5(x – 1.5)</a:t>
            </a:r>
            <a:r>
              <a:rPr lang="en-US" b="1" baseline="30000" dirty="0">
                <a:solidFill>
                  <a:srgbClr val="FFFF00"/>
                </a:solidFill>
                <a:latin typeface="Abadi" panose="020B0604020104020204" pitchFamily="34" charset="0"/>
              </a:rPr>
              <a:t>2</a:t>
            </a:r>
            <a:r>
              <a:rPr lang="en-US" b="1" dirty="0">
                <a:solidFill>
                  <a:srgbClr val="FFFF00"/>
                </a:solidFill>
                <a:latin typeface="Abadi" panose="020B0604020104020204" pitchFamily="34" charset="0"/>
              </a:rPr>
              <a:t> + 12.25</a:t>
            </a:r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66A91AA-F8D6-474D-86CD-2DA13E38CC58}"/>
              </a:ext>
            </a:extLst>
          </p:cNvPr>
          <p:cNvSpPr/>
          <p:nvPr/>
        </p:nvSpPr>
        <p:spPr>
          <a:xfrm>
            <a:off x="815788" y="709263"/>
            <a:ext cx="4179836" cy="518951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Cole is trying a new sport.  He becomes the punter for a football team.  He kicks the football, whose </a:t>
            </a:r>
            <a:r>
              <a:rPr lang="en-US" sz="2400" dirty="0" err="1">
                <a:solidFill>
                  <a:schemeClr val="bg1"/>
                </a:solidFill>
              </a:rPr>
              <a:t>hegith</a:t>
            </a:r>
            <a:r>
              <a:rPr lang="en-US" sz="2400" dirty="0">
                <a:solidFill>
                  <a:schemeClr val="bg1"/>
                </a:solidFill>
              </a:rPr>
              <a:t> of the path of the football is modelled by the equation </a:t>
            </a:r>
          </a:p>
          <a:p>
            <a:pPr algn="ctr"/>
            <a:endParaRPr lang="en-US" sz="2400" b="1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Abadi" panose="020B0604020104020204" pitchFamily="34" charset="0"/>
              </a:rPr>
              <a:t>f(x) = -5(x – 1.5)</a:t>
            </a:r>
            <a:r>
              <a:rPr lang="en-US" sz="2400" b="1" baseline="30000" dirty="0">
                <a:solidFill>
                  <a:schemeClr val="bg1"/>
                </a:solidFill>
                <a:latin typeface="Abadi" panose="020B0604020104020204" pitchFamily="34" charset="0"/>
              </a:rPr>
              <a:t>2</a:t>
            </a:r>
            <a:r>
              <a:rPr lang="en-US" sz="2400" b="1" dirty="0">
                <a:solidFill>
                  <a:schemeClr val="bg1"/>
                </a:solidFill>
                <a:latin typeface="Abadi" panose="020B0604020104020204" pitchFamily="34" charset="0"/>
              </a:rPr>
              <a:t> + 12.25</a:t>
            </a:r>
          </a:p>
          <a:p>
            <a:pPr algn="ctr"/>
            <a:endParaRPr lang="en-US" sz="2400" b="1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Abadi" panose="020B0604020104020204" pitchFamily="34" charset="0"/>
              </a:rPr>
              <a:t>X = time (s)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Abadi" panose="020B0604020104020204" pitchFamily="34" charset="0"/>
              </a:rPr>
              <a:t>Y = height (m)</a:t>
            </a:r>
            <a:endParaRPr lang="en-US" sz="2400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7622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930</TotalTime>
  <Words>776</Words>
  <Application>Microsoft Office PowerPoint</Application>
  <PresentationFormat>Widescreen</PresentationFormat>
  <Paragraphs>81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Abadi</vt:lpstr>
      <vt:lpstr>Arial</vt:lpstr>
      <vt:lpstr>Calibri</vt:lpstr>
      <vt:lpstr>Calibri Light</vt:lpstr>
      <vt:lpstr>Cambria Math</vt:lpstr>
      <vt:lpstr>Celestial</vt:lpstr>
      <vt:lpstr>Applications of Quadratic Functions</vt:lpstr>
      <vt:lpstr>What you need for today</vt:lpstr>
      <vt:lpstr>Using Desmos for Parabolas</vt:lpstr>
      <vt:lpstr>Using Desmos for Parabolas</vt:lpstr>
      <vt:lpstr>Using Desmos for Parabolas</vt:lpstr>
      <vt:lpstr>When do we use quadratics to model a situation?</vt:lpstr>
      <vt:lpstr>ParabolAs are EVERYWHERE!</vt:lpstr>
      <vt:lpstr>PowerPoint Presentation</vt:lpstr>
      <vt:lpstr>PowerPoint Presentation</vt:lpstr>
      <vt:lpstr>Graph the function using desmos y = -5(x – 1.5)2 + 12.25.</vt:lpstr>
      <vt:lpstr>PowerPoint Presentation</vt:lpstr>
      <vt:lpstr>PowerPoint Presentation</vt:lpstr>
      <vt:lpstr>Graph the function using desmos y = - 4.9(x – 4.3)2 + 92</vt:lpstr>
      <vt:lpstr>The Beanery sells a latte for $4. At this price, the beanery will sell 100 lattes each day.   The owners know from past years that they will sell 5 fewer Lattes per DAY for each price increase of 0.25.  What function models the owners’ earnings, if x represents the number of price increases in dollars? Using desmos, what is the maximum revenue the beanery could make? </vt:lpstr>
      <vt:lpstr>Finding an equation</vt:lpstr>
      <vt:lpstr>The Graph</vt:lpstr>
      <vt:lpstr>Jack is a baker.  He sells strawberry cheesecakes for $25.  At this price, he can sell 200 cheesecakes every week.    He is wanting to increase his earnings, but from his research, he knows that he will sell 5 fewer cheesecakes per week for each price increase of $1.  What is an equation that could model Jack’s potential earnings?   </vt:lpstr>
      <vt:lpstr>The Equation</vt:lpstr>
      <vt:lpstr>The Graph</vt:lpstr>
      <vt:lpstr>To Do: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Applications of Quadratic Functions</dc:title>
  <dc:creator>Becker, Shona</dc:creator>
  <cp:lastModifiedBy>Becker, Shona</cp:lastModifiedBy>
  <cp:revision>26</cp:revision>
  <dcterms:created xsi:type="dcterms:W3CDTF">2019-11-12T14:35:38Z</dcterms:created>
  <dcterms:modified xsi:type="dcterms:W3CDTF">2020-06-09T21:18:33Z</dcterms:modified>
</cp:coreProperties>
</file>