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1"/>
  </p:notesMasterIdLst>
  <p:sldIdLst>
    <p:sldId id="256" r:id="rId2"/>
    <p:sldId id="257" r:id="rId3"/>
    <p:sldId id="278" r:id="rId4"/>
    <p:sldId id="279" r:id="rId5"/>
    <p:sldId id="260" r:id="rId6"/>
    <p:sldId id="280" r:id="rId7"/>
    <p:sldId id="281" r:id="rId8"/>
    <p:sldId id="262" r:id="rId9"/>
    <p:sldId id="283" r:id="rId10"/>
    <p:sldId id="284" r:id="rId11"/>
    <p:sldId id="285" r:id="rId12"/>
    <p:sldId id="282" r:id="rId13"/>
    <p:sldId id="286" r:id="rId14"/>
    <p:sldId id="287" r:id="rId15"/>
    <p:sldId id="277" r:id="rId16"/>
    <p:sldId id="258" r:id="rId17"/>
    <p:sldId id="288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DE8A-49E2-4B11-AE2B-63E59A181A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D771-C2AA-4C46-AEF1-AF1A6788F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3D771-C2AA-4C46-AEF1-AF1A6788F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0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7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4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0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6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8000" dirty="0"/>
              <a:t>Air Pollution and Greenhouse Gases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Environmental Sciences </a:t>
            </a:r>
          </a:p>
          <a:p>
            <a:r>
              <a:rPr lang="en-CA" sz="2800" dirty="0"/>
              <a:t>May 26th</a:t>
            </a:r>
          </a:p>
        </p:txBody>
      </p:sp>
    </p:spTree>
    <p:extLst>
      <p:ext uri="{BB962C8B-B14F-4D97-AF65-F5344CB8AC3E}">
        <p14:creationId xmlns:p14="http://schemas.microsoft.com/office/powerpoint/2010/main" val="202461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21FA-7D26-4EB7-934E-DEAF47E1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INCREASE Air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7786-7767-4DA8-B760-EE35CF17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9225"/>
            <a:ext cx="8596668" cy="462213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Urban </a:t>
            </a:r>
            <a:r>
              <a:rPr lang="en-US" b="1" dirty="0" err="1">
                <a:solidFill>
                  <a:srgbClr val="FF0000"/>
                </a:solidFill>
              </a:rPr>
              <a:t>highrise</a:t>
            </a:r>
            <a:r>
              <a:rPr lang="en-US" b="1" dirty="0">
                <a:solidFill>
                  <a:srgbClr val="FF0000"/>
                </a:solidFill>
              </a:rPr>
              <a:t> buildings</a:t>
            </a:r>
          </a:p>
          <a:p>
            <a:pPr lvl="1"/>
            <a:r>
              <a:rPr lang="en-US" dirty="0"/>
              <a:t>slow wind speed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Mountains</a:t>
            </a:r>
          </a:p>
          <a:p>
            <a:pPr lvl="1"/>
            <a:r>
              <a:rPr lang="en-US" dirty="0"/>
              <a:t>Reduce air flow in valleys</a:t>
            </a:r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High temperatures</a:t>
            </a:r>
          </a:p>
          <a:p>
            <a:pPr marL="800100" lvl="1"/>
            <a:r>
              <a:rPr lang="en-US" dirty="0"/>
              <a:t>Promote chemical reactions and formation of </a:t>
            </a:r>
            <a:r>
              <a:rPr lang="en-US" dirty="0" err="1"/>
              <a:t>tropo.ozone</a:t>
            </a:r>
            <a:endParaRPr lang="en-US" dirty="0"/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VOC emissions from wetland</a:t>
            </a:r>
          </a:p>
          <a:p>
            <a:pPr marL="800100" lvl="1"/>
            <a:r>
              <a:rPr lang="en-US" dirty="0"/>
              <a:t>Wetland plants release methane</a:t>
            </a:r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Grasshopper effect</a:t>
            </a:r>
          </a:p>
          <a:p>
            <a:pPr marL="800100" lvl="1"/>
            <a:r>
              <a:rPr lang="en-US" dirty="0"/>
              <a:t>Air pollutants are transported at high altitudes by wind</a:t>
            </a:r>
          </a:p>
          <a:p>
            <a:pPr marL="800100" lvl="1"/>
            <a:r>
              <a:rPr lang="en-US" dirty="0"/>
              <a:t>Pollutants can travel to polar areas (haze over the Arctic)</a:t>
            </a:r>
          </a:p>
          <a:p>
            <a:pPr marL="800100" lvl="1"/>
            <a:r>
              <a:rPr lang="en-US" dirty="0"/>
              <a:t>Polar bears have high levels of toxins in body</a:t>
            </a:r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Temperature Inversion</a:t>
            </a:r>
          </a:p>
          <a:p>
            <a:pPr marL="800100" lvl="1"/>
            <a:r>
              <a:rPr lang="en-US" dirty="0"/>
              <a:t>Cooler air stay close to earths surface and trapped by warmer less dense air</a:t>
            </a:r>
          </a:p>
        </p:txBody>
      </p:sp>
      <p:pic>
        <p:nvPicPr>
          <p:cNvPr id="8194" name="Picture 2" descr="Arctic Indigenous Peoples Being Poisoned by Industry Thousands of ...">
            <a:extLst>
              <a:ext uri="{FF2B5EF4-FFF2-40B4-BE49-F238E27FC236}">
                <a16:creationId xmlns:a16="http://schemas.microsoft.com/office/drawing/2014/main" id="{8CCA9994-C780-4C14-8EC1-CFAD6962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9" y="1210362"/>
            <a:ext cx="5019675" cy="25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8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21FA-7D26-4EB7-934E-DEAF47E1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DECREASE Air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7786-7767-4DA8-B760-EE35CF17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9225"/>
            <a:ext cx="8596668" cy="462213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Heavy particulates settle out due to gravity</a:t>
            </a:r>
          </a:p>
          <a:p>
            <a:pPr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Rain and Snow clean air</a:t>
            </a:r>
          </a:p>
          <a:p>
            <a:pPr lvl="1"/>
            <a:r>
              <a:rPr lang="en-US" dirty="0"/>
              <a:t>Particulates and oxides adhesive to water and will come out of air</a:t>
            </a:r>
          </a:p>
          <a:p>
            <a:pPr lvl="1"/>
            <a:endParaRPr lang="en-US" dirty="0"/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Salty Sea</a:t>
            </a:r>
          </a:p>
          <a:p>
            <a:pPr marL="800100" lvl="1"/>
            <a:r>
              <a:rPr lang="en-US" dirty="0"/>
              <a:t>Will wash out pollutants and particulate matter in air</a:t>
            </a:r>
          </a:p>
          <a:p>
            <a:pPr marL="514350" lvl="1" indent="0">
              <a:buNone/>
            </a:pPr>
            <a:endParaRPr lang="en-US" dirty="0"/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Winds</a:t>
            </a:r>
          </a:p>
          <a:p>
            <a:pPr marL="800100" lvl="1"/>
            <a:r>
              <a:rPr lang="en-US" dirty="0"/>
              <a:t>Sweep pollutants away and dilutes them by mixing them with cleaner air</a:t>
            </a:r>
          </a:p>
          <a:p>
            <a:pPr marL="800100" lvl="1"/>
            <a:endParaRPr lang="en-US" dirty="0"/>
          </a:p>
          <a:p>
            <a:pPr marL="4000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Chemical Reactions</a:t>
            </a:r>
          </a:p>
          <a:p>
            <a:pPr marL="800100" lvl="1"/>
            <a:r>
              <a:rPr lang="en-US" dirty="0"/>
              <a:t>Often a precipitate will be made with water from rain and wash the air pollution down to the earth</a:t>
            </a:r>
          </a:p>
        </p:txBody>
      </p:sp>
    </p:spTree>
    <p:extLst>
      <p:ext uri="{BB962C8B-B14F-4D97-AF65-F5344CB8AC3E}">
        <p14:creationId xmlns:p14="http://schemas.microsoft.com/office/powerpoint/2010/main" val="250754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4263-72E2-40BE-BDA6-A9C99F16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Termite Mounds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B398-F148-4789-A2CE-39906A288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90166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Termite mounds come with their own methane filter</a:t>
            </a:r>
          </a:p>
          <a:p>
            <a:r>
              <a:rPr lang="en-US" sz="2800" dirty="0"/>
              <a:t>Bacteria in the soil of a termite mound filters out about 50% of the methane from termites, preventing it from methane being released into the atmosphere</a:t>
            </a:r>
          </a:p>
          <a:p>
            <a:r>
              <a:rPr lang="en-US" sz="2800" dirty="0"/>
              <a:t>How could this be used to help our atmospheric methane?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46D19C0-B045-4B2B-A81C-5B491DE9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34" y="371475"/>
            <a:ext cx="453013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2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9E55-63E0-4B01-B77B-4B8AE92B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Air Pollution Policy and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ED0F-9387-42B1-8955-ACCBBA6DA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1999 – Canadian Environmental Protection Act</a:t>
            </a:r>
          </a:p>
          <a:p>
            <a:pPr lvl="1"/>
            <a:r>
              <a:rPr lang="en-US" dirty="0"/>
              <a:t>Main national legislation about pollution</a:t>
            </a:r>
          </a:p>
          <a:p>
            <a:pPr lvl="1"/>
            <a:r>
              <a:rPr lang="en-US" dirty="0"/>
              <a:t>Focus on Greenhouse Gas emissions</a:t>
            </a:r>
          </a:p>
          <a:p>
            <a:pPr lvl="1"/>
            <a:r>
              <a:rPr lang="en-US" dirty="0"/>
              <a:t>Air quality standards for vehicles</a:t>
            </a:r>
          </a:p>
          <a:p>
            <a:pPr lvl="2"/>
            <a:r>
              <a:rPr lang="en-US" dirty="0" err="1"/>
              <a:t>Aircare</a:t>
            </a:r>
            <a:r>
              <a:rPr lang="en-US" dirty="0"/>
              <a:t> – 1992 – 2014 cars in BC needed to pass an air quality test in order to be insured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2016 – Pan-Canadian Framework on Clean Growth and Climate Change</a:t>
            </a:r>
          </a:p>
          <a:p>
            <a:pPr lvl="1"/>
            <a:r>
              <a:rPr lang="en-US" dirty="0"/>
              <a:t>Reduce 30% below our 2005 levels by 2030</a:t>
            </a:r>
          </a:p>
        </p:txBody>
      </p:sp>
    </p:spTree>
    <p:extLst>
      <p:ext uri="{BB962C8B-B14F-4D97-AF65-F5344CB8AC3E}">
        <p14:creationId xmlns:p14="http://schemas.microsoft.com/office/powerpoint/2010/main" val="142717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96E1-0CE0-4463-9A44-A1E2CDB8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FF27E-B939-4D29-838D-535F9C867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334360" cy="3880773"/>
          </a:xfrm>
        </p:spPr>
        <p:txBody>
          <a:bodyPr>
            <a:noAutofit/>
          </a:bodyPr>
          <a:lstStyle/>
          <a:p>
            <a:r>
              <a:rPr lang="en-US" sz="2800" dirty="0"/>
              <a:t>Particulate matter holds on to heat</a:t>
            </a:r>
          </a:p>
          <a:p>
            <a:r>
              <a:rPr lang="en-US" sz="2800" dirty="0"/>
              <a:t>greenhouse gases (carbon dioxide and methane) also hold on to heat</a:t>
            </a:r>
          </a:p>
          <a:p>
            <a:r>
              <a:rPr lang="en-US" sz="2800" dirty="0"/>
              <a:t>Cause an increase in our atmospheric temperatures</a:t>
            </a:r>
          </a:p>
        </p:txBody>
      </p:sp>
      <p:pic>
        <p:nvPicPr>
          <p:cNvPr id="9218" name="Picture 2" descr="2013 marked the thirty-seventh consecutive year of above-average ...">
            <a:extLst>
              <a:ext uri="{FF2B5EF4-FFF2-40B4-BE49-F238E27FC236}">
                <a16:creationId xmlns:a16="http://schemas.microsoft.com/office/drawing/2014/main" id="{4433F56F-CBB9-467B-95C7-421C73B7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17" y="1561998"/>
            <a:ext cx="5189481" cy="437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8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Understanding Climate Change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22729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6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Impact of Climate Change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6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2D3F-BBA6-4D54-9CE2-51BFADBC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B83D-088A-40F4-8899-27A7233D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29" y="1270000"/>
            <a:ext cx="9956102" cy="3880773"/>
          </a:xfrm>
        </p:spPr>
        <p:txBody>
          <a:bodyPr>
            <a:noAutofit/>
          </a:bodyPr>
          <a:lstStyle/>
          <a:p>
            <a:r>
              <a:rPr lang="en-US" sz="3200" dirty="0"/>
              <a:t>This is where we are at (like it or not)</a:t>
            </a:r>
          </a:p>
          <a:p>
            <a:r>
              <a:rPr lang="en-US" sz="3200" dirty="0"/>
              <a:t>Now what….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What can we be doing to cool our atmosphere?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Is reducing emissions from now enough?</a:t>
            </a:r>
          </a:p>
          <a:p>
            <a:r>
              <a:rPr lang="en-US" sz="3200" dirty="0">
                <a:solidFill>
                  <a:schemeClr val="tx1"/>
                </a:solidFill>
              </a:rPr>
              <a:t>Can we remove particulate matter and GHG from our atmosphere?</a:t>
            </a:r>
          </a:p>
        </p:txBody>
      </p:sp>
    </p:spTree>
    <p:extLst>
      <p:ext uri="{BB962C8B-B14F-4D97-AF65-F5344CB8AC3E}">
        <p14:creationId xmlns:p14="http://schemas.microsoft.com/office/powerpoint/2010/main" val="401433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Week’s Project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4B3744-DDD8-47AC-B302-6D85B5EC67FC}"/>
              </a:ext>
            </a:extLst>
          </p:cNvPr>
          <p:cNvSpPr/>
          <p:nvPr/>
        </p:nvSpPr>
        <p:spPr>
          <a:xfrm>
            <a:off x="476250" y="1676399"/>
            <a:ext cx="5547362" cy="457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The Media Project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Choose one of the options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Answer 4 questions about it: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b="1" dirty="0"/>
              <a:t>What did you watch or listen to?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CA" b="1" dirty="0"/>
              <a:t>What were three big take </a:t>
            </a:r>
            <a:r>
              <a:rPr lang="en-CA" b="1" dirty="0" err="1"/>
              <a:t>aways</a:t>
            </a:r>
            <a:r>
              <a:rPr lang="en-CA" b="1" dirty="0"/>
              <a:t> for you from this learning?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CA" b="1" dirty="0"/>
              <a:t>What are the impacts you learned about to climate systems? (aim for 4+ connections)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CA" b="1" dirty="0"/>
              <a:t>What is the local, national, and global societal impact? (connect to the people, the land, and ecosystem)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C2125-AC29-4A9D-B222-38208E5F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89" y="202746"/>
            <a:ext cx="5823585" cy="41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78DF-02AB-42EB-848B-4126DA2E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Thursdays Guest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B73F-C7CF-4C52-A14D-12242855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731964"/>
            <a:ext cx="5923491" cy="3880773"/>
          </a:xfrm>
        </p:spPr>
        <p:txBody>
          <a:bodyPr>
            <a:normAutofit/>
          </a:bodyPr>
          <a:lstStyle/>
          <a:p>
            <a:r>
              <a:rPr lang="en-US" sz="2800" b="1" dirty="0"/>
              <a:t>Thursday, May 28</a:t>
            </a:r>
          </a:p>
          <a:p>
            <a:r>
              <a:rPr lang="en-US" sz="2800" b="1" dirty="0"/>
              <a:t>Zoe Dirk</a:t>
            </a:r>
          </a:p>
          <a:p>
            <a:pPr lvl="1"/>
            <a:r>
              <a:rPr lang="en-US" sz="2800" b="1" dirty="0"/>
              <a:t>Bear Aware and Wild Safe BC</a:t>
            </a:r>
          </a:p>
          <a:p>
            <a:pPr lvl="1"/>
            <a:r>
              <a:rPr lang="en-US" sz="2800" b="1" dirty="0"/>
              <a:t>Will focus specifically on Summerland Bear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9080-A59F-4531-9D01-D0C0902F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7" y="1605425"/>
            <a:ext cx="5130011" cy="225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idents warned as black bear sow with 5 cubs spotted near ...">
            <a:extLst>
              <a:ext uri="{FF2B5EF4-FFF2-40B4-BE49-F238E27FC236}">
                <a16:creationId xmlns:a16="http://schemas.microsoft.com/office/drawing/2014/main" id="{33809A67-F777-434F-90A8-53A36F7B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186018"/>
            <a:ext cx="4400550" cy="24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Air Pollution?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64" y="1490887"/>
            <a:ext cx="8596668" cy="50813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sz="2400" dirty="0"/>
              <a:t>Any gas or solid in the atmosphere that is in high enough concentration to harm organisms or ecosystems</a:t>
            </a:r>
          </a:p>
          <a:p>
            <a:pPr lvl="1"/>
            <a:r>
              <a:rPr lang="en-CA" sz="2400" dirty="0"/>
              <a:t>Comes from natural and anthropogenic causes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Natural</a:t>
            </a:r>
          </a:p>
          <a:p>
            <a:pPr lvl="2"/>
            <a:r>
              <a:rPr lang="en-CA" sz="2200" dirty="0"/>
              <a:t>Wind blown</a:t>
            </a:r>
          </a:p>
          <a:p>
            <a:pPr lvl="2"/>
            <a:r>
              <a:rPr lang="en-CA" sz="2200" dirty="0"/>
              <a:t>Volcanic gases and dust</a:t>
            </a:r>
          </a:p>
          <a:p>
            <a:pPr lvl="2"/>
            <a:r>
              <a:rPr lang="en-CA" sz="2200" dirty="0"/>
              <a:t>Wildfires</a:t>
            </a:r>
          </a:p>
          <a:p>
            <a:pPr lvl="2"/>
            <a:r>
              <a:rPr lang="en-CA" sz="2200" dirty="0"/>
              <a:t>Volatile plant products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Anthropogenic</a:t>
            </a:r>
            <a:r>
              <a:rPr lang="en-CA" sz="2400" dirty="0"/>
              <a:t> (human caused)</a:t>
            </a:r>
          </a:p>
          <a:p>
            <a:pPr lvl="2"/>
            <a:r>
              <a:rPr lang="en-CA" sz="2200" dirty="0"/>
              <a:t>Cars</a:t>
            </a:r>
          </a:p>
          <a:p>
            <a:pPr lvl="2"/>
            <a:r>
              <a:rPr lang="en-CA" sz="2200" dirty="0"/>
              <a:t>Factories</a:t>
            </a:r>
          </a:p>
          <a:p>
            <a:pPr lvl="2"/>
            <a:r>
              <a:rPr lang="en-CA" sz="2200" dirty="0"/>
              <a:t>Burning of fossil fuels</a:t>
            </a:r>
          </a:p>
          <a:p>
            <a:pPr lvl="1"/>
            <a:endParaRPr lang="en-CA" dirty="0"/>
          </a:p>
        </p:txBody>
      </p:sp>
      <p:pic>
        <p:nvPicPr>
          <p:cNvPr id="2050" name="Picture 2" descr="Health Impacts of Air Pollution | SCOR.COM">
            <a:extLst>
              <a:ext uri="{FF2B5EF4-FFF2-40B4-BE49-F238E27FC236}">
                <a16:creationId xmlns:a16="http://schemas.microsoft.com/office/drawing/2014/main" id="{8E06B8DB-6654-4462-9DDC-EBC2DDE2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4377"/>
            <a:ext cx="3733800" cy="24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2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2723D-84F4-4856-8A21-4E78FCBC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Classification of Air Pollutants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6377-2F87-4287-AC4F-7310DDAB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44" y="2160590"/>
            <a:ext cx="4517254" cy="34401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Primary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Chemicals emitted directly into the air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Secondary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Not directly emitted into the air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Example #1</a:t>
            </a:r>
            <a:r>
              <a:rPr lang="en-US" sz="1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rgbClr val="FFFF00"/>
                </a:solidFill>
                <a:sym typeface="Wingdings" panose="05000000000000000000" pitchFamily="2" charset="2"/>
              </a:rPr>
              <a:t> tropospheric ozone</a:t>
            </a:r>
            <a:r>
              <a:rPr lang="en-US" sz="1800" b="1" dirty="0">
                <a:solidFill>
                  <a:schemeClr val="bg1"/>
                </a:solidFill>
                <a:sym typeface="Wingdings" panose="05000000000000000000" pitchFamily="2" charset="2"/>
              </a:rPr>
              <a:t>.  Created when hydrocarbons and nitrogen oxide react together in sunlight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  <a:sym typeface="Wingdings" panose="05000000000000000000" pitchFamily="2" charset="2"/>
              </a:rPr>
              <a:t>Example #2  </a:t>
            </a:r>
            <a:r>
              <a:rPr lang="en-US" sz="1800" b="1" dirty="0">
                <a:solidFill>
                  <a:srgbClr val="FFFF00"/>
                </a:solidFill>
                <a:sym typeface="Wingdings" panose="05000000000000000000" pitchFamily="2" charset="2"/>
              </a:rPr>
              <a:t>Acid Rain</a:t>
            </a:r>
            <a:r>
              <a:rPr lang="en-US" sz="1800" b="1" dirty="0">
                <a:solidFill>
                  <a:schemeClr val="bg1"/>
                </a:solidFill>
                <a:sym typeface="Wingdings" panose="05000000000000000000" pitchFamily="2" charset="2"/>
              </a:rPr>
              <a:t>. Create when Sulphur dioxide reacts with water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Primary Pollutants vs. Secondary Pollutants - Vivie&amp;Brie">
            <a:extLst>
              <a:ext uri="{FF2B5EF4-FFF2-40B4-BE49-F238E27FC236}">
                <a16:creationId xmlns:a16="http://schemas.microsoft.com/office/drawing/2014/main" id="{781CEC46-F4F6-432F-B7BC-E2E683C7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31128"/>
            <a:ext cx="5965557" cy="34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9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059-3EFD-4595-BE5C-C18F9CFD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Oxides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75BD-85E6-4442-9DBF-092CF944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Carbon monoxide</a:t>
            </a:r>
          </a:p>
          <a:p>
            <a:pPr lvl="1"/>
            <a:r>
              <a:rPr lang="en-US" dirty="0"/>
              <a:t>Highly toxic gas</a:t>
            </a:r>
          </a:p>
          <a:p>
            <a:pPr lvl="1"/>
            <a:r>
              <a:rPr lang="en-US" dirty="0"/>
              <a:t>Formed from vehicle exhaust, burning of forests and grasslands, smoke stacks</a:t>
            </a:r>
          </a:p>
          <a:p>
            <a:pPr lvl="1"/>
            <a:r>
              <a:rPr lang="en-US" dirty="0"/>
              <a:t>Reduced the bodies ability of transport oxygen in blood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Carbon dioxide</a:t>
            </a:r>
          </a:p>
          <a:p>
            <a:pPr lvl="1"/>
            <a:r>
              <a:rPr lang="en-US" dirty="0"/>
              <a:t>93% of CO</a:t>
            </a:r>
            <a:r>
              <a:rPr lang="en-US" baseline="-25000" dirty="0"/>
              <a:t>2</a:t>
            </a:r>
            <a:r>
              <a:rPr lang="en-US" dirty="0"/>
              <a:t> in the atmosphere is from natural carbon cycle</a:t>
            </a:r>
          </a:p>
          <a:p>
            <a:pPr lvl="1"/>
            <a:r>
              <a:rPr lang="en-US" dirty="0"/>
              <a:t>7% is from human activity</a:t>
            </a:r>
          </a:p>
          <a:p>
            <a:pPr lvl="1"/>
            <a:r>
              <a:rPr lang="en-US" dirty="0"/>
              <a:t>Strong connection between CO</a:t>
            </a:r>
            <a:r>
              <a:rPr lang="en-US" baseline="-25000" dirty="0"/>
              <a:t>2</a:t>
            </a:r>
            <a:r>
              <a:rPr lang="en-US" dirty="0"/>
              <a:t> rise and atmospheric temperature rise</a:t>
            </a:r>
          </a:p>
          <a:p>
            <a:pPr lvl="1"/>
            <a:r>
              <a:rPr lang="en-US" dirty="0"/>
              <a:t>Main greenhouse gas</a:t>
            </a:r>
          </a:p>
        </p:txBody>
      </p:sp>
      <p:pic>
        <p:nvPicPr>
          <p:cNvPr id="4100" name="Picture 4" descr="CO2 â Carbon dioxide â Homepage Julien Chimot: a journey in Earth ...">
            <a:extLst>
              <a:ext uri="{FF2B5EF4-FFF2-40B4-BE49-F238E27FC236}">
                <a16:creationId xmlns:a16="http://schemas.microsoft.com/office/drawing/2014/main" id="{C8BC3629-1764-4F05-BE34-0B08CF61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750" y="171450"/>
            <a:ext cx="2938088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2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Carbon Dioxide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6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FEEE-B5A0-48B5-A751-93B64FC4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Oxides and Nitric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8868-F15A-4025-AAF5-AB1EBDDD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09" y="1350964"/>
            <a:ext cx="6971241" cy="3880773"/>
          </a:xfrm>
        </p:spPr>
        <p:txBody>
          <a:bodyPr>
            <a:noAutofit/>
          </a:bodyPr>
          <a:lstStyle/>
          <a:p>
            <a:r>
              <a:rPr lang="en-US" sz="2400" dirty="0"/>
              <a:t>NO (nitric oxide) forms when nitrogen and oxygen gas react under high temperatures in car engines and power plants</a:t>
            </a:r>
          </a:p>
          <a:p>
            <a:r>
              <a:rPr lang="en-US" sz="2400" dirty="0"/>
              <a:t>Lightning and certain bacteria in soil can produce NO</a:t>
            </a:r>
          </a:p>
          <a:p>
            <a:r>
              <a:rPr lang="en-US" sz="2400" dirty="0"/>
              <a:t>NO reacts with O</a:t>
            </a:r>
            <a:r>
              <a:rPr lang="en-US" sz="2400" baseline="-25000" dirty="0"/>
              <a:t>2</a:t>
            </a:r>
            <a:r>
              <a:rPr lang="en-US" sz="2400" dirty="0"/>
              <a:t> to form nitrogen dioxide with then reacts with water to form nitric acid (HNO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/>
              <a:t>At high levels nitrogen oxides can irritate skin, eyes, an throats</a:t>
            </a:r>
          </a:p>
          <a:p>
            <a:r>
              <a:rPr lang="en-US" sz="2400" dirty="0"/>
              <a:t> can also suppress plant growth</a:t>
            </a:r>
          </a:p>
        </p:txBody>
      </p:sp>
      <p:pic>
        <p:nvPicPr>
          <p:cNvPr id="5122" name="Picture 2" descr="Chart: Where Does N2O Come From?">
            <a:extLst>
              <a:ext uri="{FF2B5EF4-FFF2-40B4-BE49-F238E27FC236}">
                <a16:creationId xmlns:a16="http://schemas.microsoft.com/office/drawing/2014/main" id="{C52A4D62-8FA6-4488-BDAB-2D5BD6D2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66650"/>
            <a:ext cx="4376738" cy="39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3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624A-A015-48A4-8DEB-84276C18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 Organic Compounds (VOCs)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B3AF-B37C-4A3C-A687-A1EB584F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84" y="1488613"/>
            <a:ext cx="5513916" cy="3880773"/>
          </a:xfrm>
        </p:spPr>
        <p:txBody>
          <a:bodyPr>
            <a:noAutofit/>
          </a:bodyPr>
          <a:lstStyle/>
          <a:p>
            <a:r>
              <a:rPr lang="en-US" sz="2400" dirty="0"/>
              <a:t>Organic compounds that exist as a gas</a:t>
            </a:r>
          </a:p>
          <a:p>
            <a:pPr lvl="1"/>
            <a:r>
              <a:rPr lang="en-US" sz="2400" dirty="0"/>
              <a:t>Methane (CH</a:t>
            </a:r>
            <a:r>
              <a:rPr lang="en-US" sz="2400" baseline="-25000" dirty="0"/>
              <a:t>4</a:t>
            </a:r>
            <a:r>
              <a:rPr lang="en-US" sz="2400" dirty="0"/>
              <a:t>) and hydrocarbons</a:t>
            </a:r>
          </a:p>
          <a:p>
            <a:pPr lvl="1"/>
            <a:r>
              <a:rPr lang="en-US" sz="2400" dirty="0"/>
              <a:t>Methane is 25 times stronger than CO</a:t>
            </a:r>
            <a:r>
              <a:rPr lang="en-US" sz="2400" baseline="-25000" dirty="0"/>
              <a:t>2</a:t>
            </a:r>
            <a:r>
              <a:rPr lang="en-US" sz="2400" dirty="0"/>
              <a:t> at warming atmosphere</a:t>
            </a:r>
          </a:p>
          <a:p>
            <a:pPr lvl="1"/>
            <a:r>
              <a:rPr lang="en-US" sz="2400" dirty="0"/>
              <a:t>1/3 of methane comes from natural sources such as plants, wetlands, and termites</a:t>
            </a:r>
          </a:p>
          <a:p>
            <a:pPr lvl="1"/>
            <a:r>
              <a:rPr lang="en-US" sz="2400" dirty="0"/>
              <a:t>2/3 of methane is from landfills, gas wells, pipelines and cattle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A449A-A302-4B55-8519-737DAC5B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16" y="1676399"/>
            <a:ext cx="504190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34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Other Greenhouse Gases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924800" cy="52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0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A1DE-C586-4EB8-9189-764C91E7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63EA-8E02-448A-A812-F7491A54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e schÃ©ma montre les principales sources dâÃ©mission de mÃ©thane dans lâatmosphÃ¨re. En orange, celles d'origines anthropiques et en vert, celles d'origines naturelles. Lâagriculture et les dÃ©chets comptent pour 188 millions de tonnes par an, les Ã©nergies fossiles, pour 105, la combustion de biomasse pour 34, les terres humides pour 167 et les autres Ã©missions naturelles, pour 64. Les rÃ©actions chimiques qui ont lieu dans lâatmosphÃ¨re permettent de transformer 515 millions de tonnes de mÃ©thane par an et les sols, dâen absorber 33. Â© Global Carbon Project of Future Earth">
            <a:extLst>
              <a:ext uri="{FF2B5EF4-FFF2-40B4-BE49-F238E27FC236}">
                <a16:creationId xmlns:a16="http://schemas.microsoft.com/office/drawing/2014/main" id="{E6AC86C2-2CD8-4638-A131-4F3957E1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6700"/>
            <a:ext cx="10763250" cy="64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206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766</Words>
  <Application>Microsoft Office PowerPoint</Application>
  <PresentationFormat>Widescreen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Air Pollution and Greenhouse Gases</vt:lpstr>
      <vt:lpstr>What is Air Pollution?</vt:lpstr>
      <vt:lpstr>Classification of Air Pollutants</vt:lpstr>
      <vt:lpstr>Carbon Oxides</vt:lpstr>
      <vt:lpstr>Carbon Dioxide</vt:lpstr>
      <vt:lpstr>Nitrogen Oxides and Nitric Acid</vt:lpstr>
      <vt:lpstr>Volatile Organic Compounds (VOCs)</vt:lpstr>
      <vt:lpstr>The Other Greenhouse Gases</vt:lpstr>
      <vt:lpstr>PowerPoint Presentation</vt:lpstr>
      <vt:lpstr>Factors that INCREASE Air Pollution</vt:lpstr>
      <vt:lpstr>Factors that DECREASE Air Pollution</vt:lpstr>
      <vt:lpstr>Termite Mounds</vt:lpstr>
      <vt:lpstr>Canadian Air Pollution Policy and Laws</vt:lpstr>
      <vt:lpstr>Air Pollution and Climate Change</vt:lpstr>
      <vt:lpstr>Understanding Climate Change</vt:lpstr>
      <vt:lpstr>Impact of Climate Change</vt:lpstr>
      <vt:lpstr>Now What????</vt:lpstr>
      <vt:lpstr>This Week’s Project</vt:lpstr>
      <vt:lpstr>Thursdays Guest Speaker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and Greenhouse Gases</dc:title>
  <dc:creator>Becker, Shona</dc:creator>
  <cp:lastModifiedBy>Becker, Shona</cp:lastModifiedBy>
  <cp:revision>10</cp:revision>
  <dcterms:created xsi:type="dcterms:W3CDTF">2020-05-25T20:45:45Z</dcterms:created>
  <dcterms:modified xsi:type="dcterms:W3CDTF">2020-05-25T22:12:31Z</dcterms:modified>
</cp:coreProperties>
</file>